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38"/>
  </p:notesMasterIdLst>
  <p:handoutMasterIdLst>
    <p:handoutMasterId r:id="rId39"/>
  </p:handoutMasterIdLst>
  <p:sldIdLst>
    <p:sldId id="256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5" r:id="rId14"/>
    <p:sldId id="285" r:id="rId15"/>
    <p:sldId id="274" r:id="rId16"/>
    <p:sldId id="271" r:id="rId17"/>
    <p:sldId id="276" r:id="rId18"/>
    <p:sldId id="283" r:id="rId19"/>
    <p:sldId id="272" r:id="rId20"/>
    <p:sldId id="277" r:id="rId21"/>
    <p:sldId id="278" r:id="rId22"/>
    <p:sldId id="284" r:id="rId23"/>
    <p:sldId id="279" r:id="rId24"/>
    <p:sldId id="280" r:id="rId25"/>
    <p:sldId id="273" r:id="rId26"/>
    <p:sldId id="281" r:id="rId27"/>
    <p:sldId id="282" r:id="rId28"/>
    <p:sldId id="260" r:id="rId29"/>
    <p:sldId id="263" r:id="rId30"/>
    <p:sldId id="261" r:id="rId31"/>
    <p:sldId id="286" r:id="rId32"/>
    <p:sldId id="287" r:id="rId33"/>
    <p:sldId id="288" r:id="rId34"/>
    <p:sldId id="262" r:id="rId35"/>
    <p:sldId id="289" r:id="rId36"/>
    <p:sldId id="290" r:id="rId3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F4B"/>
    <a:srgbClr val="3D4100"/>
    <a:srgbClr val="A46674"/>
    <a:srgbClr val="AEA700"/>
    <a:srgbClr val="0087B2"/>
    <a:srgbClr val="CDD30F"/>
    <a:srgbClr val="EC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4" autoAdjust="0"/>
    <p:restoredTop sz="94675" autoAdjust="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7780-B50B-474C-85C6-0B4009B6F014}" type="datetimeFigureOut">
              <a:rPr lang="de-DE" smtClean="0"/>
              <a:pPr/>
              <a:t>23.03.2021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768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B102-D3AF-431C-A902-ADE5B2A48608}" type="datetimeFigureOut">
              <a:rPr lang="de-DE" smtClean="0"/>
              <a:pPr/>
              <a:t>23.03.2021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87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23.03.2021</a:t>
            </a:fld>
            <a:endParaRPr lang="de-DE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786438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600" baseline="0">
                <a:latin typeface="Frutiger Next LT W1G" pitchFamily="34" charset="0"/>
              </a:defRPr>
            </a:lvl1pPr>
          </a:lstStyle>
          <a:p>
            <a:pPr lvl="0"/>
            <a:r>
              <a:rPr lang="de-DE" dirty="0"/>
              <a:t>Titel des Vortrags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6072198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aseline="0">
                <a:solidFill>
                  <a:schemeClr val="bg1"/>
                </a:solidFill>
                <a:latin typeface="Frutiger Next LT W1G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071813" y="3565525"/>
            <a:ext cx="6072187" cy="12464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Frutiger Next LT W1G" pitchFamily="34" charset="0"/>
              </a:rPr>
              <a:t>Franziska </a:t>
            </a:r>
            <a:r>
              <a:rPr lang="de-DE" dirty="0" err="1">
                <a:latin typeface="Frutiger Next LT W1G" pitchFamily="34" charset="0"/>
              </a:rPr>
              <a:t>Werb</a:t>
            </a:r>
            <a:endParaRPr lang="de-DE" dirty="0">
              <a:latin typeface="Frutiger Next LT W1G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Frutiger Next LT W1G" pitchFamily="34" charset="0"/>
              </a:rPr>
              <a:t>Medienbearbeitung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latin typeface="Frutiger Next LT W1G" pitchFamily="34" charset="0"/>
              </a:rPr>
              <a:t>UNIVERSITÄTSBIBLIOTHEK Regensburg</a:t>
            </a:r>
          </a:p>
          <a:p>
            <a:pPr>
              <a:defRPr/>
            </a:pP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71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417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970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3205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13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814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395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5631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63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696912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0641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7928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3600400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2340000"/>
            <a:ext cx="3610744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Frutiger Next LT W1G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latin typeface="Frutiger Next LT W1G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latin typeface="Frutiger Next LT W1G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400" b="1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36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17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ild3_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 userDrawn="1"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1"/>
          <p:cNvSpPr>
            <a:spLocks noChangeAspect="1" noChangeArrowheads="1"/>
          </p:cNvSpPr>
          <p:nvPr userDrawn="1"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b="1" dirty="0">
                <a:latin typeface="Frutiger Next LT W1G" pitchFamily="34" charset="0"/>
              </a:rPr>
              <a:t>Franziska </a:t>
            </a:r>
            <a:r>
              <a:rPr lang="de-DE" b="1" dirty="0" err="1">
                <a:latin typeface="Frutiger Next LT W1G" pitchFamily="34" charset="0"/>
              </a:rPr>
              <a:t>Werb</a:t>
            </a:r>
            <a:br>
              <a:rPr lang="de-DE" b="0" dirty="0">
                <a:latin typeface="Frutiger Next LT W1G" pitchFamily="34" charset="0"/>
              </a:rPr>
            </a:br>
            <a:r>
              <a:rPr lang="de-DE" b="0" dirty="0">
                <a:latin typeface="Frutiger Next LT W1G" pitchFamily="34" charset="0"/>
              </a:rPr>
              <a:t>Medienbearbeitung</a:t>
            </a: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b="0" dirty="0">
                <a:latin typeface="Frutiger Next LT W1G" pitchFamily="34" charset="0"/>
              </a:rPr>
              <a:t>UNIVERSITÄTSBIBLIOTHEK Regensburg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2" r:id="rId5"/>
    <p:sldLayoutId id="2147483654" r:id="rId6"/>
    <p:sldLayoutId id="2147483655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9B427-BBED-457B-9DF2-086E637AC536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964F-9207-4C53-B963-DB7F7F6D81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23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scelc.org/news/covid-19-resources" TargetMode="External"/><Relationship Id="rId2" Type="http://schemas.openxmlformats.org/officeDocument/2006/relationships/hyperlink" Target="https://subscriptionsmanager.jisc.ac.uk/about/resources-for-coronavirus-crisi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nSWSeVrqXpc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-ub.ur.de/statistiken/statistiken-eresourcen_neu.htm" TargetMode="External"/><Relationship Id="rId2" Type="http://schemas.openxmlformats.org/officeDocument/2006/relationships/hyperlink" Target="https://intranet-ub.ur.de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liotest-3.bib-bvb.de/" TargetMode="External"/><Relationship Id="rId5" Type="http://schemas.openxmlformats.org/officeDocument/2006/relationships/hyperlink" Target="https://evasys.uni-regensburg.de/evasys/online.php?p=nutzungsstatistiken" TargetMode="External"/><Relationship Id="rId4" Type="http://schemas.openxmlformats.org/officeDocument/2006/relationships/hyperlink" Target="https://intranet-ub.ur.de/statistiken/auswertung.htm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800" dirty="0"/>
              <a:t>Nutzungsstatistiken von elektronischen Ressourcen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90291-5532-4C25-A5AC-A387639603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71842" y="3284984"/>
            <a:ext cx="6072198" cy="500066"/>
          </a:xfrm>
        </p:spPr>
        <p:txBody>
          <a:bodyPr/>
          <a:lstStyle/>
          <a:p>
            <a:r>
              <a:rPr lang="de-DE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Sabrina Bayer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31E96E6-2D33-4381-8D9F-DA0813DB3E81}"/>
              </a:ext>
            </a:extLst>
          </p:cNvPr>
          <p:cNvSpPr txBox="1"/>
          <p:nvPr/>
        </p:nvSpPr>
        <p:spPr>
          <a:xfrm>
            <a:off x="7308304" y="4212538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Frutiger Next LT W1G" panose="020B0503040204020203" pitchFamily="34" charset="0"/>
              </a:rPr>
              <a:t>präsentiert am 18.03.2021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F06D6-AAE9-4FF7-BBE5-2DBB3A744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Metriken: Wie wird gezählt?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3B3D57-C6C5-459F-9540-E61B96C6A2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/>
              <a:t>Total item </a:t>
            </a:r>
            <a:r>
              <a:rPr lang="de-DE" b="1" dirty="0" err="1"/>
              <a:t>requests</a:t>
            </a:r>
            <a:r>
              <a:rPr lang="de-DE" b="1" dirty="0"/>
              <a:t> / </a:t>
            </a:r>
            <a:r>
              <a:rPr lang="de-DE" b="1" dirty="0" err="1"/>
              <a:t>investigations</a:t>
            </a:r>
            <a:r>
              <a:rPr lang="de-DE" b="1" dirty="0"/>
              <a:t>: </a:t>
            </a:r>
          </a:p>
          <a:p>
            <a:r>
              <a:rPr lang="de-DE" dirty="0"/>
              <a:t>	Zählung aller Volltextnutzung/Nutzeraktivitäten eines Inhalts einer 	Session</a:t>
            </a:r>
          </a:p>
          <a:p>
            <a:r>
              <a:rPr lang="de-DE" dirty="0"/>
              <a:t>	(z.B. ein </a:t>
            </a:r>
            <a:r>
              <a:rPr lang="de-DE" dirty="0" err="1"/>
              <a:t>Zss</a:t>
            </a:r>
            <a:r>
              <a:rPr lang="de-DE" dirty="0"/>
              <a:t>-Artikel wurde 1x HTML angesehen und 1x PDF 	heruntergeladen, wird das bei der Nutzung als 2 gezählt)</a:t>
            </a:r>
          </a:p>
          <a:p>
            <a:endParaRPr lang="de-DE" dirty="0"/>
          </a:p>
          <a:p>
            <a:r>
              <a:rPr lang="de-DE" b="1" dirty="0"/>
              <a:t>Unique item </a:t>
            </a:r>
            <a:r>
              <a:rPr lang="de-DE" b="1" dirty="0" err="1"/>
              <a:t>requests</a:t>
            </a:r>
            <a:r>
              <a:rPr lang="de-DE" b="1" dirty="0"/>
              <a:t> / </a:t>
            </a:r>
            <a:r>
              <a:rPr lang="de-DE" b="1" dirty="0" err="1"/>
              <a:t>investigations</a:t>
            </a:r>
            <a:r>
              <a:rPr lang="de-DE" b="1" dirty="0"/>
              <a:t>: </a:t>
            </a:r>
          </a:p>
          <a:p>
            <a:r>
              <a:rPr lang="de-DE" dirty="0"/>
              <a:t>	Zählung einer Volltextnutzung/Nutzeraktivität pro Inhalt in einer Session 	(z.B. Nutzung eines bestimmten </a:t>
            </a:r>
            <a:r>
              <a:rPr lang="de-DE" dirty="0" err="1"/>
              <a:t>Zss</a:t>
            </a:r>
            <a:r>
              <a:rPr lang="de-DE" dirty="0"/>
              <a:t>-Artikels wird nur 1x gezählt, auch 	wenn er in der Session öfter geöffnet wurde)</a:t>
            </a:r>
          </a:p>
          <a:p>
            <a:endParaRPr lang="de-DE" dirty="0"/>
          </a:p>
          <a:p>
            <a:r>
              <a:rPr lang="de-DE" b="1" dirty="0"/>
              <a:t>Unique title </a:t>
            </a:r>
            <a:r>
              <a:rPr lang="de-DE" b="1" dirty="0" err="1"/>
              <a:t>requests</a:t>
            </a:r>
            <a:r>
              <a:rPr lang="de-DE" b="1" dirty="0"/>
              <a:t> / </a:t>
            </a:r>
            <a:r>
              <a:rPr lang="de-DE" b="1" dirty="0" err="1"/>
              <a:t>investigations</a:t>
            </a:r>
            <a:r>
              <a:rPr lang="de-DE" b="1" dirty="0"/>
              <a:t>:</a:t>
            </a:r>
            <a:r>
              <a:rPr lang="de-DE" dirty="0"/>
              <a:t> </a:t>
            </a:r>
          </a:p>
          <a:p>
            <a:r>
              <a:rPr lang="de-DE" dirty="0"/>
              <a:t>	Zählung einer Volltextnutzung/Nutzeraktivität pro Titel in einer Session</a:t>
            </a:r>
          </a:p>
          <a:p>
            <a:r>
              <a:rPr lang="de-DE" dirty="0"/>
              <a:t>	(z.B. Nutzung eines Buchtitels nur 1x gezählt, auch wenn verschiedene 	Kapitel oder das ganze Buch in der Session geöffnet wurden)</a:t>
            </a:r>
          </a:p>
        </p:txBody>
      </p:sp>
    </p:spTree>
    <p:extLst>
      <p:ext uri="{BB962C8B-B14F-4D97-AF65-F5344CB8AC3E}">
        <p14:creationId xmlns:p14="http://schemas.microsoft.com/office/powerpoint/2010/main" val="3174869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C0232-5DFC-4269-B1A0-9FF57601C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Metriken – zusätzlich bei Datenbanken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743F2C-BCE9-446B-A8DD-4D68D38751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</p:spPr>
        <p:txBody>
          <a:bodyPr>
            <a:normAutofit lnSpcReduction="10000"/>
          </a:bodyPr>
          <a:lstStyle/>
          <a:p>
            <a:r>
              <a:rPr lang="de-DE" b="1" dirty="0" err="1"/>
              <a:t>Searches</a:t>
            </a:r>
            <a:r>
              <a:rPr lang="de-DE" b="1" dirty="0"/>
              <a:t> </a:t>
            </a:r>
            <a:r>
              <a:rPr lang="de-DE" b="1" dirty="0" err="1"/>
              <a:t>regular</a:t>
            </a:r>
            <a:r>
              <a:rPr lang="de-DE" b="1" dirty="0"/>
              <a:t>: </a:t>
            </a:r>
          </a:p>
          <a:p>
            <a:r>
              <a:rPr lang="de-DE" dirty="0"/>
              <a:t>	Suchvorgänge in vom Benutzer selbst gewählter Datenbank</a:t>
            </a:r>
          </a:p>
          <a:p>
            <a:r>
              <a:rPr lang="de-DE" dirty="0"/>
              <a:t>	z.B. stehen mehrere Datenbanken zur Auswahl und der Benutzer wählt 	aktiv eine oder mehrere aus</a:t>
            </a:r>
          </a:p>
          <a:p>
            <a:endParaRPr lang="de-DE" dirty="0"/>
          </a:p>
          <a:p>
            <a:r>
              <a:rPr lang="de-DE" b="1" dirty="0" err="1"/>
              <a:t>Searches</a:t>
            </a:r>
            <a:r>
              <a:rPr lang="de-DE" b="1" dirty="0"/>
              <a:t> </a:t>
            </a:r>
            <a:r>
              <a:rPr lang="de-DE" b="1" dirty="0" err="1"/>
              <a:t>automated</a:t>
            </a:r>
            <a:r>
              <a:rPr lang="de-DE" b="1" dirty="0"/>
              <a:t>: </a:t>
            </a:r>
          </a:p>
          <a:p>
            <a:r>
              <a:rPr lang="de-DE" dirty="0"/>
              <a:t>	Suchvorgänge bei denen der Nutzer die Datenbank nicht selbst 	ausgewählt hat</a:t>
            </a:r>
          </a:p>
          <a:p>
            <a:r>
              <a:rPr lang="de-DE" dirty="0"/>
              <a:t>	z.B. „All </a:t>
            </a:r>
            <a:r>
              <a:rPr lang="de-DE" dirty="0" err="1"/>
              <a:t>databases</a:t>
            </a:r>
            <a:r>
              <a:rPr lang="de-DE" dirty="0"/>
              <a:t>“, voreingestellte Datenbank(en)</a:t>
            </a:r>
          </a:p>
          <a:p>
            <a:endParaRPr lang="de-DE" dirty="0"/>
          </a:p>
          <a:p>
            <a:r>
              <a:rPr lang="de-DE" b="1" dirty="0" err="1"/>
              <a:t>Searches</a:t>
            </a:r>
            <a:r>
              <a:rPr lang="de-DE" b="1" dirty="0"/>
              <a:t> </a:t>
            </a:r>
            <a:r>
              <a:rPr lang="de-DE" b="1" dirty="0" err="1"/>
              <a:t>federated</a:t>
            </a:r>
            <a:r>
              <a:rPr lang="de-DE" b="1" dirty="0"/>
              <a:t>:</a:t>
            </a:r>
          </a:p>
          <a:p>
            <a:r>
              <a:rPr lang="de-DE" dirty="0"/>
              <a:t>	Suchvorgänge per Metasuche/Suchmaschine (alles via API)</a:t>
            </a:r>
          </a:p>
          <a:p>
            <a:endParaRPr lang="de-DE" dirty="0"/>
          </a:p>
          <a:p>
            <a:r>
              <a:rPr lang="de-DE" b="1" dirty="0" err="1"/>
              <a:t>Searches</a:t>
            </a:r>
            <a:r>
              <a:rPr lang="de-DE" b="1" dirty="0"/>
              <a:t> </a:t>
            </a:r>
            <a:r>
              <a:rPr lang="de-DE" b="1" dirty="0" err="1"/>
              <a:t>platform</a:t>
            </a:r>
            <a:r>
              <a:rPr lang="de-DE" b="1" dirty="0"/>
              <a:t>:</a:t>
            </a:r>
          </a:p>
          <a:p>
            <a:r>
              <a:rPr lang="de-DE" dirty="0"/>
              <a:t>	Suchvorgänge auf Plattformebene, alle Suchen ohne „</a:t>
            </a:r>
            <a:r>
              <a:rPr lang="de-DE" dirty="0" err="1"/>
              <a:t>searches</a:t>
            </a:r>
            <a:r>
              <a:rPr lang="de-DE" dirty="0"/>
              <a:t> 	</a:t>
            </a:r>
            <a:r>
              <a:rPr lang="de-DE" dirty="0" err="1"/>
              <a:t>federated</a:t>
            </a:r>
            <a:r>
              <a:rPr lang="de-DE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474291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5BEBD-DB76-44EE-BB7E-999988D98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Metriken – bei erfolglosen Zugriffsversuchen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272070-25BA-4B18-AEEB-6B730439A5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 err="1"/>
              <a:t>No</a:t>
            </a:r>
            <a:r>
              <a:rPr lang="de-DE" b="1" dirty="0"/>
              <a:t> </a:t>
            </a:r>
            <a:r>
              <a:rPr lang="de-DE" b="1" dirty="0" err="1"/>
              <a:t>licence</a:t>
            </a:r>
            <a:r>
              <a:rPr lang="de-DE" b="1" dirty="0"/>
              <a:t>:</a:t>
            </a:r>
          </a:p>
          <a:p>
            <a:r>
              <a:rPr lang="de-DE" dirty="0"/>
              <a:t>	keine Lizenz vorhanden</a:t>
            </a:r>
          </a:p>
          <a:p>
            <a:endParaRPr lang="de-DE" dirty="0"/>
          </a:p>
          <a:p>
            <a:r>
              <a:rPr lang="de-DE" b="1" dirty="0"/>
              <a:t>Limited </a:t>
            </a:r>
            <a:r>
              <a:rPr lang="de-DE" b="1" dirty="0" err="1"/>
              <a:t>exceeded</a:t>
            </a:r>
            <a:r>
              <a:rPr lang="de-DE" b="1" dirty="0"/>
              <a:t>:</a:t>
            </a:r>
          </a:p>
          <a:p>
            <a:r>
              <a:rPr lang="de-DE" dirty="0"/>
              <a:t>	maximale Nutzerzahl überschritten</a:t>
            </a:r>
          </a:p>
        </p:txBody>
      </p:sp>
    </p:spTree>
    <p:extLst>
      <p:ext uri="{BB962C8B-B14F-4D97-AF65-F5344CB8AC3E}">
        <p14:creationId xmlns:p14="http://schemas.microsoft.com/office/powerpoint/2010/main" val="3187176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BFBD2-98D4-4BDC-880B-A58A819DF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Attribute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7F6DEB-CD8B-451A-BE62-0C3904B0D7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Data Type:</a:t>
            </a:r>
          </a:p>
          <a:p>
            <a:pPr>
              <a:buFontTx/>
              <a:buChar char="-"/>
            </a:pPr>
            <a:r>
              <a:rPr lang="de-DE" dirty="0"/>
              <a:t>wird genutzt um Inhalte auf dem Titellevel zu gruppieren</a:t>
            </a:r>
          </a:p>
          <a:p>
            <a:pPr>
              <a:buFontTx/>
              <a:buChar char="-"/>
            </a:pPr>
            <a:r>
              <a:rPr lang="de-DE" dirty="0"/>
              <a:t>Book, Database, Dataset, Journal, Multimedia, </a:t>
            </a:r>
            <a:r>
              <a:rPr lang="de-DE" dirty="0" err="1"/>
              <a:t>Platform</a:t>
            </a:r>
            <a:r>
              <a:rPr lang="de-DE" dirty="0"/>
              <a:t>, Repository Item</a:t>
            </a:r>
          </a:p>
          <a:p>
            <a:pPr>
              <a:buFontTx/>
              <a:buChar char="-"/>
            </a:pPr>
            <a:endParaRPr lang="de-DE" dirty="0"/>
          </a:p>
          <a:p>
            <a:pPr indent="0"/>
            <a:r>
              <a:rPr lang="de-DE" b="1" dirty="0" err="1"/>
              <a:t>Section</a:t>
            </a:r>
            <a:r>
              <a:rPr lang="de-DE" b="1" dirty="0"/>
              <a:t> Type:</a:t>
            </a:r>
          </a:p>
          <a:p>
            <a:pPr marL="285750" indent="-285750">
              <a:buFontTx/>
              <a:buChar char="-"/>
            </a:pPr>
            <a:r>
              <a:rPr lang="de-DE" dirty="0"/>
              <a:t>Wird angewandt, wenn Data </a:t>
            </a:r>
            <a:r>
              <a:rPr lang="de-DE" dirty="0" err="1"/>
              <a:t>Types</a:t>
            </a:r>
            <a:r>
              <a:rPr lang="de-DE" dirty="0"/>
              <a:t> in kleineren Einheiten geliefert werden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Article</a:t>
            </a:r>
            <a:r>
              <a:rPr lang="de-DE" dirty="0"/>
              <a:t>, Book, Chapter, </a:t>
            </a:r>
            <a:r>
              <a:rPr lang="de-DE" dirty="0" err="1"/>
              <a:t>Section</a:t>
            </a: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indent="0"/>
            <a:r>
              <a:rPr lang="de-DE" b="1" dirty="0"/>
              <a:t>Access Type:</a:t>
            </a:r>
          </a:p>
          <a:p>
            <a:pPr marL="285750" indent="-285750">
              <a:buFontTx/>
              <a:buChar char="-"/>
            </a:pPr>
            <a:r>
              <a:rPr lang="de-DE" dirty="0"/>
              <a:t>Um festzustellen, ob der Inhalt OA war oder nicht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Controlled</a:t>
            </a:r>
            <a:r>
              <a:rPr lang="de-DE" dirty="0"/>
              <a:t>, </a:t>
            </a:r>
            <a:r>
              <a:rPr lang="de-DE" dirty="0" err="1"/>
              <a:t>OA_delayed</a:t>
            </a:r>
            <a:r>
              <a:rPr lang="de-DE" dirty="0"/>
              <a:t> (geplant), </a:t>
            </a:r>
            <a:r>
              <a:rPr lang="de-DE" dirty="0" err="1"/>
              <a:t>OA_gold</a:t>
            </a:r>
            <a:r>
              <a:rPr lang="de-DE" dirty="0"/>
              <a:t>, </a:t>
            </a:r>
            <a:r>
              <a:rPr lang="de-DE" dirty="0" err="1"/>
              <a:t>Other_free_to_read</a:t>
            </a:r>
            <a:r>
              <a:rPr lang="de-DE" dirty="0"/>
              <a:t> (Repositorien)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indent="0"/>
            <a:r>
              <a:rPr lang="de-DE" b="1" dirty="0"/>
              <a:t>Access Method:</a:t>
            </a:r>
          </a:p>
          <a:p>
            <a:pPr marL="285750" indent="-285750">
              <a:buFontTx/>
              <a:buChar char="-"/>
            </a:pPr>
            <a:r>
              <a:rPr lang="de-DE" dirty="0"/>
              <a:t>Wird angewandt, wenn Host Text- und Datamining (TDM) erlaubt, und dies auch von anderen Nutzungsaktivitäten unterscheiden kann</a:t>
            </a:r>
          </a:p>
          <a:p>
            <a:pPr marL="285750" indent="-285750">
              <a:buFontTx/>
              <a:buChar char="-"/>
            </a:pPr>
            <a:r>
              <a:rPr lang="de-DE" dirty="0"/>
              <a:t>Regular, TDM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indent="0"/>
            <a:r>
              <a:rPr lang="de-DE" b="1" dirty="0"/>
              <a:t>YOP:</a:t>
            </a:r>
          </a:p>
          <a:p>
            <a:pPr marL="285750" indent="-285750">
              <a:buFontTx/>
              <a:buChar char="-"/>
            </a:pPr>
            <a:r>
              <a:rPr lang="de-DE" dirty="0"/>
              <a:t>Year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Publication</a:t>
            </a:r>
            <a:r>
              <a:rPr lang="de-DE" dirty="0"/>
              <a:t>, Publikationsjahr</a:t>
            </a:r>
          </a:p>
          <a:p>
            <a:pPr marL="285750" indent="-285750">
              <a:buFontTx/>
              <a:buChar char="-"/>
            </a:pPr>
            <a:r>
              <a:rPr lang="de-DE" dirty="0"/>
              <a:t>YYYY, 0001 (=</a:t>
            </a:r>
            <a:r>
              <a:rPr lang="de-DE" dirty="0" err="1"/>
              <a:t>unknown</a:t>
            </a:r>
            <a:r>
              <a:rPr lang="de-DE" dirty="0"/>
              <a:t>), 9999 (=</a:t>
            </a:r>
            <a:r>
              <a:rPr lang="de-DE" dirty="0" err="1"/>
              <a:t>articles</a:t>
            </a:r>
            <a:r>
              <a:rPr lang="de-DE" dirty="0"/>
              <a:t> in press)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2658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42F98-70FC-4BB7-959F-81F3607C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 Reports und Standard Views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E1CF24-5D7D-4FF0-968E-6A1F7C6B6F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  	  </a:t>
            </a:r>
            <a:r>
              <a:rPr lang="de-DE" b="1" dirty="0"/>
              <a:t>für die häufigsten Anwendungsfälle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dirty="0" err="1"/>
              <a:t>Platform</a:t>
            </a:r>
            <a:r>
              <a:rPr lang="de-DE" dirty="0"/>
              <a:t> Reports</a:t>
            </a:r>
          </a:p>
          <a:p>
            <a:pPr>
              <a:buFontTx/>
              <a:buChar char="-"/>
            </a:pPr>
            <a:r>
              <a:rPr lang="de-DE" dirty="0"/>
              <a:t>Database Reports</a:t>
            </a:r>
          </a:p>
          <a:p>
            <a:pPr>
              <a:buFontTx/>
              <a:buChar char="-"/>
            </a:pPr>
            <a:r>
              <a:rPr lang="de-DE" dirty="0"/>
              <a:t>Title Reports (für Zeitschriften und Bücher)</a:t>
            </a:r>
          </a:p>
          <a:p>
            <a:pPr>
              <a:buFontTx/>
              <a:buChar char="-"/>
            </a:pPr>
            <a:r>
              <a:rPr lang="de-DE" dirty="0"/>
              <a:t>Item Reports</a:t>
            </a:r>
          </a:p>
          <a:p>
            <a:pPr>
              <a:buFontTx/>
              <a:buChar char="-"/>
            </a:pPr>
            <a:endParaRPr lang="de-DE" dirty="0"/>
          </a:p>
          <a:p>
            <a:pPr indent="0"/>
            <a:r>
              <a:rPr lang="de-DE" b="1" dirty="0"/>
              <a:t>Master Reports </a:t>
            </a:r>
            <a:r>
              <a:rPr lang="de-DE" dirty="0"/>
              <a:t>=</a:t>
            </a:r>
          </a:p>
          <a:p>
            <a:pPr indent="0"/>
            <a:r>
              <a:rPr lang="de-DE" b="1" dirty="0"/>
              <a:t>	</a:t>
            </a:r>
            <a:r>
              <a:rPr lang="de-DE" dirty="0"/>
              <a:t>alle Metriken und eine sinnvolle Auswahl von Attributen,</a:t>
            </a:r>
          </a:p>
          <a:p>
            <a:pPr indent="0"/>
            <a:r>
              <a:rPr lang="de-DE" dirty="0"/>
              <a:t>	individualisierbar</a:t>
            </a:r>
          </a:p>
          <a:p>
            <a:pPr indent="0"/>
            <a:endParaRPr lang="de-DE" b="1" dirty="0"/>
          </a:p>
          <a:p>
            <a:pPr indent="0"/>
            <a:r>
              <a:rPr lang="de-DE" b="1" dirty="0"/>
              <a:t>Standard Views </a:t>
            </a:r>
            <a:r>
              <a:rPr lang="de-DE" dirty="0"/>
              <a:t>=</a:t>
            </a:r>
          </a:p>
          <a:p>
            <a:pPr indent="0"/>
            <a:r>
              <a:rPr lang="de-DE" dirty="0"/>
              <a:t>	Vordefinierte Auswahl von Metriken und Attributen aus einem Master 	Report, „gefilterter“ Master Report</a:t>
            </a:r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CC62CFA8-3AD9-41D6-BA45-2BA628BB9698}"/>
              </a:ext>
            </a:extLst>
          </p:cNvPr>
          <p:cNvSpPr/>
          <p:nvPr/>
        </p:nvSpPr>
        <p:spPr>
          <a:xfrm>
            <a:off x="1547664" y="2340000"/>
            <a:ext cx="7197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6407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D5264-2CD6-4AB0-A84D-2890F52B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Zeitschriften: Standard Views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403D17-BDCE-47AE-9B31-6A5002A84D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/>
              <a:t>TR_J1 Journal </a:t>
            </a:r>
            <a:r>
              <a:rPr lang="de-DE" b="1" dirty="0" err="1"/>
              <a:t>Requests</a:t>
            </a:r>
            <a:r>
              <a:rPr lang="de-DE" b="1" dirty="0"/>
              <a:t> (ohne OA Gold):</a:t>
            </a:r>
          </a:p>
          <a:p>
            <a:r>
              <a:rPr lang="de-DE" dirty="0"/>
              <a:t>	Für die Berechnung von Kosten per Download</a:t>
            </a:r>
          </a:p>
          <a:p>
            <a:r>
              <a:rPr lang="de-DE" dirty="0"/>
              <a:t>	Da nur der Access-Type „</a:t>
            </a:r>
            <a:r>
              <a:rPr lang="de-DE" dirty="0" err="1"/>
              <a:t>controlled</a:t>
            </a:r>
            <a:r>
              <a:rPr lang="de-DE" dirty="0"/>
              <a:t>“ ausgewertet wird, sind starke 	Abweichungen zu den nach R4 erhobenen Daten zu erwarten</a:t>
            </a:r>
          </a:p>
          <a:p>
            <a:endParaRPr lang="de-DE" dirty="0"/>
          </a:p>
          <a:p>
            <a:r>
              <a:rPr lang="de-DE" b="1" dirty="0"/>
              <a:t>TR_J2 Journal Access </a:t>
            </a:r>
            <a:r>
              <a:rPr lang="de-DE" b="1" dirty="0" err="1"/>
              <a:t>Denied</a:t>
            </a:r>
            <a:r>
              <a:rPr lang="de-DE" b="1" dirty="0"/>
              <a:t>:</a:t>
            </a:r>
          </a:p>
          <a:p>
            <a:r>
              <a:rPr lang="de-DE" dirty="0"/>
              <a:t>	Um aus erfolglosen Zugriffsversuchen auf die Sinnhaftigkeit von 	Neulizenzierungen zu schließen</a:t>
            </a:r>
          </a:p>
          <a:p>
            <a:endParaRPr lang="de-DE" dirty="0"/>
          </a:p>
          <a:p>
            <a:r>
              <a:rPr lang="de-DE" b="1" dirty="0"/>
              <a:t>TR_J3 Journal </a:t>
            </a:r>
            <a:r>
              <a:rPr lang="de-DE" b="1" dirty="0" err="1"/>
              <a:t>Usage</a:t>
            </a:r>
            <a:r>
              <a:rPr lang="de-DE" b="1" dirty="0"/>
              <a:t> </a:t>
            </a:r>
            <a:r>
              <a:rPr lang="de-DE" b="1" dirty="0" err="1"/>
              <a:t>by</a:t>
            </a:r>
            <a:r>
              <a:rPr lang="de-DE" b="1" dirty="0"/>
              <a:t> Access Type: </a:t>
            </a:r>
            <a:r>
              <a:rPr lang="de-DE" dirty="0"/>
              <a:t>alle Metriken nach Access Type</a:t>
            </a:r>
          </a:p>
          <a:p>
            <a:r>
              <a:rPr lang="de-DE" dirty="0"/>
              <a:t>	Um eine Aussage über die OA-Gold Nutzung zu machen</a:t>
            </a:r>
          </a:p>
          <a:p>
            <a:endParaRPr lang="de-DE" dirty="0"/>
          </a:p>
          <a:p>
            <a:r>
              <a:rPr lang="de-DE" b="1" dirty="0"/>
              <a:t>TR_J4 Journal Request </a:t>
            </a:r>
            <a:r>
              <a:rPr lang="de-DE" b="1" dirty="0" err="1"/>
              <a:t>by</a:t>
            </a:r>
            <a:r>
              <a:rPr lang="de-DE" b="1" dirty="0"/>
              <a:t> YOP (ohne OA Gold):</a:t>
            </a:r>
          </a:p>
          <a:p>
            <a:r>
              <a:rPr lang="de-DE" dirty="0"/>
              <a:t>	Um zu unterscheiden, wieviel Volltextnutzung einzelne Jahrgänge 	haben</a:t>
            </a:r>
          </a:p>
        </p:txBody>
      </p:sp>
    </p:spTree>
    <p:extLst>
      <p:ext uri="{BB962C8B-B14F-4D97-AF65-F5344CB8AC3E}">
        <p14:creationId xmlns:p14="http://schemas.microsoft.com/office/powerpoint/2010/main" val="1233148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956781-0BF0-49C1-BC83-79A1AC3FE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Zeitschriften: Vergleich R4 und R5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0EE42070-F23C-4811-BCF9-4943F7D669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78796303"/>
              </p:ext>
            </p:extLst>
          </p:nvPr>
        </p:nvGraphicFramePr>
        <p:xfrm>
          <a:off x="1331913" y="2339975"/>
          <a:ext cx="7200900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50">
                  <a:extLst>
                    <a:ext uri="{9D8B030D-6E8A-4147-A177-3AD203B41FA5}">
                      <a16:colId xmlns:a16="http://schemas.microsoft.com/office/drawing/2014/main" val="1633745201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1072418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R4 Journal Report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R5 Standard View TR_J1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207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Access Type: nicht unterscheidbar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Access Type: </a:t>
                      </a:r>
                      <a:r>
                        <a:rPr lang="de-DE" dirty="0" err="1"/>
                        <a:t>controlled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693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Null-Nutzung enthalten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Keine Null-Nutzung enthalten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42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Total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all </a:t>
                      </a:r>
                      <a:r>
                        <a:rPr lang="de-DE" dirty="0" err="1"/>
                        <a:t>journals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Keine Gesamtsumme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93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Reporting </a:t>
                      </a:r>
                      <a:r>
                        <a:rPr lang="de-DE" dirty="0" err="1"/>
                        <a:t>Period</a:t>
                      </a:r>
                      <a:r>
                        <a:rPr lang="de-DE" dirty="0"/>
                        <a:t> total (</a:t>
                      </a:r>
                      <a:r>
                        <a:rPr lang="de-DE" dirty="0" err="1"/>
                        <a:t>enhält</a:t>
                      </a:r>
                      <a:r>
                        <a:rPr lang="de-DE" dirty="0"/>
                        <a:t> Gold-OA). PDF- und HTML-Nutzung getrennt erfasst, aber mit Doppelzählung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Total_Item_Requests</a:t>
                      </a:r>
                      <a:r>
                        <a:rPr lang="de-DE" dirty="0"/>
                        <a:t> (Ohne Gold-OA). PDF- und HTML-Nutzung in einer </a:t>
                      </a:r>
                      <a:r>
                        <a:rPr lang="de-DE"/>
                        <a:t>Zahl zusammengefasst.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106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Unique_Item_Requests</a:t>
                      </a:r>
                      <a:r>
                        <a:rPr lang="de-DE" dirty="0"/>
                        <a:t> (ohne Gold-OA). PDF- und HTML-Nutzung in einer Zahl zusammengefasst, ohne Doppelzählung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63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850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BABE0D-6327-47C5-8DFC-CA033F3F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Zeitschriften: Welche Metriken sinnvoll?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B057E2-2517-47A8-B1E1-28F33C427D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 err="1"/>
              <a:t>Total_Item_Requests</a:t>
            </a:r>
            <a:r>
              <a:rPr lang="de-DE" b="1" dirty="0"/>
              <a:t>:</a:t>
            </a:r>
          </a:p>
          <a:p>
            <a:r>
              <a:rPr lang="de-DE" dirty="0"/>
              <a:t>	Dieser Wert gibt an, wie viele Zugriffe insgesamt auf Artikel der Zeitschrift erfolgt sind. (So wurde bisher auch beim Journal Report 1 gezählt).</a:t>
            </a:r>
          </a:p>
          <a:p>
            <a:endParaRPr lang="de-DE" dirty="0"/>
          </a:p>
          <a:p>
            <a:r>
              <a:rPr lang="de-DE" b="1" dirty="0" err="1"/>
              <a:t>Unique_Item_Requests</a:t>
            </a:r>
            <a:r>
              <a:rPr lang="de-DE" b="1" dirty="0"/>
              <a:t>:</a:t>
            </a:r>
          </a:p>
          <a:p>
            <a:r>
              <a:rPr lang="de-DE" dirty="0"/>
              <a:t>	Bei diesem Wert wird nur einmal ein Zugriff gezählt, wenn beim Aufruf eines Artikels sich automatisch die HTML-Version öffnet und anschließend das PDF des Artikels heruntergeladen wird.</a:t>
            </a:r>
          </a:p>
          <a:p>
            <a:endParaRPr lang="de-DE" dirty="0"/>
          </a:p>
          <a:p>
            <a:r>
              <a:rPr lang="de-DE" dirty="0"/>
              <a:t>	Die „</a:t>
            </a:r>
            <a:r>
              <a:rPr lang="de-DE" b="1" dirty="0" err="1"/>
              <a:t>Unique_Item_Requests</a:t>
            </a:r>
            <a:r>
              <a:rPr lang="de-DE" dirty="0"/>
              <a:t>“ sind daher </a:t>
            </a:r>
            <a:r>
              <a:rPr lang="de-DE" b="1" dirty="0"/>
              <a:t>der bessere Metrik-Typ</a:t>
            </a:r>
            <a:r>
              <a:rPr lang="de-DE" dirty="0"/>
              <a:t>, 	wenn man die Nutzung von Zeitschriften verschiedener Verlage 	miteinander vergleichen will. Je nach Nutzerführung einer Plattform ist 	es möglich, dass die „</a:t>
            </a:r>
            <a:r>
              <a:rPr lang="de-DE" dirty="0" err="1"/>
              <a:t>Total_Item_Requests</a:t>
            </a:r>
            <a:r>
              <a:rPr lang="de-DE" dirty="0"/>
              <a:t>“ deutlich über den 	„</a:t>
            </a:r>
            <a:r>
              <a:rPr lang="de-DE" dirty="0" err="1"/>
              <a:t>Unique_Item_Requests</a:t>
            </a:r>
            <a:r>
              <a:rPr lang="de-DE" dirty="0"/>
              <a:t>“ liegen.</a:t>
            </a:r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9909CD08-45E5-4987-9B5A-F80B0C6E2038}"/>
              </a:ext>
            </a:extLst>
          </p:cNvPr>
          <p:cNvSpPr/>
          <p:nvPr/>
        </p:nvSpPr>
        <p:spPr>
          <a:xfrm>
            <a:off x="1475656" y="4659889"/>
            <a:ext cx="576064" cy="2092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3741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9F171-140D-445F-9A54-DA9ED832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Bücher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202CC1D1-C4EF-4D5D-8F04-85E4CCEDBFA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3568" y="2060849"/>
            <a:ext cx="8321025" cy="461703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B0C073B-9493-455A-8110-18152A0B309F}"/>
              </a:ext>
            </a:extLst>
          </p:cNvPr>
          <p:cNvSpPr txBox="1"/>
          <p:nvPr/>
        </p:nvSpPr>
        <p:spPr>
          <a:xfrm>
            <a:off x="1332000" y="6309320"/>
            <a:ext cx="68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>
                <a:solidFill>
                  <a:schemeClr val="bg1"/>
                </a:solidFill>
              </a:rPr>
              <a:t>Unique_Title_Requests</a:t>
            </a:r>
            <a:r>
              <a:rPr lang="de-DE" b="1" dirty="0">
                <a:solidFill>
                  <a:schemeClr val="bg1"/>
                </a:solidFill>
              </a:rPr>
              <a:t> -&gt; Verwendung für </a:t>
            </a:r>
            <a:r>
              <a:rPr lang="de-DE" b="1" dirty="0" err="1">
                <a:solidFill>
                  <a:schemeClr val="bg1"/>
                </a:solidFill>
              </a:rPr>
              <a:t>cost</a:t>
            </a:r>
            <a:r>
              <a:rPr lang="de-DE" b="1" dirty="0">
                <a:solidFill>
                  <a:schemeClr val="bg1"/>
                </a:solidFill>
              </a:rPr>
              <a:t>-per-</a:t>
            </a:r>
            <a:r>
              <a:rPr lang="de-DE" b="1" dirty="0" err="1">
                <a:solidFill>
                  <a:schemeClr val="bg1"/>
                </a:solidFill>
              </a:rPr>
              <a:t>use</a:t>
            </a:r>
            <a:r>
              <a:rPr lang="de-DE" b="1" dirty="0">
                <a:solidFill>
                  <a:schemeClr val="bg1"/>
                </a:solidFill>
              </a:rPr>
              <a:t>-Auswertung</a:t>
            </a:r>
          </a:p>
        </p:txBody>
      </p:sp>
    </p:spTree>
    <p:extLst>
      <p:ext uri="{BB962C8B-B14F-4D97-AF65-F5344CB8AC3E}">
        <p14:creationId xmlns:p14="http://schemas.microsoft.com/office/powerpoint/2010/main" val="3774966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71FC55-FCA7-4E89-A4F1-028BE734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Bücher: Standard Views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FD1CB8-2193-402C-8A8F-C970EAE61B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/>
              <a:t>TR_B1 Book </a:t>
            </a:r>
            <a:r>
              <a:rPr lang="de-DE" b="1" dirty="0" err="1"/>
              <a:t>Requests</a:t>
            </a:r>
            <a:r>
              <a:rPr lang="de-DE" b="1" dirty="0"/>
              <a:t> (ohne Gold-OA):</a:t>
            </a:r>
          </a:p>
          <a:p>
            <a:r>
              <a:rPr lang="de-DE" dirty="0"/>
              <a:t>	Für den Vergleich der E-Book-Volltext-Nutzung verschiedener Anbieter, 	egal ob Titel- oder Kapitel-Download. </a:t>
            </a:r>
          </a:p>
          <a:p>
            <a:endParaRPr lang="de-DE" dirty="0"/>
          </a:p>
          <a:p>
            <a:r>
              <a:rPr lang="de-DE" b="1" dirty="0"/>
              <a:t>TR_B2 Book Access </a:t>
            </a:r>
            <a:r>
              <a:rPr lang="de-DE" b="1" dirty="0" err="1"/>
              <a:t>Denied</a:t>
            </a:r>
            <a:r>
              <a:rPr lang="de-DE" b="1" dirty="0"/>
              <a:t>:</a:t>
            </a:r>
          </a:p>
          <a:p>
            <a:r>
              <a:rPr lang="de-DE" dirty="0"/>
              <a:t>	Um aus erfolglosen Zugriffsversuchen auf die Sinnhaftigkeit von 	Neuanschaffungen / Lizenzerhöhungen zu schließen</a:t>
            </a:r>
          </a:p>
          <a:p>
            <a:endParaRPr lang="de-DE" dirty="0"/>
          </a:p>
          <a:p>
            <a:r>
              <a:rPr lang="de-DE" b="1" dirty="0"/>
              <a:t>TR_B3 Book </a:t>
            </a:r>
            <a:r>
              <a:rPr lang="de-DE" b="1" dirty="0" err="1"/>
              <a:t>Usage</a:t>
            </a:r>
            <a:r>
              <a:rPr lang="de-DE" b="1" dirty="0"/>
              <a:t> </a:t>
            </a:r>
            <a:r>
              <a:rPr lang="de-DE" b="1" dirty="0" err="1"/>
              <a:t>by</a:t>
            </a:r>
            <a:r>
              <a:rPr lang="de-DE" b="1" dirty="0"/>
              <a:t> Access Type:</a:t>
            </a:r>
          </a:p>
          <a:p>
            <a:r>
              <a:rPr lang="de-DE" dirty="0"/>
              <a:t>	Um eine Aussage über die OA-Gold Nutzung zu machen</a:t>
            </a:r>
          </a:p>
        </p:txBody>
      </p:sp>
    </p:spTree>
    <p:extLst>
      <p:ext uri="{BB962C8B-B14F-4D97-AF65-F5344CB8AC3E}">
        <p14:creationId xmlns:p14="http://schemas.microsoft.com/office/powerpoint/2010/main" val="5973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88840"/>
            <a:ext cx="7566214" cy="3168352"/>
          </a:xfrm>
        </p:spPr>
      </p:pic>
    </p:spTree>
    <p:extLst>
      <p:ext uri="{BB962C8B-B14F-4D97-AF65-F5344CB8AC3E}">
        <p14:creationId xmlns:p14="http://schemas.microsoft.com/office/powerpoint/2010/main" val="3155184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25328-BE9F-4F73-9218-404E944E7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Bücher: Vergleich R4 und R5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4ABF728-589E-4CFD-9457-4E570A7628D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1157742"/>
              </p:ext>
            </p:extLst>
          </p:nvPr>
        </p:nvGraphicFramePr>
        <p:xfrm>
          <a:off x="1331913" y="2339975"/>
          <a:ext cx="72009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50">
                  <a:extLst>
                    <a:ext uri="{9D8B030D-6E8A-4147-A177-3AD203B41FA5}">
                      <a16:colId xmlns:a16="http://schemas.microsoft.com/office/drawing/2014/main" val="1838627918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29528183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R4 Book Report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R5 Standard View TR_B1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390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Number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Successful</a:t>
                      </a:r>
                      <a:r>
                        <a:rPr lang="de-DE" dirty="0"/>
                        <a:t> Title </a:t>
                      </a:r>
                      <a:r>
                        <a:rPr lang="de-DE" dirty="0" err="1"/>
                        <a:t>Requests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Month</a:t>
                      </a:r>
                      <a:r>
                        <a:rPr lang="de-DE" dirty="0"/>
                        <a:t> and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Unique_Title_Requests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80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R4 Book Report 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97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/>
                        <a:t>Number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Successful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Section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Requests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Month</a:t>
                      </a:r>
                      <a:r>
                        <a:rPr lang="de-DE" dirty="0"/>
                        <a:t> and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Total_Item_Requests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27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260908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8AD9506D-7973-435E-8863-E56B309AFE3A}"/>
              </a:ext>
            </a:extLst>
          </p:cNvPr>
          <p:cNvSpPr txBox="1"/>
          <p:nvPr/>
        </p:nvSpPr>
        <p:spPr>
          <a:xfrm>
            <a:off x="2052093" y="517213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TR_B1 entspricht Book Report 1 und Book Report 2 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EE682A23-3993-4939-B475-B7FF4813C577}"/>
              </a:ext>
            </a:extLst>
          </p:cNvPr>
          <p:cNvSpPr/>
          <p:nvPr/>
        </p:nvSpPr>
        <p:spPr>
          <a:xfrm>
            <a:off x="1404021" y="5248788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90F3F08-C0A9-4440-BEFB-C69CB5839807}"/>
              </a:ext>
            </a:extLst>
          </p:cNvPr>
          <p:cNvSpPr txBox="1"/>
          <p:nvPr/>
        </p:nvSpPr>
        <p:spPr>
          <a:xfrm>
            <a:off x="1331913" y="5872933"/>
            <a:ext cx="68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/>
              <a:t>Unique_Title_Requests</a:t>
            </a:r>
            <a:r>
              <a:rPr lang="de-DE" b="1" dirty="0"/>
              <a:t> -&gt; Verwendung für </a:t>
            </a:r>
            <a:r>
              <a:rPr lang="de-DE" b="1" dirty="0" err="1"/>
              <a:t>cost</a:t>
            </a:r>
            <a:r>
              <a:rPr lang="de-DE" b="1" dirty="0"/>
              <a:t>-per-</a:t>
            </a:r>
            <a:r>
              <a:rPr lang="de-DE" b="1" dirty="0" err="1"/>
              <a:t>use</a:t>
            </a:r>
            <a:r>
              <a:rPr lang="de-DE" b="1" dirty="0"/>
              <a:t>-Auswertung</a:t>
            </a:r>
          </a:p>
        </p:txBody>
      </p:sp>
    </p:spTree>
    <p:extLst>
      <p:ext uri="{BB962C8B-B14F-4D97-AF65-F5344CB8AC3E}">
        <p14:creationId xmlns:p14="http://schemas.microsoft.com/office/powerpoint/2010/main" val="2888421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DCD78-8C11-4B0F-904F-E8783313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Bücher: Welche Metriken sinnvoll?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806DD7-0D0E-4690-B467-84335998CC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err="1"/>
              <a:t>Total_Item_Requests</a:t>
            </a:r>
            <a:r>
              <a:rPr lang="de-DE" b="1" dirty="0"/>
              <a:t>:</a:t>
            </a:r>
          </a:p>
          <a:p>
            <a:r>
              <a:rPr lang="de-DE" dirty="0"/>
              <a:t>	Jede Aktion wird gezählt; Aufrufe des gesamten E-Books (sofern auf 	der jeweiligen Plattform möglich) und jeder Aufruf einzelner Kapitel 	dieses E-Books.</a:t>
            </a:r>
          </a:p>
          <a:p>
            <a:endParaRPr lang="de-DE" dirty="0"/>
          </a:p>
          <a:p>
            <a:r>
              <a:rPr lang="de-DE" b="1" dirty="0" err="1"/>
              <a:t>Unique_Title_Requests</a:t>
            </a:r>
            <a:r>
              <a:rPr lang="de-DE" b="1" dirty="0"/>
              <a:t>:</a:t>
            </a:r>
          </a:p>
          <a:p>
            <a:r>
              <a:rPr lang="de-DE" dirty="0"/>
              <a:t>	Jede Nutzung eines E-Books durch einen Nutzer wird als 1 Nutzung 	gezählt (wenn der Nutzer innerhalb einer Sitzung mehrere Aktionen bei 	einem E-Book durchführt, z.B. mehrere Kapitel herunterlädt oder das E-	Book mehrfach öffnet, wird dies nur als eine einzige Nutzung gezählt).</a:t>
            </a:r>
          </a:p>
          <a:p>
            <a:endParaRPr lang="de-DE" dirty="0"/>
          </a:p>
          <a:p>
            <a:r>
              <a:rPr lang="de-DE" dirty="0"/>
              <a:t>	Die „</a:t>
            </a:r>
            <a:r>
              <a:rPr lang="de-DE" b="1" dirty="0" err="1"/>
              <a:t>Unique_Title_Requests</a:t>
            </a:r>
            <a:r>
              <a:rPr lang="de-DE" dirty="0"/>
              <a:t>“ sind daher </a:t>
            </a:r>
            <a:r>
              <a:rPr lang="de-DE" b="1" dirty="0"/>
              <a:t>der bessere Metrik-Typ</a:t>
            </a:r>
            <a:r>
              <a:rPr lang="de-DE" dirty="0"/>
              <a:t>, 	wenn man die Nutzung von E-Books verschiedener Verlage/Plattformen 	miteinander vergleichen will. Die Anzahl der „</a:t>
            </a:r>
            <a:r>
              <a:rPr lang="de-DE" dirty="0" err="1"/>
              <a:t>Total_Item_Requests</a:t>
            </a:r>
            <a:r>
              <a:rPr lang="de-DE" dirty="0"/>
              <a:t>“ 	können zwischen Plattformen stark variieren, je nachdem wie diese 	Content zur Verfügung stellen (z.B. Download nur als Kapitel oder nur 	als komplettes E-Book)</a:t>
            </a:r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97F50B8A-F36B-4F8A-815C-E6FE7AFE1C7C}"/>
              </a:ext>
            </a:extLst>
          </p:cNvPr>
          <p:cNvSpPr/>
          <p:nvPr/>
        </p:nvSpPr>
        <p:spPr>
          <a:xfrm>
            <a:off x="1475656" y="4797152"/>
            <a:ext cx="576064" cy="2092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320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47C74-9619-400C-8C80-6D42FDA6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Datenbanken: Standard Views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20B15B-902A-4945-A18F-DDDEA1369F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DR_D1 Database Search and Item </a:t>
            </a:r>
            <a:r>
              <a:rPr lang="de-DE" dirty="0" err="1"/>
              <a:t>usage</a:t>
            </a:r>
            <a:r>
              <a:rPr lang="de-DE" dirty="0"/>
              <a:t>:</a:t>
            </a:r>
          </a:p>
          <a:p>
            <a:r>
              <a:rPr lang="de-DE" dirty="0"/>
              <a:t>	Um die Nutzung einer Datenbank einzuschätzen: wie oft gesucht wird, 	aber auch, wie die Nutzung von Abstracts und Volltexten ist</a:t>
            </a:r>
          </a:p>
          <a:p>
            <a:endParaRPr lang="de-DE" dirty="0"/>
          </a:p>
          <a:p>
            <a:r>
              <a:rPr lang="de-DE" dirty="0"/>
              <a:t>DR_D2 Database Access </a:t>
            </a:r>
            <a:r>
              <a:rPr lang="de-DE" dirty="0" err="1"/>
              <a:t>Denied</a:t>
            </a:r>
            <a:endParaRPr lang="de-DE" dirty="0"/>
          </a:p>
          <a:p>
            <a:r>
              <a:rPr lang="de-DE" dirty="0"/>
              <a:t>	Um aus erfolglosen Zugriffsversuchen auf die Sinnhaftigkeit von 	Lizenzerhöhungen bzw. Neulizenzierungen zu schließen.</a:t>
            </a:r>
          </a:p>
        </p:txBody>
      </p:sp>
    </p:spTree>
    <p:extLst>
      <p:ext uri="{BB962C8B-B14F-4D97-AF65-F5344CB8AC3E}">
        <p14:creationId xmlns:p14="http://schemas.microsoft.com/office/powerpoint/2010/main" val="1958530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FB7977-D782-4AEA-9F5D-A21B5E9A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Datenbanken: Vergleich R4 und R5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4B6AE68-F303-49F4-BAED-9CE2593E62E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31282405"/>
              </p:ext>
            </p:extLst>
          </p:nvPr>
        </p:nvGraphicFramePr>
        <p:xfrm>
          <a:off x="1331913" y="2339975"/>
          <a:ext cx="72009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50">
                  <a:extLst>
                    <a:ext uri="{9D8B030D-6E8A-4147-A177-3AD203B41FA5}">
                      <a16:colId xmlns:a16="http://schemas.microsoft.com/office/drawing/2014/main" val="1858382918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28284041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R4 Database Report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R5 Standard View DR_D1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555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Regular </a:t>
                      </a:r>
                      <a:r>
                        <a:rPr lang="de-DE" dirty="0" err="1"/>
                        <a:t>Searches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Searches_Regular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914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Result</a:t>
                      </a:r>
                      <a:r>
                        <a:rPr lang="de-DE" dirty="0"/>
                        <a:t> Clicks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Total_Item_Investigations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91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Record</a:t>
                      </a:r>
                      <a:r>
                        <a:rPr lang="de-DE" dirty="0"/>
                        <a:t> Views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Total_Item_Requests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79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Searches-federated</a:t>
                      </a:r>
                      <a:r>
                        <a:rPr lang="de-DE" dirty="0"/>
                        <a:t> and </a:t>
                      </a:r>
                      <a:r>
                        <a:rPr lang="de-DE" dirty="0" err="1"/>
                        <a:t>automated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Searches_Automated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8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Searches_Federated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039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9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4F36A-2A3A-4499-8818-04027680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Datenbanken: Welche Metriken sinnvoll?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58E20E-8B81-400C-87DC-1ECD557BA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</p:spPr>
        <p:txBody>
          <a:bodyPr/>
          <a:lstStyle/>
          <a:p>
            <a:r>
              <a:rPr lang="de-DE" dirty="0"/>
              <a:t>Datenbanken mit Volltext: </a:t>
            </a:r>
          </a:p>
          <a:p>
            <a:r>
              <a:rPr lang="de-DE" dirty="0"/>
              <a:t>	Metrik: </a:t>
            </a:r>
            <a:r>
              <a:rPr lang="de-DE" dirty="0" err="1"/>
              <a:t>Total_Item_Requests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Datenbanken ohne Volltext:</a:t>
            </a:r>
          </a:p>
          <a:p>
            <a:r>
              <a:rPr lang="de-DE" dirty="0"/>
              <a:t>	Metrik: </a:t>
            </a:r>
            <a:r>
              <a:rPr lang="de-DE" dirty="0" err="1"/>
              <a:t>Total_Item_Investigations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b="1" dirty="0"/>
              <a:t>Problem bei Datenbanken</a:t>
            </a:r>
            <a:r>
              <a:rPr lang="de-DE" dirty="0"/>
              <a:t>: </a:t>
            </a:r>
          </a:p>
          <a:p>
            <a:r>
              <a:rPr lang="de-DE" dirty="0"/>
              <a:t>	Viele Anbieter bieten keine Counter-kompatiblen Statistiken an. </a:t>
            </a:r>
          </a:p>
        </p:txBody>
      </p:sp>
    </p:spTree>
    <p:extLst>
      <p:ext uri="{BB962C8B-B14F-4D97-AF65-F5344CB8AC3E}">
        <p14:creationId xmlns:p14="http://schemas.microsoft.com/office/powerpoint/2010/main" val="2034368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2D4B8D-73B8-47A2-B727-4F33C98A9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Plattformen: Standard Views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CF7E03-A3D1-4072-BB37-84BEA20B6B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PR_P1</a:t>
            </a:r>
          </a:p>
          <a:p>
            <a:r>
              <a:rPr lang="de-DE" dirty="0"/>
              <a:t>	zeigt die Aktivitäten über alle Metriken für die gesamte Plattform</a:t>
            </a:r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A79B2122-E103-4499-AF55-F050E54D8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3666"/>
              </p:ext>
            </p:extLst>
          </p:nvPr>
        </p:nvGraphicFramePr>
        <p:xfrm>
          <a:off x="1342745" y="3284984"/>
          <a:ext cx="60960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5871017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20221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R4 </a:t>
                      </a:r>
                      <a:r>
                        <a:rPr lang="de-DE" dirty="0" err="1"/>
                        <a:t>Platform</a:t>
                      </a:r>
                      <a:r>
                        <a:rPr lang="de-DE" dirty="0"/>
                        <a:t> Report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R5 PR_P1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116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Result</a:t>
                      </a:r>
                      <a:r>
                        <a:rPr lang="de-DE" dirty="0"/>
                        <a:t> Clicks und </a:t>
                      </a:r>
                      <a:r>
                        <a:rPr lang="de-DE" dirty="0" err="1"/>
                        <a:t>Record</a:t>
                      </a:r>
                      <a:r>
                        <a:rPr lang="de-DE" dirty="0"/>
                        <a:t> Views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Total_Item_Requests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54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Unique_Item_Requests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02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Unique_Title_Requests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28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Regular </a:t>
                      </a:r>
                      <a:r>
                        <a:rPr lang="de-DE" dirty="0" err="1"/>
                        <a:t>Searches</a:t>
                      </a:r>
                      <a:r>
                        <a:rPr lang="de-DE" dirty="0"/>
                        <a:t> und </a:t>
                      </a:r>
                      <a:r>
                        <a:rPr lang="de-DE" dirty="0" err="1"/>
                        <a:t>Searched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federated</a:t>
                      </a:r>
                      <a:r>
                        <a:rPr lang="de-DE" dirty="0"/>
                        <a:t> and </a:t>
                      </a:r>
                      <a:r>
                        <a:rPr lang="de-DE" dirty="0" err="1"/>
                        <a:t>automated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Searches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Platform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8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848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9F56A6-EB49-45E5-80E2-850E02BE8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Item Reports: Standard Views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39D2B9-540F-4E05-BA0D-0101BD9289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Zeigt die Aktivitäten über alle Metriken für einzelne Einheiten (Artikel, Videos) und kann z.B. für das institutionelle Repositorium sinnvoll sein.</a:t>
            </a:r>
          </a:p>
          <a:p>
            <a:endParaRPr lang="de-DE" dirty="0"/>
          </a:p>
          <a:p>
            <a:r>
              <a:rPr lang="de-DE" dirty="0"/>
              <a:t>IR_A1 Journal </a:t>
            </a:r>
            <a:r>
              <a:rPr lang="de-DE" dirty="0" err="1"/>
              <a:t>Article</a:t>
            </a:r>
            <a:r>
              <a:rPr lang="de-DE" dirty="0"/>
              <a:t> Request</a:t>
            </a:r>
          </a:p>
          <a:p>
            <a:r>
              <a:rPr lang="de-DE" dirty="0"/>
              <a:t>IR_M1 Multimedia Item Request</a:t>
            </a:r>
          </a:p>
        </p:txBody>
      </p:sp>
    </p:spTree>
    <p:extLst>
      <p:ext uri="{BB962C8B-B14F-4D97-AF65-F5344CB8AC3E}">
        <p14:creationId xmlns:p14="http://schemas.microsoft.com/office/powerpoint/2010/main" val="96920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Probleme mit Nutzungsstatistiken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/>
            <a:r>
              <a:rPr lang="de-DE" b="1" dirty="0"/>
              <a:t>EIN Artikel-Download = EINE Nutzung ?!? </a:t>
            </a:r>
          </a:p>
          <a:p>
            <a:pPr indent="0"/>
            <a:r>
              <a:rPr lang="de-DE" dirty="0"/>
              <a:t>	</a:t>
            </a:r>
            <a:r>
              <a:rPr lang="de-DE" u="sng" dirty="0"/>
              <a:t>Problem: </a:t>
            </a:r>
            <a:r>
              <a:rPr lang="de-DE" dirty="0"/>
              <a:t>manche Nutzer laden einen Artikel immer wieder neu 	herunter (in mehren Sessions) oder andere Nutzer laden den Artikel 	einmal herunter und kopieren ihn dann für andere Nutzer</a:t>
            </a:r>
          </a:p>
          <a:p>
            <a:pPr indent="0"/>
            <a:endParaRPr lang="de-DE" dirty="0"/>
          </a:p>
          <a:p>
            <a:pPr indent="0"/>
            <a:r>
              <a:rPr lang="de-DE" b="1" dirty="0"/>
              <a:t>Umbenennung und Verkauf von Zeitschriften an andere Verlage, Änderung der ISSNs, Verwendung von print- und/oder online-ISSN</a:t>
            </a:r>
          </a:p>
          <a:p>
            <a:pPr indent="0"/>
            <a:r>
              <a:rPr lang="de-DE" dirty="0"/>
              <a:t>	</a:t>
            </a:r>
            <a:r>
              <a:rPr lang="de-DE" u="sng" dirty="0"/>
              <a:t>Problem: </a:t>
            </a:r>
            <a:r>
              <a:rPr lang="de-DE" dirty="0"/>
              <a:t>Verfolgung des Nutzungsverlaufs von Zeitschriften über Jahre 	hinweg wird hierdurch sehr schwierig</a:t>
            </a:r>
          </a:p>
          <a:p>
            <a:pPr indent="0"/>
            <a:endParaRPr lang="de-DE" dirty="0"/>
          </a:p>
          <a:p>
            <a:pPr indent="0"/>
            <a:endParaRPr lang="de-DE" dirty="0"/>
          </a:p>
          <a:p>
            <a:pPr indent="0"/>
            <a:r>
              <a:rPr lang="de-DE" b="1" dirty="0"/>
              <a:t>Abruf von Reports</a:t>
            </a:r>
          </a:p>
          <a:p>
            <a:pPr indent="0"/>
            <a:r>
              <a:rPr lang="de-DE" dirty="0"/>
              <a:t>	</a:t>
            </a:r>
            <a:r>
              <a:rPr lang="de-DE" u="sng" dirty="0"/>
              <a:t>Problem: </a:t>
            </a:r>
            <a:r>
              <a:rPr lang="de-DE" dirty="0"/>
              <a:t>Heterogenität der Zugriffswege (Portal mit Passwörtern, 	SUSHI, automatische E-Mail oder nur auf Anfrage, etc.)</a:t>
            </a:r>
          </a:p>
        </p:txBody>
      </p:sp>
    </p:spTree>
    <p:extLst>
      <p:ext uri="{BB962C8B-B14F-4D97-AF65-F5344CB8AC3E}">
        <p14:creationId xmlns:p14="http://schemas.microsoft.com/office/powerpoint/2010/main" val="2024053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Probleme mit Nutzungsstatistiken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59632" y="2204864"/>
            <a:ext cx="7200800" cy="4257352"/>
          </a:xfrm>
        </p:spPr>
        <p:txBody>
          <a:bodyPr>
            <a:normAutofit/>
          </a:bodyPr>
          <a:lstStyle/>
          <a:p>
            <a:r>
              <a:rPr lang="de-DE" b="1" dirty="0"/>
              <a:t>In dem Report wird sowohl die Gesamtnutzung aller lizenzierten Produkte eines Anbieters als auch die Betrachtung von einzelnen Titeln/Produkten angezeigt.</a:t>
            </a:r>
          </a:p>
          <a:p>
            <a:r>
              <a:rPr lang="de-DE" dirty="0"/>
              <a:t>	</a:t>
            </a:r>
            <a:r>
              <a:rPr lang="de-DE" u="sng" dirty="0"/>
              <a:t>Problem: </a:t>
            </a:r>
            <a:r>
              <a:rPr lang="de-DE" dirty="0"/>
              <a:t>Titelliste der Reports stimmt nicht immer mit dem lizenzierten 	Titeln überein (selten fehlen Titel, häufiger gibt es Nutzungszahlen für 	Titel, die man nicht lizenziert hat). </a:t>
            </a:r>
          </a:p>
          <a:p>
            <a:r>
              <a:rPr lang="de-DE" dirty="0"/>
              <a:t>	Mögliche Gründe: technische Ursachen, „</a:t>
            </a:r>
            <a:r>
              <a:rPr lang="de-DE" dirty="0" err="1"/>
              <a:t>Anfütterungs</a:t>
            </a:r>
            <a:r>
              <a:rPr lang="de-DE" dirty="0"/>
              <a:t>-Strategie“, 	Kulanz im Rahmen von Vertragsänderungen zu Beginn eines Jahres, 	evtl. werden manche Titel über eine Nationallizenz bezogen</a:t>
            </a:r>
          </a:p>
          <a:p>
            <a:pPr>
              <a:buFontTx/>
              <a:buChar char="-"/>
            </a:pPr>
            <a:endParaRPr lang="de-DE" dirty="0"/>
          </a:p>
          <a:p>
            <a:pPr indent="0"/>
            <a:r>
              <a:rPr lang="de-D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56800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559648"/>
          </a:xfrm>
        </p:spPr>
        <p:txBody>
          <a:bodyPr/>
          <a:lstStyle/>
          <a:p>
            <a:r>
              <a:rPr lang="de-DE" dirty="0"/>
              <a:t>Einflussfaktoren auf die Nutzungszahlen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1988840"/>
            <a:ext cx="7200800" cy="4680520"/>
          </a:xfrm>
        </p:spPr>
        <p:txBody>
          <a:bodyPr>
            <a:normAutofit/>
          </a:bodyPr>
          <a:lstStyle/>
          <a:p>
            <a:r>
              <a:rPr lang="de-DE" u="sng" dirty="0"/>
              <a:t>Grundannahme: </a:t>
            </a:r>
          </a:p>
          <a:p>
            <a:r>
              <a:rPr lang="de-DE" dirty="0"/>
              <a:t>Nutzer findet durch Recherche, etc. einen Artikel im Volltext und lädt diesen auf seinen PC herunter, weil dieser ihn interessiert</a:t>
            </a:r>
          </a:p>
          <a:p>
            <a:endParaRPr lang="de-DE" dirty="0"/>
          </a:p>
          <a:p>
            <a:r>
              <a:rPr lang="de-DE" u="sng" dirty="0"/>
              <a:t>Problem:</a:t>
            </a:r>
          </a:p>
          <a:p>
            <a:r>
              <a:rPr lang="de-DE" dirty="0"/>
              <a:t>Neben dem Interesse haben noch weitere Faktoren Einfluss darauf, ob der Nutzer einen Artikel downloadet:</a:t>
            </a:r>
          </a:p>
          <a:p>
            <a:pPr>
              <a:buFontTx/>
              <a:buChar char="-"/>
            </a:pPr>
            <a:r>
              <a:rPr lang="de-DE" dirty="0"/>
              <a:t>Design der Titelanzeige</a:t>
            </a:r>
          </a:p>
          <a:p>
            <a:pPr>
              <a:buFontTx/>
              <a:buChar char="-"/>
            </a:pPr>
            <a:r>
              <a:rPr lang="de-DE" dirty="0"/>
              <a:t>gewählte Verlinkung (direkt auf PDF-Version oder erst nach Aufruf der HTML-	Version)</a:t>
            </a:r>
          </a:p>
          <a:p>
            <a:pPr>
              <a:buFontTx/>
              <a:buChar char="-"/>
            </a:pPr>
            <a:r>
              <a:rPr lang="de-DE" dirty="0"/>
              <a:t>ob Suchmaschinen (z.B. Google) direkt auf Volltext verlinken oder erst auf die 	bibliographische Angabe</a:t>
            </a:r>
          </a:p>
          <a:p>
            <a:pPr>
              <a:buFontTx/>
              <a:buChar char="-"/>
            </a:pPr>
            <a:r>
              <a:rPr lang="de-DE" dirty="0"/>
              <a:t>Abhängigkeit von der Präsentation / Einsatz von </a:t>
            </a:r>
            <a:r>
              <a:rPr lang="de-DE" dirty="0" err="1"/>
              <a:t>Linkresolvern</a:t>
            </a:r>
            <a:endParaRPr lang="de-DE" dirty="0"/>
          </a:p>
          <a:p>
            <a:pPr indent="0"/>
            <a:endParaRPr lang="de-DE" dirty="0"/>
          </a:p>
          <a:p>
            <a:pPr indent="0"/>
            <a:r>
              <a:rPr lang="de-DE" dirty="0"/>
              <a:t>	Nutzung nicht allein von den Inhalten, sondern auch durch die Art der 	Verlinkung und die Präsentation der Angebote von Seiten der Anbieter 	und der Bibliothek abhängig</a:t>
            </a:r>
          </a:p>
          <a:p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1547664" y="5658774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22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COUNTER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/>
              <a:t>„</a:t>
            </a:r>
            <a:r>
              <a:rPr lang="en-US" dirty="0"/>
              <a:t>Counting Online Usage of Networked Electronic Resources</a:t>
            </a:r>
            <a:r>
              <a:rPr lang="de-DE" dirty="0"/>
              <a:t>“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startete 2002 als internationale Initiative von Verlagen, Bibliotheken und Händler um die Vergleichbarkeit und Verlässlichkeit von Online-  Nutzungsstatistiken zu verbessern</a:t>
            </a:r>
          </a:p>
          <a:p>
            <a:pPr indent="0"/>
            <a:endParaRPr lang="de-DE" dirty="0"/>
          </a:p>
          <a:p>
            <a:pPr>
              <a:buFontTx/>
              <a:buChar char="-"/>
            </a:pPr>
            <a:r>
              <a:rPr lang="de-DE" dirty="0"/>
              <a:t>Ziel: Entwicklung eines Standards um zuverlässige, vergleichbare und einheitliche Nutzungsstatistiken von elektronischen Ressourcen (</a:t>
            </a:r>
            <a:r>
              <a:rPr lang="de-DE" dirty="0" err="1"/>
              <a:t>credible</a:t>
            </a:r>
            <a:r>
              <a:rPr lang="de-DE" dirty="0"/>
              <a:t>, </a:t>
            </a:r>
            <a:r>
              <a:rPr lang="de-DE" dirty="0" err="1"/>
              <a:t>compatible</a:t>
            </a:r>
            <a:r>
              <a:rPr lang="de-DE" dirty="0"/>
              <a:t>, </a:t>
            </a:r>
            <a:r>
              <a:rPr lang="de-DE" dirty="0" err="1"/>
              <a:t>consistent</a:t>
            </a:r>
            <a:r>
              <a:rPr lang="de-DE" dirty="0"/>
              <a:t>) zu erhalten und um damit Bibliotheken die Entscheidung von An- und Abbestellungen zu erleichtern und Vergleiche von Lizenzierungen über einen längeren Zeitraum hinweg zu ermöglichen</a:t>
            </a:r>
          </a:p>
          <a:p>
            <a:pPr>
              <a:buFontTx/>
              <a:buChar char="-"/>
            </a:pPr>
            <a:endParaRPr lang="de-DE" dirty="0"/>
          </a:p>
          <a:p>
            <a:pPr indent="0"/>
            <a:r>
              <a:rPr lang="de-DE" dirty="0"/>
              <a:t>             	dies wurde durch die Veröffentlichung des „COUNTER Code </a:t>
            </a:r>
            <a:r>
              <a:rPr lang="de-DE" dirty="0" err="1"/>
              <a:t>of</a:t>
            </a:r>
            <a:r>
              <a:rPr lang="de-DE" dirty="0"/>
              <a:t> 	Practice“ erreicht</a:t>
            </a:r>
          </a:p>
          <a:p>
            <a:pPr indent="0"/>
            <a:endParaRPr lang="de-DE" dirty="0"/>
          </a:p>
        </p:txBody>
      </p:sp>
      <p:sp>
        <p:nvSpPr>
          <p:cNvPr id="6" name="Pfeil nach rechts 5"/>
          <p:cNvSpPr/>
          <p:nvPr/>
        </p:nvSpPr>
        <p:spPr>
          <a:xfrm>
            <a:off x="1691680" y="5445224"/>
            <a:ext cx="504056" cy="171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99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559648"/>
          </a:xfrm>
        </p:spPr>
        <p:txBody>
          <a:bodyPr/>
          <a:lstStyle/>
          <a:p>
            <a:r>
              <a:rPr lang="de-DE" dirty="0"/>
              <a:t>Einflussfaktoren auf die Nutzungszahlen:</a:t>
            </a:r>
            <a:br>
              <a:rPr lang="de-DE" dirty="0"/>
            </a:br>
            <a:r>
              <a:rPr lang="de-DE" dirty="0"/>
              <a:t>Corona-Pandemie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1988840"/>
            <a:ext cx="7200800" cy="4680520"/>
          </a:xfrm>
        </p:spPr>
        <p:txBody>
          <a:bodyPr>
            <a:normAutofit/>
          </a:bodyPr>
          <a:lstStyle/>
          <a:p>
            <a:endParaRPr lang="de-DE" dirty="0"/>
          </a:p>
          <a:p>
            <a:endParaRPr lang="de-DE" u="sng" dirty="0"/>
          </a:p>
          <a:p>
            <a:r>
              <a:rPr lang="de-DE" u="sng" dirty="0"/>
              <a:t>mögliche Folge</a:t>
            </a:r>
            <a:r>
              <a:rPr lang="de-DE" dirty="0"/>
              <a:t>: für 2020 niedrigere Nutzungszahlen als in den Vorjahren</a:t>
            </a:r>
          </a:p>
          <a:p>
            <a:r>
              <a:rPr lang="de-DE" dirty="0"/>
              <a:t>	         Warum?</a:t>
            </a:r>
          </a:p>
          <a:p>
            <a:endParaRPr lang="de-DE" dirty="0"/>
          </a:p>
          <a:p>
            <a:r>
              <a:rPr lang="de-DE" dirty="0"/>
              <a:t>zunächst: Voraussetzungen für Erfassung von Nutzungszahlen</a:t>
            </a:r>
          </a:p>
          <a:p>
            <a:endParaRPr lang="de-DE" dirty="0"/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Verlage und Anbieter zählen Nutzung und Zugriffe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Ausschluss von Bots und Crawlern („clean </a:t>
            </a:r>
            <a:r>
              <a:rPr lang="de-DE" dirty="0" err="1"/>
              <a:t>usage</a:t>
            </a:r>
            <a:r>
              <a:rPr lang="de-DE" dirty="0"/>
              <a:t>“)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Zuordnung der „sauberen“ Zugriffe zu einzelnen Institutionen (z.B. Bibliotheken)</a:t>
            </a:r>
          </a:p>
          <a:p>
            <a:pPr indent="0"/>
            <a:endParaRPr lang="de-DE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b="1" dirty="0">
                <a:sym typeface="Wingdings" panose="05000000000000000000" pitchFamily="2" charset="2"/>
              </a:rPr>
              <a:t>Authentisierungsverfahren,</a:t>
            </a:r>
            <a:r>
              <a:rPr lang="de-DE" dirty="0">
                <a:sym typeface="Wingdings" panose="05000000000000000000" pitchFamily="2" charset="2"/>
              </a:rPr>
              <a:t> wie z.B. IP-Ranges und </a:t>
            </a:r>
            <a:r>
              <a:rPr lang="de-DE" dirty="0" err="1">
                <a:sym typeface="Wingdings" panose="05000000000000000000" pitchFamily="2" charset="2"/>
              </a:rPr>
              <a:t>Shibboleth</a:t>
            </a:r>
            <a:r>
              <a:rPr lang="de-DE" dirty="0">
                <a:sym typeface="Wingdings" panose="05000000000000000000" pitchFamily="2" charset="2"/>
              </a:rPr>
              <a:t> </a:t>
            </a:r>
          </a:p>
          <a:p>
            <a:pPr indent="0"/>
            <a:endParaRPr lang="de-DE" dirty="0">
              <a:sym typeface="Wingdings" panose="05000000000000000000" pitchFamily="2" charset="2"/>
            </a:endParaRPr>
          </a:p>
          <a:p>
            <a:pPr indent="0"/>
            <a:r>
              <a:rPr lang="de-DE" dirty="0"/>
              <a:t>Was hat sich geändert durch die Corona-Pandemie?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 marL="457200" lvl="1" indent="0"/>
            <a:endParaRPr lang="de-DE" sz="1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4029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559648"/>
          </a:xfrm>
        </p:spPr>
        <p:txBody>
          <a:bodyPr/>
          <a:lstStyle/>
          <a:p>
            <a:r>
              <a:rPr lang="de-DE" dirty="0"/>
              <a:t>Einflussfaktoren auf die Nutzungszahlen:</a:t>
            </a:r>
            <a:br>
              <a:rPr lang="de-DE" dirty="0"/>
            </a:br>
            <a:r>
              <a:rPr lang="de-DE" dirty="0"/>
              <a:t>Corona-Pandemie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1988840"/>
            <a:ext cx="7200800" cy="4680520"/>
          </a:xfrm>
        </p:spPr>
        <p:txBody>
          <a:bodyPr>
            <a:normAutofit/>
          </a:bodyPr>
          <a:lstStyle/>
          <a:p>
            <a:endParaRPr lang="de-DE" dirty="0"/>
          </a:p>
          <a:p>
            <a:endParaRPr lang="de-DE" u="sng" dirty="0"/>
          </a:p>
          <a:p>
            <a:r>
              <a:rPr lang="de-DE" u="sng" dirty="0"/>
              <a:t>mögliche Folge</a:t>
            </a:r>
            <a:r>
              <a:rPr lang="de-DE" dirty="0"/>
              <a:t>: für 2020 niedrigere Nutzungszahlen als in den Vorjahren</a:t>
            </a:r>
          </a:p>
          <a:p>
            <a:r>
              <a:rPr lang="de-DE" dirty="0"/>
              <a:t>	         Warum?</a:t>
            </a:r>
          </a:p>
          <a:p>
            <a:endParaRPr lang="de-DE" dirty="0"/>
          </a:p>
          <a:p>
            <a:pPr>
              <a:buAutoNum type="arabicPeriod"/>
            </a:pPr>
            <a:r>
              <a:rPr lang="de-DE" b="1" dirty="0"/>
              <a:t>Verhalten der Studierenden und Forschenden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Aufenthalt nicht mehr am Campus, sondern daheim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oft kein Wissen über Zugriff auf Inhalte über die Bibliothek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Suche z.B. direkt in Google Scholar oder Datenbanken wie </a:t>
            </a:r>
            <a:r>
              <a:rPr lang="de-DE" dirty="0" err="1"/>
              <a:t>PubMed</a:t>
            </a:r>
            <a:endParaRPr lang="de-DE" dirty="0"/>
          </a:p>
          <a:p>
            <a:pPr marL="1028700" lvl="1">
              <a:buFont typeface="Wingdings" panose="05000000000000000000" pitchFamily="2" charset="2"/>
              <a:buChar char="à"/>
            </a:pP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Zugriff auf freie Inhalte</a:t>
            </a:r>
          </a:p>
          <a:p>
            <a:pPr marL="1028700" lvl="1">
              <a:buFont typeface="Wingdings" panose="05000000000000000000" pitchFamily="2" charset="2"/>
              <a:buChar char="à"/>
            </a:pP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ansonsten: „</a:t>
            </a:r>
            <a:r>
              <a:rPr lang="de-DE" sz="1400" dirty="0" err="1">
                <a:latin typeface="Frutiger Next LT W1G" panose="020B0503040204020203" pitchFamily="34" charset="0"/>
                <a:sym typeface="Wingdings" panose="05000000000000000000" pitchFamily="2" charset="2"/>
              </a:rPr>
              <a:t>access</a:t>
            </a: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 </a:t>
            </a:r>
            <a:r>
              <a:rPr lang="de-DE" sz="1400" dirty="0" err="1">
                <a:latin typeface="Frutiger Next LT W1G" panose="020B0503040204020203" pitchFamily="34" charset="0"/>
                <a:sym typeface="Wingdings" panose="05000000000000000000" pitchFamily="2" charset="2"/>
              </a:rPr>
              <a:t>denied</a:t>
            </a: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“</a:t>
            </a:r>
          </a:p>
          <a:p>
            <a:pPr lvl="1" indent="0"/>
            <a:endParaRPr lang="de-DE" sz="1400" dirty="0">
              <a:latin typeface="Frutiger Next LT W1G" panose="020B0503040204020203" pitchFamily="34" charset="0"/>
            </a:endParaRPr>
          </a:p>
          <a:p>
            <a:pPr>
              <a:buFont typeface="+mj-lt"/>
              <a:buAutoNum type="arabicPeriod" startAt="2"/>
            </a:pPr>
            <a:r>
              <a:rPr lang="de-DE" b="1" dirty="0"/>
              <a:t>Verhalten der Anbieter und Verlage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zur Unterstützung der wissenschaftlichen Community: Inhalte werden freigeschaltet („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“)</a:t>
            </a:r>
          </a:p>
          <a:p>
            <a:pPr marL="1028700" lvl="1">
              <a:buFont typeface="Wingdings" panose="05000000000000000000" pitchFamily="2" charset="2"/>
              <a:buChar char="à"/>
            </a:pP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keine Authentisierungsverfahren</a:t>
            </a:r>
          </a:p>
          <a:p>
            <a:pPr marL="1028700" lvl="1">
              <a:buFont typeface="Wingdings" panose="05000000000000000000" pitchFamily="2" charset="2"/>
              <a:buChar char="à"/>
            </a:pP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keine Zuordnung der Nutzung zu einzelnen Institutionen möglich</a:t>
            </a:r>
          </a:p>
          <a:p>
            <a:pPr marL="1028700" lvl="1">
              <a:buFont typeface="Wingdings" panose="05000000000000000000" pitchFamily="2" charset="2"/>
              <a:buChar char="à"/>
            </a:pP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auch „</a:t>
            </a:r>
            <a:r>
              <a:rPr lang="de-DE" sz="1400" dirty="0" err="1">
                <a:latin typeface="Frutiger Next LT W1G" panose="020B0503040204020203" pitchFamily="34" charset="0"/>
                <a:sym typeface="Wingdings" panose="05000000000000000000" pitchFamily="2" charset="2"/>
              </a:rPr>
              <a:t>access</a:t>
            </a: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 </a:t>
            </a:r>
            <a:r>
              <a:rPr lang="de-DE" sz="1400" dirty="0" err="1">
                <a:latin typeface="Frutiger Next LT W1G" panose="020B0503040204020203" pitchFamily="34" charset="0"/>
                <a:sym typeface="Wingdings" panose="05000000000000000000" pitchFamily="2" charset="2"/>
              </a:rPr>
              <a:t>denied</a:t>
            </a:r>
            <a:r>
              <a:rPr lang="de-DE" sz="1400" dirty="0">
                <a:latin typeface="Frutiger Next LT W1G" panose="020B0503040204020203" pitchFamily="34" charset="0"/>
                <a:sym typeface="Wingdings" panose="05000000000000000000" pitchFamily="2" charset="2"/>
              </a:rPr>
              <a:t>“ kann nicht mehr zugeordnet werden</a:t>
            </a:r>
            <a:endParaRPr lang="de-DE" sz="1400" dirty="0">
              <a:latin typeface="Frutiger Next LT W1G" panose="020B0503040204020203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457200" lvl="1" indent="0"/>
            <a:endParaRPr lang="de-DE" sz="1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69808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559648"/>
          </a:xfrm>
        </p:spPr>
        <p:txBody>
          <a:bodyPr/>
          <a:lstStyle/>
          <a:p>
            <a:r>
              <a:rPr lang="de-DE" dirty="0"/>
              <a:t>Einflussfaktoren auf die Nutzungszahlen:</a:t>
            </a:r>
            <a:br>
              <a:rPr lang="de-DE" dirty="0"/>
            </a:br>
            <a:r>
              <a:rPr lang="de-DE" dirty="0"/>
              <a:t>Corona-Pandemie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1988840"/>
            <a:ext cx="7344816" cy="4680520"/>
          </a:xfrm>
        </p:spPr>
        <p:txBody>
          <a:bodyPr>
            <a:normAutofit/>
          </a:bodyPr>
          <a:lstStyle/>
          <a:p>
            <a:endParaRPr lang="de-DE" dirty="0"/>
          </a:p>
          <a:p>
            <a:endParaRPr lang="de-DE" u="sng" dirty="0"/>
          </a:p>
          <a:p>
            <a:r>
              <a:rPr lang="de-DE" u="sng" dirty="0"/>
              <a:t>mögliche Folge</a:t>
            </a:r>
            <a:r>
              <a:rPr lang="de-DE" dirty="0"/>
              <a:t>: für 2020 niedrigere Nutzungszahlen als in den Vorjahren</a:t>
            </a:r>
          </a:p>
          <a:p>
            <a:r>
              <a:rPr lang="de-DE" dirty="0"/>
              <a:t>	         </a:t>
            </a:r>
          </a:p>
          <a:p>
            <a:pPr indent="0"/>
            <a:r>
              <a:rPr lang="de-DE" u="sng" dirty="0"/>
              <a:t>Wie sehr gingen die Nutzungszahlen zurück?</a:t>
            </a:r>
          </a:p>
          <a:p>
            <a:pPr indent="0"/>
            <a:endParaRPr lang="de-DE" u="sng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Zugriffsmöglichkeiten auf lizenzierte Inhalte bei den verschiedenen Anbietern (UBR: grundsätzlich IP/VPN und </a:t>
            </a:r>
            <a:r>
              <a:rPr lang="de-DE" dirty="0" err="1"/>
              <a:t>Shibboleth</a:t>
            </a:r>
            <a:r>
              <a:rPr lang="de-DE" dirty="0"/>
              <a:t> möglich)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Wissen der </a:t>
            </a:r>
            <a:r>
              <a:rPr lang="de-DE" dirty="0" err="1"/>
              <a:t>Nutzer:innen</a:t>
            </a:r>
            <a:r>
              <a:rPr lang="de-DE" dirty="0"/>
              <a:t> über diese Zugriffsmöglichkeiten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welche Inhalte wurden wie lange freigeschaltet?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dirty="0"/>
          </a:p>
          <a:p>
            <a:pPr indent="0"/>
            <a:r>
              <a:rPr lang="de-DE" u="sng" dirty="0"/>
              <a:t>Hilfsmittel:</a:t>
            </a:r>
            <a:r>
              <a:rPr lang="de-DE" dirty="0"/>
              <a:t> Listen über Anbieter, die Inhalte freigeschaltet haben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(UK) JISC: </a:t>
            </a:r>
            <a:r>
              <a:rPr lang="de-DE" dirty="0">
                <a:hlinkClick r:id="rId2"/>
              </a:rPr>
              <a:t>https://subscriptionsmanager.jisc.ac.uk/about/resources-for-coronavirus-crisis</a:t>
            </a:r>
            <a:r>
              <a:rPr lang="de-DE" dirty="0"/>
              <a:t>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(USA) SCELC: </a:t>
            </a:r>
            <a:r>
              <a:rPr lang="de-DE" dirty="0">
                <a:hlinkClick r:id="rId3"/>
              </a:rPr>
              <a:t>https://scelc.org/news/covid-19-resources</a:t>
            </a:r>
            <a:r>
              <a:rPr lang="de-DE" dirty="0"/>
              <a:t> 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Alternative: direkte Nachfrage bei Anbietern und Verlagen</a:t>
            </a:r>
          </a:p>
          <a:p>
            <a:pPr indent="0"/>
            <a:endParaRPr lang="de-DE" sz="900" dirty="0"/>
          </a:p>
          <a:p>
            <a:pPr indent="0"/>
            <a:r>
              <a:rPr lang="de-DE" sz="900" dirty="0"/>
              <a:t>Quelle: </a:t>
            </a:r>
            <a:r>
              <a:rPr lang="de-DE" sz="900" dirty="0">
                <a:hlinkClick r:id="rId4"/>
              </a:rPr>
              <a:t>https://youtu.be/nSWSeVrqXpc</a:t>
            </a:r>
            <a:r>
              <a:rPr lang="de-DE" sz="900" dirty="0"/>
              <a:t>, zuletzt aufgerufen am 01.03.2021</a:t>
            </a:r>
          </a:p>
          <a:p>
            <a:pPr indent="0"/>
            <a:endParaRPr lang="de-DE" dirty="0"/>
          </a:p>
          <a:p>
            <a:endParaRPr lang="de-DE" dirty="0"/>
          </a:p>
          <a:p>
            <a:endParaRPr lang="de-DE" dirty="0"/>
          </a:p>
          <a:p>
            <a:pPr marL="457200" lvl="1" indent="0"/>
            <a:endParaRPr lang="de-DE" sz="1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45838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Nutzungszahlen </a:t>
            </a:r>
          </a:p>
          <a:p>
            <a:pPr>
              <a:buFontTx/>
              <a:buChar char="-"/>
            </a:pPr>
            <a:r>
              <a:rPr lang="de-DE" dirty="0"/>
              <a:t>sind nicht absolut, sondern als Tendenz zu verstehen und somit als Beleg für den Wert einer Bibliothek ideal</a:t>
            </a:r>
          </a:p>
          <a:p>
            <a:pPr indent="0"/>
            <a:endParaRPr lang="de-DE" dirty="0"/>
          </a:p>
          <a:p>
            <a:pPr>
              <a:buFontTx/>
              <a:buChar char="-"/>
            </a:pPr>
            <a:r>
              <a:rPr lang="de-DE" dirty="0"/>
              <a:t>können für die Analyse des Nutzungsverhaltens (v.a. im Bezug auf </a:t>
            </a:r>
            <a:r>
              <a:rPr lang="de-DE" dirty="0" err="1"/>
              <a:t>print</a:t>
            </a:r>
            <a:r>
              <a:rPr lang="de-DE" dirty="0"/>
              <a:t> vs. online-Nutzung) eingesetzt werden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dirty="0"/>
              <a:t>können auch eingesetzt werden um gezielte Fragestellungen zu beantworten: Ändert sich Nutzung durch verbessertes Marketing, Präsentation, etc.?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unterliegen verschiedenen Einflussfaktoren, u.a. auch verändertem Verhalten in der Corona-Pandemie</a:t>
            </a:r>
          </a:p>
          <a:p>
            <a:pPr>
              <a:buFontTx/>
              <a:buChar char="-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35599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Nutzungsstatistiken an der UBR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632848" cy="3960440"/>
          </a:xfrm>
        </p:spPr>
        <p:txBody>
          <a:bodyPr/>
          <a:lstStyle/>
          <a:p>
            <a:r>
              <a:rPr lang="de-DE" dirty="0">
                <a:hlinkClick r:id="rId2"/>
              </a:rPr>
              <a:t>https://intranet-ub.ur.de/index.html</a:t>
            </a:r>
            <a:endParaRPr lang="de-DE" dirty="0"/>
          </a:p>
          <a:p>
            <a:endParaRPr lang="de-DE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Bereich Statistiken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einzelne Reports: </a:t>
            </a:r>
            <a:r>
              <a:rPr lang="de-DE" dirty="0">
                <a:hlinkClick r:id="rId3"/>
              </a:rPr>
              <a:t>Nutzungsstatistiken von Datenbanken, E-Journals und E-Books</a:t>
            </a:r>
            <a:endParaRPr lang="de-DE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/>
              <a:t>Preis-pro-Download: </a:t>
            </a:r>
            <a:r>
              <a:rPr lang="de-DE" dirty="0">
                <a:hlinkClick r:id="rId4"/>
              </a:rPr>
              <a:t>Auswertung</a:t>
            </a:r>
            <a:endParaRPr lang="de-DE" dirty="0"/>
          </a:p>
          <a:p>
            <a:pPr indent="0"/>
            <a:endParaRPr lang="de-DE" dirty="0"/>
          </a:p>
          <a:p>
            <a:pPr indent="0"/>
            <a:r>
              <a:rPr lang="de-DE" b="1" i="1" dirty="0"/>
              <a:t>Wir freuen uns über Ihr Feedback! </a:t>
            </a:r>
          </a:p>
          <a:p>
            <a:pPr indent="0"/>
            <a:r>
              <a:rPr lang="de-DE" dirty="0">
                <a:hlinkClick r:id="rId5"/>
              </a:rPr>
              <a:t>https://evasys.uni-regensburg.de/evasys/online.php?p=nutzungsstatistiken</a:t>
            </a:r>
            <a:endParaRPr lang="de-DE" i="1" dirty="0"/>
          </a:p>
          <a:p>
            <a:pPr indent="0"/>
            <a:endParaRPr lang="de-DE" dirty="0"/>
          </a:p>
          <a:p>
            <a:pPr indent="0"/>
            <a:r>
              <a:rPr lang="de-DE" b="1" dirty="0"/>
              <a:t>Ausblick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automatisierter Abruf („</a:t>
            </a:r>
            <a:r>
              <a:rPr lang="de-DE" dirty="0" err="1"/>
              <a:t>harvesting</a:t>
            </a:r>
            <a:r>
              <a:rPr lang="de-DE" dirty="0"/>
              <a:t>“) von Statistiken via SUSHI-Protokoll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dirty="0"/>
              <a:t>hierfür: Testen von FOLIO (</a:t>
            </a:r>
            <a:r>
              <a:rPr lang="de-DE" dirty="0" err="1"/>
              <a:t>eUsage</a:t>
            </a:r>
            <a:r>
              <a:rPr lang="de-DE" dirty="0"/>
              <a:t>-App)</a:t>
            </a:r>
          </a:p>
          <a:p>
            <a:pPr indent="0"/>
            <a:endParaRPr lang="de-DE" dirty="0"/>
          </a:p>
          <a:p>
            <a:pPr indent="0"/>
            <a:r>
              <a:rPr lang="de-DE" dirty="0">
                <a:hlinkClick r:id="rId6"/>
              </a:rPr>
              <a:t>https://foliotest-3.bib-bvb.de/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58478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6DB5A-8031-456B-A91A-CCFE4494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00" y="2924944"/>
            <a:ext cx="7188200" cy="696912"/>
          </a:xfrm>
        </p:spPr>
        <p:txBody>
          <a:bodyPr/>
          <a:lstStyle/>
          <a:p>
            <a:pPr algn="ctr"/>
            <a:r>
              <a:rPr lang="de-DE" dirty="0"/>
              <a:t>Herzlichen Dank für Ihre Aufmerksamkeit!</a:t>
            </a:r>
            <a:br>
              <a:rPr lang="de-DE" dirty="0"/>
            </a:br>
            <a:br>
              <a:rPr lang="de-DE" dirty="0"/>
            </a:br>
            <a:r>
              <a:rPr lang="de-DE" sz="1800" dirty="0"/>
              <a:t>Haben Sie Fragen?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2628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COUNTER – Code </a:t>
            </a:r>
            <a:r>
              <a:rPr lang="de-DE" dirty="0" err="1"/>
              <a:t>of</a:t>
            </a:r>
            <a:r>
              <a:rPr lang="de-DE" dirty="0"/>
              <a:t> Practice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/>
              <a:t>ermöglicht Herausgebern und Verkäufern einen einheitlichen Bericht der Nutzungsstatistiken zu erstellen und zu liefern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ermöglicht Bibliotheken, die Nutzungsstatistiken, die sie von verschiedenen Anbietern erhalten, zu vergleichen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beschreibt u.a. genau den Inhalt, das Format, </a:t>
            </a:r>
            <a:r>
              <a:rPr lang="en-US" dirty="0"/>
              <a:t>Art </a:t>
            </a:r>
            <a:r>
              <a:rPr lang="en-US"/>
              <a:t>der Lieferung, etc.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0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Journal Reports (Release 4)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24877327"/>
              </p:ext>
            </p:extLst>
          </p:nvPr>
        </p:nvGraphicFramePr>
        <p:xfrm>
          <a:off x="755575" y="1988842"/>
          <a:ext cx="7560840" cy="4311947"/>
        </p:xfrm>
        <a:graphic>
          <a:graphicData uri="http://schemas.openxmlformats.org/drawingml/2006/table">
            <a:tbl>
              <a:tblPr/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61">
                <a:tc>
                  <a:txBody>
                    <a:bodyPr/>
                    <a:lstStyle/>
                    <a:p>
                      <a:r>
                        <a:rPr lang="de-DE" sz="800"/>
                        <a:t>Report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Description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Status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650">
                <a:tc>
                  <a:txBody>
                    <a:bodyPr/>
                    <a:lstStyle/>
                    <a:p>
                      <a:r>
                        <a:rPr lang="de-DE" sz="800"/>
                        <a:t>Journal Report 1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Number of Successful Full-Text Article Requests by Month and Journal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Standard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745">
                <a:tc>
                  <a:txBody>
                    <a:bodyPr/>
                    <a:lstStyle/>
                    <a:p>
                      <a:r>
                        <a:rPr lang="de-DE" sz="800" dirty="0"/>
                        <a:t>Journal Report 1 GOA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Number of Successful Gold Open Access Full-Text Article Requests by Month and Journal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Standard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745">
                <a:tc>
                  <a:txBody>
                    <a:bodyPr/>
                    <a:lstStyle/>
                    <a:p>
                      <a:r>
                        <a:rPr lang="de-DE" sz="800"/>
                        <a:t>Journal Report 1a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Number of Successful Full-Text Article Requests from an Archive by Month and Journal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Optional</a:t>
                      </a:r>
                      <a:br>
                        <a:rPr lang="de-DE" sz="800"/>
                      </a:br>
                      <a:r>
                        <a:rPr lang="de-DE" sz="800"/>
                        <a:t>( See Appendix H)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650">
                <a:tc>
                  <a:txBody>
                    <a:bodyPr/>
                    <a:lstStyle/>
                    <a:p>
                      <a:r>
                        <a:rPr lang="de-DE" sz="800"/>
                        <a:t>Journal Report 2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Access Denied to Full-Text Articles by Month, Journal and Category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Standard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650">
                <a:tc>
                  <a:txBody>
                    <a:bodyPr/>
                    <a:lstStyle/>
                    <a:p>
                      <a:r>
                        <a:rPr lang="de-DE" sz="800"/>
                        <a:t>Journal Report 3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Number of Successful Item Requests by Month, Journal and Page-type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Optional</a:t>
                      </a:r>
                      <a:br>
                        <a:rPr lang="de-DE" sz="800"/>
                      </a:br>
                      <a:r>
                        <a:rPr lang="de-DE" sz="800"/>
                        <a:t>(See Appendix H)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745">
                <a:tc>
                  <a:txBody>
                    <a:bodyPr/>
                    <a:lstStyle/>
                    <a:p>
                      <a:r>
                        <a:rPr lang="de-DE" sz="800"/>
                        <a:t>Journal Report 3 Mobile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Number of Successful Item Requests by Month, Journal and Page-type for usage on a mobile device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Optional</a:t>
                      </a:r>
                      <a:br>
                        <a:rPr lang="de-DE" sz="800"/>
                      </a:br>
                      <a:r>
                        <a:rPr lang="de-DE" sz="800"/>
                        <a:t>(See Appendix H)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556">
                <a:tc>
                  <a:txBody>
                    <a:bodyPr/>
                    <a:lstStyle/>
                    <a:p>
                      <a:r>
                        <a:rPr lang="de-DE" sz="800"/>
                        <a:t>Journal Report 4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Total Searches Run By Month and Collection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/>
                        <a:t>Optional</a:t>
                      </a:r>
                      <a:br>
                        <a:rPr lang="de-DE" sz="800"/>
                      </a:br>
                      <a:r>
                        <a:rPr lang="de-DE" sz="800"/>
                        <a:t>(See Appendix H)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2745">
                <a:tc>
                  <a:txBody>
                    <a:bodyPr/>
                    <a:lstStyle/>
                    <a:p>
                      <a:r>
                        <a:rPr lang="de-DE" sz="800"/>
                        <a:t>Journal Report 5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/>
                        <a:t>Number of Successful Full-Text Article Requests by Year-of-Publication (YOP) and Journal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/>
                        <a:t>Standard</a:t>
                      </a:r>
                    </a:p>
                  </a:txBody>
                  <a:tcPr marL="42589" marR="42589" marT="21295" marB="21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28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Database / </a:t>
            </a:r>
            <a:r>
              <a:rPr lang="de-DE" dirty="0" err="1"/>
              <a:t>Platform</a:t>
            </a:r>
            <a:r>
              <a:rPr lang="de-DE" dirty="0"/>
              <a:t> Report (Release 4)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half" idx="1"/>
          </p:nvPr>
        </p:nvGraphicFramePr>
        <p:xfrm>
          <a:off x="1331913" y="2371566"/>
          <a:ext cx="7200900" cy="3897630"/>
        </p:xfrm>
        <a:graphic>
          <a:graphicData uri="http://schemas.openxmlformats.org/drawingml/2006/table">
            <a:tbl>
              <a:tblPr/>
              <a:tblGrid>
                <a:gridCol w="24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r>
                        <a:rPr lang="de-DE" sz="1600"/>
                        <a:t>Database Report 1</a:t>
                      </a:r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Total Searches, Result Clicks and Record Views by Month and Database</a:t>
                      </a:r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/>
                        <a:t>Standard</a:t>
                      </a:r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70">
                <a:tc>
                  <a:txBody>
                    <a:bodyPr/>
                    <a:lstStyle/>
                    <a:p>
                      <a:r>
                        <a:rPr lang="de-DE" sz="1600"/>
                        <a:t>Database Report 2</a:t>
                      </a:r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Access Denied by Month, Database and Category</a:t>
                      </a:r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/>
                        <a:t>Standard</a:t>
                      </a:r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0310">
                <a:tc>
                  <a:txBody>
                    <a:bodyPr/>
                    <a:lstStyle/>
                    <a:p>
                      <a:r>
                        <a:rPr lang="en-US" sz="1600"/>
                        <a:t>Platform Report 1</a:t>
                      </a:r>
                      <a:br>
                        <a:rPr lang="en-US" sz="1600"/>
                      </a:br>
                      <a:r>
                        <a:rPr lang="en-US" sz="1600"/>
                        <a:t>(formerly Database Report 3)</a:t>
                      </a:r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Total Searches, Result Clicks and Record Views by Month and Platform</a:t>
                      </a:r>
                      <a:r>
                        <a:rPr lang="en-US" sz="1600">
                          <a:effectLst/>
                        </a:rPr>
                        <a:t>An interface from an Aggregator, Host, Publisher or Service that delivers the content to the user and that counts and provides the COUNTER usage reports</a:t>
                      </a:r>
                      <a:endParaRPr lang="en-US" sz="1600"/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Standard</a:t>
                      </a:r>
                    </a:p>
                  </a:txBody>
                  <a:tcPr marL="80010" marR="80010" marT="40005" marB="400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873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Book Reports (Release 4)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8973015"/>
              </p:ext>
            </p:extLst>
          </p:nvPr>
        </p:nvGraphicFramePr>
        <p:xfrm>
          <a:off x="683567" y="2339975"/>
          <a:ext cx="7776864" cy="3960814"/>
        </p:xfrm>
        <a:graphic>
          <a:graphicData uri="http://schemas.openxmlformats.org/drawingml/2006/table">
            <a:tbl>
              <a:tblPr/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0659">
                <a:tc>
                  <a:txBody>
                    <a:bodyPr/>
                    <a:lstStyle/>
                    <a:p>
                      <a:r>
                        <a:rPr lang="en-US" sz="1100" dirty="0"/>
                        <a:t>Book (=</a:t>
                      </a:r>
                      <a:r>
                        <a:rPr lang="en-US" sz="1100" dirty="0">
                          <a:effectLst/>
                        </a:rPr>
                        <a:t>A non serial publication of any length available in print (in hard or soft covers or in loose-leaf format) or in electronic format)</a:t>
                      </a:r>
                      <a:r>
                        <a:rPr lang="en-US" sz="1100" dirty="0"/>
                        <a:t> Report 1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Number of Successful Title Requests by Month and Title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/>
                        <a:t>Standard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31">
                <a:tc>
                  <a:txBody>
                    <a:bodyPr/>
                    <a:lstStyle/>
                    <a:p>
                      <a:r>
                        <a:rPr lang="de-DE" sz="1100"/>
                        <a:t>Book Report 2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Number of Successful Section Requests by Month and Title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/>
                        <a:t>Standard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31">
                <a:tc>
                  <a:txBody>
                    <a:bodyPr/>
                    <a:lstStyle/>
                    <a:p>
                      <a:r>
                        <a:rPr lang="de-DE" sz="1100"/>
                        <a:t>Book Report 3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Access Denied to Content Items by Month, Title and Category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/>
                        <a:t>Standard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31">
                <a:tc>
                  <a:txBody>
                    <a:bodyPr/>
                    <a:lstStyle/>
                    <a:p>
                      <a:r>
                        <a:rPr lang="de-DE" sz="1100"/>
                        <a:t>Book Report 4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Access Denied to Content items by Month, Platform and Category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/>
                        <a:t>Standard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822">
                <a:tc>
                  <a:txBody>
                    <a:bodyPr/>
                    <a:lstStyle/>
                    <a:p>
                      <a:r>
                        <a:rPr lang="de-DE" sz="1100"/>
                        <a:t>Book Report 5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Total Searches by Month and Title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/>
                        <a:t>Standard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240">
                <a:tc>
                  <a:txBody>
                    <a:bodyPr/>
                    <a:lstStyle/>
                    <a:p>
                      <a:r>
                        <a:rPr lang="de-DE" sz="1100"/>
                        <a:t>Book Report 7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Number of Successful Unique Title Requests by Month and Title in a Session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Optional</a:t>
                      </a:r>
                      <a:br>
                        <a:rPr lang="de-DE" sz="1100" dirty="0"/>
                      </a:br>
                      <a:r>
                        <a:rPr lang="de-DE" sz="1100" dirty="0"/>
                        <a:t>(See Appendix L)</a:t>
                      </a:r>
                    </a:p>
                  </a:txBody>
                  <a:tcPr marL="57403" marR="57403" marT="28702" marB="287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494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96C18-0195-4CA4-B295-815F25922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Neu: Release 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1FABB4-2DF0-4E68-AF69-7DB317796C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Änderungen: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dirty="0"/>
              <a:t>Gold Open Access wird gesondert ausgewiesen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Doppelzählung kann vermieden werden (d.h. bei </a:t>
            </a:r>
            <a:r>
              <a:rPr lang="de-DE" dirty="0" err="1"/>
              <a:t>Zss</a:t>
            </a:r>
            <a:r>
              <a:rPr lang="de-DE" dirty="0"/>
              <a:t> das Problem der Doppelzählung von HTML und PDF-Artikelabrufen, bei Büchern die Doppelzählung von Kapitel- und Buchaufruf)</a:t>
            </a:r>
          </a:p>
          <a:p>
            <a:pPr indent="0"/>
            <a:endParaRPr lang="de-DE" dirty="0"/>
          </a:p>
          <a:p>
            <a:pPr>
              <a:buFontTx/>
              <a:buChar char="-"/>
            </a:pPr>
            <a:r>
              <a:rPr lang="de-DE" dirty="0"/>
              <a:t>Titel mit Null-Nutzung werden nicht mehr in den Reports angezeigt</a:t>
            </a:r>
          </a:p>
        </p:txBody>
      </p:sp>
    </p:spTree>
    <p:extLst>
      <p:ext uri="{BB962C8B-B14F-4D97-AF65-F5344CB8AC3E}">
        <p14:creationId xmlns:p14="http://schemas.microsoft.com/office/powerpoint/2010/main" val="7663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0752E-0F60-4958-9C31-B6526E603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Metriken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D1C6552D-4AE5-4A98-8DCD-07C63338E68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3568" y="2060848"/>
            <a:ext cx="8209285" cy="44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730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2725</Words>
  <Application>Microsoft Office PowerPoint</Application>
  <PresentationFormat>Bildschirmpräsentation (4:3)</PresentationFormat>
  <Paragraphs>366</Paragraphs>
  <Slides>35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35</vt:i4>
      </vt:variant>
    </vt:vector>
  </HeadingPairs>
  <TitlesOfParts>
    <vt:vector size="43" baseType="lpstr">
      <vt:lpstr>Arial</vt:lpstr>
      <vt:lpstr>Calibri</vt:lpstr>
      <vt:lpstr>Frutiger Next LT W1G</vt:lpstr>
      <vt:lpstr>Symbol</vt:lpstr>
      <vt:lpstr>Verdana</vt:lpstr>
      <vt:lpstr>Wingdings</vt:lpstr>
      <vt:lpstr>Larissa-Design</vt:lpstr>
      <vt:lpstr>Benutzerdefiniertes Design</vt:lpstr>
      <vt:lpstr>PowerPoint-Präsentation</vt:lpstr>
      <vt:lpstr>PowerPoint-Präsentation</vt:lpstr>
      <vt:lpstr>COUNTER</vt:lpstr>
      <vt:lpstr>COUNTER – Code of Practice</vt:lpstr>
      <vt:lpstr>Journal Reports (Release 4)</vt:lpstr>
      <vt:lpstr>Database / Platform Report (Release 4)</vt:lpstr>
      <vt:lpstr>Book Reports (Release 4)</vt:lpstr>
      <vt:lpstr>Neu: Release 5</vt:lpstr>
      <vt:lpstr>Metriken</vt:lpstr>
      <vt:lpstr>Metriken: Wie wird gezählt?</vt:lpstr>
      <vt:lpstr>Metriken – zusätzlich bei Datenbanken</vt:lpstr>
      <vt:lpstr>Metriken – bei erfolglosen Zugriffsversuchen</vt:lpstr>
      <vt:lpstr>Attribute</vt:lpstr>
      <vt:lpstr>Master Reports und Standard Views</vt:lpstr>
      <vt:lpstr>Zeitschriften: Standard Views</vt:lpstr>
      <vt:lpstr>Zeitschriften: Vergleich R4 und R5</vt:lpstr>
      <vt:lpstr>Zeitschriften: Welche Metriken sinnvoll?</vt:lpstr>
      <vt:lpstr>Bücher</vt:lpstr>
      <vt:lpstr>Bücher: Standard Views</vt:lpstr>
      <vt:lpstr>Bücher: Vergleich R4 und R5</vt:lpstr>
      <vt:lpstr>Bücher: Welche Metriken sinnvoll?</vt:lpstr>
      <vt:lpstr>Datenbanken: Standard Views</vt:lpstr>
      <vt:lpstr>Datenbanken: Vergleich R4 und R5</vt:lpstr>
      <vt:lpstr>Datenbanken: Welche Metriken sinnvoll?</vt:lpstr>
      <vt:lpstr>Plattformen: Standard Views</vt:lpstr>
      <vt:lpstr>Item Reports: Standard Views</vt:lpstr>
      <vt:lpstr>Probleme mit Nutzungsstatistiken</vt:lpstr>
      <vt:lpstr>Probleme mit Nutzungsstatistiken</vt:lpstr>
      <vt:lpstr>Einflussfaktoren auf die Nutzungszahlen</vt:lpstr>
      <vt:lpstr>Einflussfaktoren auf die Nutzungszahlen: Corona-Pandemie</vt:lpstr>
      <vt:lpstr>Einflussfaktoren auf die Nutzungszahlen: Corona-Pandemie</vt:lpstr>
      <vt:lpstr>Einflussfaktoren auf die Nutzungszahlen: Corona-Pandemie</vt:lpstr>
      <vt:lpstr>Fazit</vt:lpstr>
      <vt:lpstr>Nutzungsstatistiken an der UBR</vt:lpstr>
      <vt:lpstr>Herzlichen Dank für Ihre Aufmerksamkeit!  Haben Sie Fragen?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LocalAdmin</dc:creator>
  <cp:lastModifiedBy>LocalAdmin</cp:lastModifiedBy>
  <cp:revision>137</cp:revision>
  <dcterms:modified xsi:type="dcterms:W3CDTF">2021-03-23T10:35:00Z</dcterms:modified>
</cp:coreProperties>
</file>