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80" r:id="rId6"/>
    <p:sldId id="260" r:id="rId7"/>
    <p:sldId id="262" r:id="rId8"/>
    <p:sldId id="261" r:id="rId9"/>
    <p:sldId id="266" r:id="rId10"/>
    <p:sldId id="279" r:id="rId11"/>
    <p:sldId id="281" r:id="rId12"/>
    <p:sldId id="263" r:id="rId13"/>
    <p:sldId id="264" r:id="rId14"/>
    <p:sldId id="268" r:id="rId15"/>
    <p:sldId id="265" r:id="rId16"/>
    <p:sldId id="267" r:id="rId17"/>
    <p:sldId id="275" r:id="rId18"/>
    <p:sldId id="276" r:id="rId19"/>
    <p:sldId id="277" r:id="rId20"/>
    <p:sldId id="278" r:id="rId21"/>
    <p:sldId id="285" r:id="rId2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9A9E7C1A-807E-48B5-A8F4-0A6EF4B430E1}">
          <p14:sldIdLst>
            <p14:sldId id="256"/>
            <p14:sldId id="257"/>
            <p14:sldId id="258"/>
            <p14:sldId id="259"/>
            <p14:sldId id="280"/>
            <p14:sldId id="260"/>
            <p14:sldId id="262"/>
            <p14:sldId id="261"/>
            <p14:sldId id="266"/>
            <p14:sldId id="279"/>
            <p14:sldId id="281"/>
            <p14:sldId id="263"/>
            <p14:sldId id="264"/>
            <p14:sldId id="268"/>
            <p14:sldId id="265"/>
            <p14:sldId id="267"/>
            <p14:sldId id="275"/>
            <p14:sldId id="276"/>
            <p14:sldId id="277"/>
            <p14:sldId id="278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6674"/>
    <a:srgbClr val="AEA700"/>
    <a:srgbClr val="0087B2"/>
    <a:srgbClr val="CDD30F"/>
    <a:srgbClr val="ECBC00"/>
    <a:srgbClr val="3D4100"/>
    <a:srgbClr val="1D3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75" autoAdjust="0"/>
  </p:normalViewPr>
  <p:slideViewPr>
    <p:cSldViewPr>
      <p:cViewPr varScale="1">
        <p:scale>
          <a:sx n="114" d="100"/>
          <a:sy n="114" d="100"/>
        </p:scale>
        <p:origin x="15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7780-B50B-474C-85C6-0B4009B6F014}" type="datetimeFigureOut">
              <a:rPr lang="de-DE" smtClean="0"/>
              <a:pPr/>
              <a:t>27.11.2020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DEED9-C1BB-4DBE-A071-13CC6F6B90F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B102-D3AF-431C-A902-ADE5B2A48608}" type="datetimeFigureOut">
              <a:rPr lang="de-DE" smtClean="0"/>
              <a:pPr/>
              <a:t>27.11.2020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1E745-E753-4EB9-8485-6560CD204B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5273702" y="692150"/>
            <a:ext cx="3227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Max Mustermann</a:t>
            </a:r>
            <a:b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Referat Kommunikation &amp; Marketing </a:t>
            </a:r>
            <a:b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Verwaltung</a:t>
            </a:r>
          </a:p>
        </p:txBody>
      </p:sp>
      <p:grpSp>
        <p:nvGrpSpPr>
          <p:cNvPr id="13" name="Group 27"/>
          <p:cNvGrpSpPr>
            <a:grpSpLocks/>
          </p:cNvGrpSpPr>
          <p:nvPr userDrawn="1"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007"/>
              <a:ext cx="3065" cy="1313"/>
            </a:xfrm>
            <a:prstGeom prst="rect">
              <a:avLst/>
            </a:prstGeom>
            <a:noFill/>
          </p:spPr>
        </p:pic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2" y="0"/>
              <a:ext cx="5758" cy="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endParaRPr lang="de-DE"/>
            </a:p>
          </p:txBody>
        </p:sp>
      </p:grpSp>
      <p:sp>
        <p:nvSpPr>
          <p:cNvPr id="16" name="Rechteck 15"/>
          <p:cNvSpPr/>
          <p:nvPr userDrawn="1"/>
        </p:nvSpPr>
        <p:spPr>
          <a:xfrm>
            <a:off x="3143240" y="4572008"/>
            <a:ext cx="6000760" cy="928694"/>
          </a:xfrm>
          <a:prstGeom prst="rect">
            <a:avLst/>
          </a:prstGeom>
          <a:solidFill>
            <a:srgbClr val="A46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071842" y="2357430"/>
            <a:ext cx="5786438" cy="5000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2600" baseline="0">
                <a:latin typeface="Frutiger Next LT W1G" pitchFamily="34" charset="0"/>
              </a:defRPr>
            </a:lvl1pPr>
          </a:lstStyle>
          <a:p>
            <a:pPr lvl="0"/>
            <a:r>
              <a:rPr lang="de-DE" dirty="0"/>
              <a:t>Titel des Vortrags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3071802" y="2857496"/>
            <a:ext cx="6072198" cy="5000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aseline="0">
                <a:solidFill>
                  <a:schemeClr val="bg1"/>
                </a:solidFill>
                <a:latin typeface="Frutiger Next LT W1G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071813" y="3565525"/>
            <a:ext cx="6072187" cy="124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Frutiger Next LT W1G" pitchFamily="34" charset="0"/>
              </a:rPr>
              <a:t>Sabrina Bayer</a:t>
            </a:r>
            <a:br>
              <a:rPr lang="de-DE" dirty="0">
                <a:latin typeface="Frutiger Next LT W1G" pitchFamily="34" charset="0"/>
              </a:rPr>
            </a:br>
            <a:r>
              <a:rPr lang="de-DE" dirty="0">
                <a:latin typeface="Frutiger Next LT W1G" pitchFamily="34" charset="0"/>
              </a:rPr>
              <a:t>Medienbearbeitung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>
                <a:latin typeface="Frutiger Next LT W1G" pitchFamily="34" charset="0"/>
              </a:rPr>
              <a:t>UNIVERSITÄTSBIBLIOTHEK</a:t>
            </a:r>
          </a:p>
          <a:p>
            <a:pPr>
              <a:defRPr/>
            </a:pPr>
            <a:endParaRPr lang="de-DE" dirty="0">
              <a:latin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696912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0173"/>
            <a:ext cx="7355160" cy="506449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3600400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6056" y="2340000"/>
            <a:ext cx="3610744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872" y="2130425"/>
            <a:ext cx="7198568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727280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Frutiger Next LT W1G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1200"/>
            <a:ext cx="3008313" cy="958427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latin typeface="Frutiger Next LT W1G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1640" y="2731244"/>
            <a:ext cx="3008313" cy="33620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latin typeface="Frutiger Next LT W1G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499992" y="1501200"/>
            <a:ext cx="3744416" cy="459209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400" b="1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Bild3_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115888"/>
            <a:ext cx="2444750" cy="1158875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spect="1" noChangeArrowheads="1"/>
          </p:cNvSpPr>
          <p:nvPr userDrawn="1"/>
        </p:nvSpPr>
        <p:spPr bwMode="auto">
          <a:xfrm>
            <a:off x="1331913" y="0"/>
            <a:ext cx="3906044" cy="4619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Rectangle 11"/>
          <p:cNvSpPr>
            <a:spLocks noChangeAspect="1" noChangeArrowheads="1"/>
          </p:cNvSpPr>
          <p:nvPr userDrawn="1"/>
        </p:nvSpPr>
        <p:spPr bwMode="auto">
          <a:xfrm>
            <a:off x="5237957" y="0"/>
            <a:ext cx="3906044" cy="461963"/>
          </a:xfrm>
          <a:prstGeom prst="rect">
            <a:avLst/>
          </a:prstGeom>
          <a:solidFill>
            <a:srgbClr val="A4667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1259632" y="6457791"/>
            <a:ext cx="7632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err="1">
                <a:latin typeface="Frutiger Next LT W1G" pitchFamily="34" charset="0"/>
              </a:rPr>
              <a:t>Shibboleth</a:t>
            </a:r>
            <a:r>
              <a:rPr lang="de-DE" sz="1100" dirty="0">
                <a:latin typeface="Frutiger Next LT W1G" pitchFamily="34" charset="0"/>
              </a:rPr>
              <a:t> (Oktober 2020)					</a:t>
            </a:r>
            <a:fld id="{C622C54A-156E-4693-B025-4806758C3000}" type="slidenum">
              <a:rPr lang="de-DE" sz="1100" smtClean="0">
                <a:latin typeface="Frutiger Next LT W1G" pitchFamily="34" charset="0"/>
              </a:rPr>
              <a:t>‹Nr.›</a:t>
            </a:fld>
            <a:endParaRPr lang="de-DE" sz="1100" dirty="0">
              <a:latin typeface="Frutiger Next LT W1G" pitchFamily="34" charset="0"/>
            </a:endParaRPr>
          </a:p>
        </p:txBody>
      </p:sp>
      <p:sp>
        <p:nvSpPr>
          <p:cNvPr id="8" name="Rectangle 16"/>
          <p:cNvSpPr txBox="1">
            <a:spLocks noChangeArrowheads="1"/>
          </p:cNvSpPr>
          <p:nvPr userDrawn="1"/>
        </p:nvSpPr>
        <p:spPr bwMode="auto">
          <a:xfrm>
            <a:off x="5273675" y="549275"/>
            <a:ext cx="3690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dirty="0">
                <a:latin typeface="Frutiger Next LT W1G" pitchFamily="34" charset="0"/>
              </a:rPr>
              <a:t>Sabrina Bayer</a:t>
            </a:r>
            <a:br>
              <a:rPr lang="de-DE" b="0" dirty="0">
                <a:latin typeface="Frutiger Next LT W1G" pitchFamily="34" charset="0"/>
              </a:rPr>
            </a:br>
            <a:r>
              <a:rPr lang="de-DE" b="0" dirty="0">
                <a:latin typeface="Frutiger Next LT W1G" pitchFamily="34" charset="0"/>
              </a:rPr>
              <a:t>Medienbearbeitung </a:t>
            </a:r>
          </a:p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dirty="0">
                <a:latin typeface="Frutiger Next LT W1G" pitchFamily="34" charset="0"/>
              </a:rPr>
              <a:t>UNIVERSITÄTSBIBLIOTHEK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b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hibboleth-idp.uni-regensburg.de/idp/shibboleth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ai.dfn.d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ku.tid.dfn.de/de:aai:portfoli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aai.dfn.de/entiti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t.refeds.or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fn.de/fileadmin/3Beratung/Betriebstagungen/bt47/shibboleth5-einfuehrung-borel.pdf" TargetMode="External"/><Relationship Id="rId2" Type="http://schemas.openxmlformats.org/officeDocument/2006/relationships/hyperlink" Target="https://www.shibboleth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2800" dirty="0" err="1"/>
              <a:t>Shibboleth</a:t>
            </a:r>
            <a:r>
              <a:rPr lang="de-DE" sz="2800" dirty="0"/>
              <a:t>-Infoveranstaltung</a:t>
            </a:r>
          </a:p>
          <a:p>
            <a:r>
              <a:rPr lang="de-DE" sz="1600" dirty="0"/>
              <a:t>Oktober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DFAE51-EB09-4634-AE90-9F4AB6898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Wie funktioniert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73A25A-D271-4DF0-BCF4-1B3B68D5B9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u="sng" dirty="0"/>
              <a:t>3.2 Kommunikation</a:t>
            </a:r>
          </a:p>
          <a:p>
            <a:pPr indent="0"/>
            <a:r>
              <a:rPr lang="de-DE" dirty="0"/>
              <a:t>1. Damit </a:t>
            </a:r>
            <a:r>
              <a:rPr lang="de-DE" dirty="0" err="1"/>
              <a:t>IdP</a:t>
            </a:r>
            <a:r>
              <a:rPr lang="de-DE" dirty="0"/>
              <a:t> und SP miteinander kommunizieren können, benötigen diese jeweils eine eigene Entity ID, die auf beiden Seiten bekannt sein muss. </a:t>
            </a:r>
          </a:p>
          <a:p>
            <a:r>
              <a:rPr lang="en-US" dirty="0" err="1"/>
              <a:t>Unsere</a:t>
            </a:r>
            <a:r>
              <a:rPr lang="en-US" dirty="0"/>
              <a:t> Shibboleth Entity ID </a:t>
            </a:r>
            <a:r>
              <a:rPr lang="en-US" dirty="0" err="1"/>
              <a:t>ist</a:t>
            </a:r>
            <a:r>
              <a:rPr lang="en-US" dirty="0"/>
              <a:t>:</a:t>
            </a:r>
            <a:endParaRPr lang="de-DE" dirty="0"/>
          </a:p>
          <a:p>
            <a:r>
              <a:rPr lang="de-DE" u="sng" dirty="0">
                <a:hlinkClick r:id="rId2"/>
              </a:rPr>
              <a:t>https://shibboleth-idp.uni-regensburg.de/idp/shibboleth</a:t>
            </a:r>
            <a:r>
              <a:rPr lang="en-US" dirty="0"/>
              <a:t> </a:t>
            </a:r>
            <a:endParaRPr lang="de-DE" dirty="0"/>
          </a:p>
          <a:p>
            <a:pPr indent="0"/>
            <a:endParaRPr lang="de-DE" dirty="0"/>
          </a:p>
          <a:p>
            <a:pPr indent="0"/>
            <a:endParaRPr lang="de-DE" dirty="0"/>
          </a:p>
          <a:p>
            <a:pPr indent="0"/>
            <a:r>
              <a:rPr lang="de-DE" dirty="0"/>
              <a:t>2. Nachdem dem sich der Nutzer angemeldet hat („Wer bist du?“), übermittelt </a:t>
            </a:r>
            <a:r>
              <a:rPr lang="de-DE" dirty="0" err="1"/>
              <a:t>IdP</a:t>
            </a:r>
            <a:r>
              <a:rPr lang="de-DE" dirty="0"/>
              <a:t> Attribute an SP mit Infos über den Nutzer. Diese Attribute bilden die Grundlage für die Autorisierung („Was darf ich?“).</a:t>
            </a:r>
          </a:p>
          <a:p>
            <a:pPr indent="0"/>
            <a:endParaRPr lang="de-DE" dirty="0"/>
          </a:p>
          <a:p>
            <a:pPr indent="0"/>
            <a:r>
              <a:rPr lang="de-DE" dirty="0"/>
              <a:t>	Das im Bibliotheksbereich am häufigste verwendete Attribut ist 	„</a:t>
            </a:r>
            <a:r>
              <a:rPr lang="de-DE" dirty="0" err="1"/>
              <a:t>eduPersonEntitlement</a:t>
            </a:r>
            <a:r>
              <a:rPr lang="de-DE" dirty="0"/>
              <a:t>“ mit dem Attributwert 	„</a:t>
            </a:r>
            <a:r>
              <a:rPr lang="de-DE" dirty="0" err="1"/>
              <a:t>urn:mace:dir:entitlement:common-libterms</a:t>
            </a:r>
            <a:r>
              <a:rPr lang="de-DE" dirty="0"/>
              <a:t>“ (d.h. die 	Heimateinrichtung bestätigt, dass der Nutzer berechtigt ist, auf die 	Inhalte des Anbieters zuzugreifen).</a:t>
            </a:r>
          </a:p>
        </p:txBody>
      </p:sp>
      <p:pic>
        <p:nvPicPr>
          <p:cNvPr id="5" name="Grafik 4" descr="Glühbirne und Zahnrad">
            <a:extLst>
              <a:ext uri="{FF2B5EF4-FFF2-40B4-BE49-F238E27FC236}">
                <a16:creationId xmlns:a16="http://schemas.microsoft.com/office/drawing/2014/main" id="{3E4581F9-BE7B-4E41-9CBF-348E196CA4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7624" y="4899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27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C483BB-8882-4CD9-A807-A6367BAD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Wie funktioniert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D1345149-9EB8-46D3-92C7-F295EB5839C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99015" y="2348880"/>
            <a:ext cx="6993868" cy="396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695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C58C3E-33B9-484B-8971-B17D2BB0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DFN-AAI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D62C6D-F776-4536-A543-5068FC2D24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de-DE" b="1" u="sng" dirty="0"/>
              <a:t>4.1 Überblick</a:t>
            </a:r>
          </a:p>
          <a:p>
            <a:pPr algn="ctr"/>
            <a:r>
              <a:rPr lang="de-DE" b="1" dirty="0"/>
              <a:t>DFN-AAI = </a:t>
            </a:r>
          </a:p>
          <a:p>
            <a:pPr algn="ctr"/>
            <a:r>
              <a:rPr lang="de-DE" b="1" dirty="0"/>
              <a:t>Deutsches Forschungsnetz – Authentication and </a:t>
            </a:r>
            <a:r>
              <a:rPr lang="de-DE" b="1" dirty="0" err="1"/>
              <a:t>Authorization</a:t>
            </a:r>
            <a:r>
              <a:rPr lang="de-DE" b="1" dirty="0"/>
              <a:t> Infrastructure</a:t>
            </a:r>
          </a:p>
          <a:p>
            <a:r>
              <a:rPr lang="de-DE" dirty="0"/>
              <a:t>- ist ein Dienst des DFN-Vereins für Wissenschaftliche Einrichtungen (Universitäten, Institute) und Anbieter (kommerziell, nicht-kommerziell)</a:t>
            </a:r>
          </a:p>
          <a:p>
            <a:pPr>
              <a:buFontTx/>
              <a:buChar char="-"/>
            </a:pPr>
            <a:r>
              <a:rPr lang="de-DE" dirty="0"/>
              <a:t>schafft das notwendige Vertrauensverhältnis durch Verträge mit allen Teilnehmern, Metadatenverwaltung, etc. </a:t>
            </a:r>
          </a:p>
          <a:p>
            <a:pPr>
              <a:buFontTx/>
              <a:buChar char="-"/>
            </a:pPr>
            <a:r>
              <a:rPr lang="de-DE" dirty="0"/>
              <a:t>sowie einen organisatorischen und technischen Rahmen für den Austausch von Benutzerinformationen zwischen Einrichtungen und Anbietern.</a:t>
            </a:r>
          </a:p>
          <a:p>
            <a:pPr>
              <a:buFontTx/>
              <a:buChar char="-"/>
            </a:pPr>
            <a:endParaRPr lang="de-DE" dirty="0"/>
          </a:p>
          <a:p>
            <a:pPr indent="0"/>
            <a:r>
              <a:rPr lang="de-DE" dirty="0"/>
              <a:t>Die DFN-AAI wurde in Zusammenarbeit mit der Albert-Ludwigs-Universität Freiburg ab Januar 2006 aufgebaut und befindet sich seit Oktober 2007 offiziell im Betrieb.</a:t>
            </a:r>
          </a:p>
          <a:p>
            <a:pPr indent="0"/>
            <a:endParaRPr lang="de-DE" dirty="0"/>
          </a:p>
          <a:p>
            <a:pPr indent="0"/>
            <a:r>
              <a:rPr lang="de-DE" dirty="0"/>
              <a:t>Website: </a:t>
            </a:r>
            <a:r>
              <a:rPr lang="de-DE" dirty="0">
                <a:hlinkClick r:id="rId2"/>
              </a:rPr>
              <a:t>https://www.aai.dfn.de/</a:t>
            </a:r>
            <a:endParaRPr lang="de-DE" dirty="0"/>
          </a:p>
          <a:p>
            <a:pPr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4700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C58C3E-33B9-484B-8971-B17D2BB0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DFN-AAI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D62C6D-F776-4536-A543-5068FC2D24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4.2 Hauptaufgaben</a:t>
            </a:r>
          </a:p>
          <a:p>
            <a:pPr>
              <a:buFontTx/>
              <a:buChar char="-"/>
            </a:pPr>
            <a:r>
              <a:rPr lang="de-DE" dirty="0"/>
              <a:t>Technische Betrieb (Lokalisierungsdienst, Testumgebung, Web-Portal mit Informationen)</a:t>
            </a:r>
          </a:p>
          <a:p>
            <a:pPr>
              <a:buFontTx/>
              <a:buChar char="-"/>
            </a:pPr>
            <a:r>
              <a:rPr lang="de-DE" dirty="0"/>
              <a:t>Erstellen von Richtlinien für Mitgliedschaft, Vertragsgestaltung und –</a:t>
            </a:r>
            <a:r>
              <a:rPr lang="de-DE" dirty="0" err="1"/>
              <a:t>abschluss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Schulungen</a:t>
            </a:r>
          </a:p>
          <a:p>
            <a:pPr indent="0"/>
            <a:r>
              <a:rPr lang="de-DE" dirty="0">
                <a:hlinkClick r:id="rId2"/>
              </a:rPr>
              <a:t>https://doku.tid.dfn.de/de:aai:portfolio</a:t>
            </a:r>
            <a:endParaRPr lang="de-DE" dirty="0"/>
          </a:p>
          <a:p>
            <a:pPr indent="0"/>
            <a:r>
              <a:rPr lang="de-DE" dirty="0"/>
              <a:t>https://doku.tid.dfn.de/de:aai:about</a:t>
            </a:r>
          </a:p>
          <a:p>
            <a:pPr>
              <a:buFontTx/>
              <a:buChar char="-"/>
            </a:pPr>
            <a:endParaRPr lang="de-DE" dirty="0"/>
          </a:p>
          <a:p>
            <a:pPr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4738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C58C3E-33B9-484B-8971-B17D2BB06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4. DFN-AAI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4D62C6D-F776-4536-A543-5068FC2D24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/>
            <a:r>
              <a:rPr lang="de-DE" b="1" u="sng" dirty="0"/>
              <a:t>4.3 Nützliche Links</a:t>
            </a:r>
          </a:p>
          <a:p>
            <a:pPr indent="0"/>
            <a:r>
              <a:rPr lang="de-DE" dirty="0"/>
              <a:t>Übersicht über DFN-AAI-Mitglieder: </a:t>
            </a:r>
          </a:p>
          <a:p>
            <a:pPr indent="0"/>
            <a:r>
              <a:rPr lang="de-DE" dirty="0">
                <a:hlinkClick r:id="rId2"/>
              </a:rPr>
              <a:t>https://tools.aai.dfn.de/entities/</a:t>
            </a:r>
            <a:endParaRPr lang="de-DE" dirty="0"/>
          </a:p>
          <a:p>
            <a:pPr indent="0"/>
            <a:endParaRPr lang="de-DE" dirty="0"/>
          </a:p>
          <a:p>
            <a:pPr indent="0"/>
            <a:endParaRPr lang="de-DE" dirty="0"/>
          </a:p>
          <a:p>
            <a:pPr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9282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C96EB-271B-41C2-B69F-D7332DED9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5. </a:t>
            </a:r>
            <a:r>
              <a:rPr lang="de-DE" dirty="0" err="1"/>
              <a:t>eduGAIN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B66623-44EE-438D-A039-B0E003ECD2A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DE" dirty="0"/>
              <a:t>Föderationsübergreifende AAI</a:t>
            </a:r>
          </a:p>
          <a:p>
            <a:pPr>
              <a:buFontTx/>
              <a:buChar char="-"/>
            </a:pPr>
            <a:r>
              <a:rPr lang="de-DE" dirty="0"/>
              <a:t>Seit Ende 2011 produktiv</a:t>
            </a:r>
          </a:p>
          <a:p>
            <a:pPr>
              <a:buFontTx/>
              <a:buChar char="-"/>
            </a:pPr>
            <a:r>
              <a:rPr lang="de-DE" dirty="0"/>
              <a:t>Betrieben von GÉANT</a:t>
            </a:r>
          </a:p>
          <a:p>
            <a:pPr marL="285750" indent="-285750">
              <a:buFontTx/>
              <a:buChar char="-"/>
            </a:pPr>
            <a:r>
              <a:rPr lang="de-DE" dirty="0"/>
              <a:t>Aggregation der Metadaten teilnehmender Föderationen: </a:t>
            </a:r>
            <a:r>
              <a:rPr lang="de-DE" dirty="0">
                <a:hlinkClick r:id="rId2"/>
              </a:rPr>
              <a:t>https://met.refeds.org/</a:t>
            </a: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Teilnehmende Föderationen verteilen diese Metadaten intern</a:t>
            </a:r>
          </a:p>
          <a:p>
            <a:pPr marL="285750" indent="-285750">
              <a:buFontTx/>
              <a:buChar char="-"/>
            </a:pPr>
            <a:r>
              <a:rPr lang="de-DE" dirty="0"/>
              <a:t>DFN-AAI ist </a:t>
            </a:r>
            <a:r>
              <a:rPr lang="de-DE" dirty="0" err="1"/>
              <a:t>eduGAIN</a:t>
            </a:r>
            <a:r>
              <a:rPr lang="de-DE" dirty="0"/>
              <a:t>-Mitglied der ersten Stunde</a:t>
            </a:r>
          </a:p>
          <a:p>
            <a:pPr indent="0"/>
            <a:endParaRPr lang="de-DE" dirty="0"/>
          </a:p>
          <a:p>
            <a:pPr indent="0"/>
            <a:r>
              <a:rPr lang="de-DE" dirty="0"/>
              <a:t>Wichtig: </a:t>
            </a:r>
          </a:p>
          <a:p>
            <a:pPr indent="0"/>
            <a:r>
              <a:rPr lang="de-DE" dirty="0"/>
              <a:t>Keine Vertragsbeziehungen zwischen DFN und </a:t>
            </a:r>
            <a:r>
              <a:rPr lang="de-DE" dirty="0" err="1"/>
              <a:t>Idp</a:t>
            </a:r>
            <a:r>
              <a:rPr lang="de-DE" dirty="0"/>
              <a:t>/SP anderer Föderationen.</a:t>
            </a:r>
          </a:p>
          <a:p>
            <a:pPr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9307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52241-26D4-40AC-B861-F8780BD43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Wie erhalte ich Zugriff über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29622A-C93F-4917-AE98-8BAFEF681F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6.1 Wo finde ich den richtigen Button auf der Website des Anbieters?</a:t>
            </a:r>
          </a:p>
          <a:p>
            <a:r>
              <a:rPr lang="de-DE" dirty="0"/>
              <a:t>Wenn man sich auf den Seiten der Anbieter anmelden möchte, verwenden diese meist unterschiedliche Begriffe. </a:t>
            </a:r>
          </a:p>
          <a:p>
            <a:r>
              <a:rPr lang="de-DE" dirty="0"/>
              <a:t>Es gibt z.B.</a:t>
            </a:r>
          </a:p>
          <a:p>
            <a:pPr>
              <a:buFontTx/>
              <a:buChar char="-"/>
            </a:pPr>
            <a:r>
              <a:rPr lang="de-DE" dirty="0" err="1"/>
              <a:t>Shibboleth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DFN-AAI</a:t>
            </a:r>
          </a:p>
          <a:p>
            <a:pPr>
              <a:buFontTx/>
              <a:buChar char="-"/>
            </a:pPr>
            <a:r>
              <a:rPr lang="de-DE" dirty="0"/>
              <a:t>Access Management </a:t>
            </a:r>
            <a:r>
              <a:rPr lang="de-DE" dirty="0" err="1"/>
              <a:t>Federation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Login über Institution</a:t>
            </a:r>
          </a:p>
          <a:p>
            <a:pPr>
              <a:buFontTx/>
              <a:buChar char="-"/>
            </a:pPr>
            <a:r>
              <a:rPr lang="de-DE" dirty="0" err="1"/>
              <a:t>Sign</a:t>
            </a:r>
            <a:r>
              <a:rPr lang="de-DE" dirty="0"/>
              <a:t> in via Institution</a:t>
            </a:r>
          </a:p>
          <a:p>
            <a:pPr>
              <a:buFontTx/>
              <a:buChar char="-"/>
            </a:pPr>
            <a:r>
              <a:rPr lang="de-DE" dirty="0"/>
              <a:t>Institutional Login</a:t>
            </a:r>
          </a:p>
          <a:p>
            <a:pPr>
              <a:buFontTx/>
              <a:buChar char="-"/>
            </a:pPr>
            <a:r>
              <a:rPr lang="de-DE" dirty="0" err="1"/>
              <a:t>Federated</a:t>
            </a:r>
            <a:r>
              <a:rPr lang="de-DE" dirty="0"/>
              <a:t> Access</a:t>
            </a:r>
          </a:p>
          <a:p>
            <a:pPr indent="0"/>
            <a:r>
              <a:rPr lang="de-DE" dirty="0"/>
              <a:t>… und das alles natürlich auch in anderen Sprachen</a:t>
            </a:r>
          </a:p>
          <a:p>
            <a:pPr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488937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52241-26D4-40AC-B861-F8780BD43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Wie erhalte ich Zugriff über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29622A-C93F-4917-AE98-8BAFEF681F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b="1" u="sng" dirty="0"/>
              <a:t>6.2 Wie finde ich meine Heimateinrichtung?</a:t>
            </a:r>
          </a:p>
          <a:p>
            <a:r>
              <a:rPr lang="de-DE" dirty="0"/>
              <a:t>Hilfreich ist hier der Embedded Discovery Service, der die Föderationsmetadaten nutzt um eine aktuelle Liste der </a:t>
            </a:r>
            <a:r>
              <a:rPr lang="de-DE" dirty="0" err="1"/>
              <a:t>IdPs</a:t>
            </a:r>
            <a:r>
              <a:rPr lang="de-DE" dirty="0"/>
              <a:t> (=Heimateinrichtungen) zu bekommen.</a:t>
            </a:r>
          </a:p>
          <a:p>
            <a:endParaRPr lang="de-DE" dirty="0"/>
          </a:p>
          <a:p>
            <a:r>
              <a:rPr lang="de-DE" dirty="0"/>
              <a:t>Auch hier ist die Sortierung der Auswahlmöglichkeiten bei den Anbietern nicht sonderlich einheitlich:</a:t>
            </a:r>
          </a:p>
          <a:p>
            <a:pPr>
              <a:buFontTx/>
              <a:buChar char="-"/>
            </a:pPr>
            <a:r>
              <a:rPr lang="de-DE" dirty="0"/>
              <a:t>Manchmal sind alle Institutionen weltweit alphabetisch sortiert aufgeführt.</a:t>
            </a:r>
          </a:p>
          <a:p>
            <a:pPr>
              <a:buFontTx/>
              <a:buChar char="-"/>
            </a:pPr>
            <a:r>
              <a:rPr lang="de-DE" dirty="0"/>
              <a:t>Manchmal anscheinend nach Freischaltung?</a:t>
            </a:r>
          </a:p>
          <a:p>
            <a:pPr>
              <a:buFontTx/>
              <a:buChar char="-"/>
            </a:pPr>
            <a:r>
              <a:rPr lang="de-DE" dirty="0"/>
              <a:t>Manchmal nach Föderationen (d.h. erst DFN bzw. German Higher Education auswählen, anschließend die Heimateinrichtung).</a:t>
            </a:r>
          </a:p>
          <a:p>
            <a:pPr indent="0"/>
            <a:endParaRPr lang="de-DE" dirty="0"/>
          </a:p>
          <a:p>
            <a:pPr indent="0"/>
            <a:r>
              <a:rPr lang="de-DE" dirty="0"/>
              <a:t>Unsere Heimateinrichtung wird manchmal als</a:t>
            </a:r>
          </a:p>
          <a:p>
            <a:pPr marL="285750" indent="-285750">
              <a:buFontTx/>
              <a:buChar char="-"/>
            </a:pPr>
            <a:r>
              <a:rPr lang="de-DE" dirty="0"/>
              <a:t>Universität Regensburg</a:t>
            </a:r>
          </a:p>
          <a:p>
            <a:pPr marL="285750" indent="-285750">
              <a:buFontTx/>
              <a:buChar char="-"/>
            </a:pPr>
            <a:r>
              <a:rPr lang="de-DE" dirty="0"/>
              <a:t>University Regensburg</a:t>
            </a:r>
          </a:p>
          <a:p>
            <a:pPr marL="285750" indent="-285750">
              <a:buFontTx/>
              <a:buChar char="-"/>
            </a:pPr>
            <a:r>
              <a:rPr lang="de-DE" dirty="0"/>
              <a:t>Universitätsbibliothek Regensburg (in allen möglichen Varianten)</a:t>
            </a:r>
          </a:p>
          <a:p>
            <a:pPr indent="0"/>
            <a:r>
              <a:rPr lang="de-DE" dirty="0"/>
              <a:t>aufgeführt.</a:t>
            </a:r>
          </a:p>
          <a:p>
            <a:pPr indent="0"/>
            <a:endParaRPr lang="de-DE" dirty="0"/>
          </a:p>
          <a:p>
            <a:pPr indent="0"/>
            <a:r>
              <a:rPr lang="de-DE" dirty="0"/>
              <a:t>Evtl. gibt es einen Suchschlitz und man muss nicht alles durchscrollen.</a:t>
            </a:r>
          </a:p>
        </p:txBody>
      </p:sp>
    </p:spTree>
    <p:extLst>
      <p:ext uri="{BB962C8B-B14F-4D97-AF65-F5344CB8AC3E}">
        <p14:creationId xmlns:p14="http://schemas.microsoft.com/office/powerpoint/2010/main" val="294499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52241-26D4-40AC-B861-F8780BD43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Wie erhalte ich Zugriff über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29622A-C93F-4917-AE98-8BAFEF681F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6.3 Wie erfolgt der Login?</a:t>
            </a:r>
          </a:p>
          <a:p>
            <a:endParaRPr lang="de-DE" dirty="0"/>
          </a:p>
          <a:p>
            <a:r>
              <a:rPr lang="de-DE" dirty="0"/>
              <a:t>Die Anmeldung erfolgt mit</a:t>
            </a:r>
          </a:p>
          <a:p>
            <a:r>
              <a:rPr lang="de-DE" dirty="0"/>
              <a:t>RZ-Kennung und RZ-Passwort.</a:t>
            </a:r>
          </a:p>
          <a:p>
            <a:pPr indent="0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87ADF121-0D6C-45FF-8EA6-A68474964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4" y="2198112"/>
            <a:ext cx="4279288" cy="413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049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52241-26D4-40AC-B861-F8780BD43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Wie erhalte ich Zugriff über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29622A-C93F-4917-AE98-8BAFEF681F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41672" y="2340000"/>
            <a:ext cx="7200800" cy="3960440"/>
          </a:xfrm>
        </p:spPr>
        <p:txBody>
          <a:bodyPr/>
          <a:lstStyle/>
          <a:p>
            <a:pPr indent="0"/>
            <a:r>
              <a:rPr lang="de-DE" b="1" u="sng" dirty="0"/>
              <a:t>6.3 Wie erfolgt der Login?</a:t>
            </a:r>
          </a:p>
          <a:p>
            <a:pPr indent="0"/>
            <a:r>
              <a:rPr lang="de-DE" dirty="0"/>
              <a:t>Die Metadaten / Attribute,</a:t>
            </a:r>
          </a:p>
          <a:p>
            <a:pPr indent="0"/>
            <a:r>
              <a:rPr lang="de-DE" dirty="0"/>
              <a:t>die an den</a:t>
            </a:r>
          </a:p>
          <a:p>
            <a:pPr indent="0"/>
            <a:r>
              <a:rPr lang="de-DE" dirty="0"/>
              <a:t>Anbieter übermittelt werden, </a:t>
            </a:r>
          </a:p>
          <a:p>
            <a:pPr indent="0"/>
            <a:r>
              <a:rPr lang="de-DE" dirty="0"/>
              <a:t>müssen akzeptiert werden.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19CBE0D-7D8E-42F3-9AA5-483F470161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4136" y="2361019"/>
            <a:ext cx="2674488" cy="3134916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20BA18C5-15AF-41E4-BC06-2B320A1ED0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3627908"/>
            <a:ext cx="2889325" cy="26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84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4436E-ED7D-4390-B68F-A20951C13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Übersicht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F56C23-E6B5-4252-B26A-E0A89069CC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>
              <a:buAutoNum type="arabicPeriod"/>
            </a:pPr>
            <a:r>
              <a:rPr lang="de-DE" dirty="0"/>
              <a:t>Das Problem und eine mögliche Lösung</a:t>
            </a:r>
          </a:p>
          <a:p>
            <a:pPr marL="342900">
              <a:buAutoNum type="arabicPeriod"/>
            </a:pPr>
            <a:r>
              <a:rPr lang="de-DE" dirty="0"/>
              <a:t>Was ist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  <a:p>
            <a:pPr marL="342900">
              <a:buAutoNum type="arabicPeriod"/>
            </a:pPr>
            <a:r>
              <a:rPr lang="de-DE" dirty="0"/>
              <a:t>Wie funktioniert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  <a:p>
            <a:pPr>
              <a:buAutoNum type="arabicPeriod"/>
            </a:pPr>
            <a:r>
              <a:rPr lang="de-DE" dirty="0"/>
              <a:t>DFN-AAI </a:t>
            </a:r>
          </a:p>
          <a:p>
            <a:pPr>
              <a:buAutoNum type="arabicPeriod"/>
            </a:pPr>
            <a:r>
              <a:rPr lang="de-DE" dirty="0" err="1"/>
              <a:t>eduGAIN</a:t>
            </a:r>
            <a:endParaRPr lang="de-DE" dirty="0"/>
          </a:p>
          <a:p>
            <a:pPr marL="342900">
              <a:buAutoNum type="arabicPeriod"/>
            </a:pPr>
            <a:r>
              <a:rPr lang="de-DE" dirty="0"/>
              <a:t>Wie erhalte ich Zugriff über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03154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F52241-26D4-40AC-B861-F8780BD43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6. Wie erhalte ich Zugriff über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29622A-C93F-4917-AE98-8BAFEF681F0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indent="0"/>
            <a:r>
              <a:rPr lang="de-DE" b="1" u="sng" dirty="0"/>
              <a:t>6.4 Und dann?</a:t>
            </a:r>
          </a:p>
          <a:p>
            <a:pPr indent="0"/>
            <a:endParaRPr lang="de-DE" dirty="0"/>
          </a:p>
          <a:p>
            <a:pPr indent="0"/>
            <a:r>
              <a:rPr lang="de-DE" dirty="0"/>
              <a:t>Anschließend stehen alle lizenzierten Angebote zur Verfügung. </a:t>
            </a:r>
          </a:p>
          <a:p>
            <a:pPr indent="0"/>
            <a:r>
              <a:rPr lang="de-DE" dirty="0"/>
              <a:t>Die Login-Daten werden sich auch im Hintergrund gemerkt, so dass man sich nicht immer erneut anmelden muss (d.h. man hat mit dieser einmaligen Anmeldung auch Zugriff auf lizenzierte Inhalte anderer Anbieter).</a:t>
            </a:r>
          </a:p>
          <a:p>
            <a:pPr indent="0"/>
            <a:endParaRPr lang="de-DE" dirty="0"/>
          </a:p>
          <a:p>
            <a:pPr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3629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CD0212-DEA5-436E-BAFE-EA402B4E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4BB5FD9-AA73-4B48-9729-2A5E41C4F0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dirty="0"/>
              <a:t>Noch Fragen?</a:t>
            </a:r>
          </a:p>
        </p:txBody>
      </p:sp>
    </p:spTree>
    <p:extLst>
      <p:ext uri="{BB962C8B-B14F-4D97-AF65-F5344CB8AC3E}">
        <p14:creationId xmlns:p14="http://schemas.microsoft.com/office/powerpoint/2010/main" val="2833266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70765D-A4A7-415C-8714-91BC79046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Das Problem und eine mögliche Lösung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640C88-D2C3-45BF-BEA8-6048CC7A67E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1.1 Das Problem</a:t>
            </a:r>
          </a:p>
          <a:p>
            <a:r>
              <a:rPr lang="de-DE" dirty="0"/>
              <a:t>Die Nutzer:</a:t>
            </a:r>
          </a:p>
          <a:p>
            <a:pPr>
              <a:buFontTx/>
              <a:buChar char="-"/>
            </a:pPr>
            <a:r>
              <a:rPr lang="de-DE" dirty="0"/>
              <a:t>haben für verschiedene Online-Dienste verschiedene Zugangsdaten (d.h. man muss sich viele Usernamen und Passwörter merken). </a:t>
            </a:r>
          </a:p>
          <a:p>
            <a:pPr>
              <a:buFontTx/>
              <a:buChar char="-"/>
            </a:pPr>
            <a:r>
              <a:rPr lang="de-DE" dirty="0"/>
              <a:t>melden sich immer auf verschiedenen Plattformen an, die immer anders aussehen. Dadurch, dass jede Anmeldeseite anders aussieht, wird z.B. Phishing erleichtert.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60530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B7C101-0DE0-4A1A-930E-3004DA1DA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Das Problem und eine mögliche Lösung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16F59A-F206-48AA-BD73-D4B11993BC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1.2 Eine mögliche Lösung: Web Single </a:t>
            </a:r>
            <a:r>
              <a:rPr lang="de-DE" b="1" u="sng" dirty="0" err="1"/>
              <a:t>Sign</a:t>
            </a:r>
            <a:r>
              <a:rPr lang="de-DE" b="1" u="sng" dirty="0"/>
              <a:t>-On</a:t>
            </a:r>
          </a:p>
          <a:p>
            <a:r>
              <a:rPr lang="de-DE" dirty="0"/>
              <a:t>Die Nutzer:</a:t>
            </a:r>
          </a:p>
          <a:p>
            <a:pPr>
              <a:buFontTx/>
              <a:buChar char="-"/>
            </a:pPr>
            <a:r>
              <a:rPr lang="de-DE" dirty="0"/>
              <a:t>haben nur noch einen Username und ein Passwort </a:t>
            </a:r>
          </a:p>
          <a:p>
            <a:pPr>
              <a:buFontTx/>
              <a:buChar char="-"/>
            </a:pPr>
            <a:r>
              <a:rPr lang="de-DE" dirty="0"/>
              <a:t>sind nach einem Login für alle Dienste für einen bestimmten Zeitraum angemeldet</a:t>
            </a:r>
          </a:p>
          <a:p>
            <a:pPr>
              <a:buFontTx/>
              <a:buChar char="-"/>
            </a:pPr>
            <a:r>
              <a:rPr lang="de-DE" dirty="0"/>
              <a:t>haben immer die gleiche Login-Seite und können so falsche Seiten schneller erkennen</a:t>
            </a:r>
          </a:p>
          <a:p>
            <a:endParaRPr lang="de-DE" dirty="0"/>
          </a:p>
          <a:p>
            <a:r>
              <a:rPr lang="de-DE" dirty="0"/>
              <a:t>Eine mögliche Web-SSO-Lösung ist </a:t>
            </a:r>
            <a:r>
              <a:rPr lang="de-DE" dirty="0" err="1"/>
              <a:t>Shibboleth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036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0DF3FE-1420-4643-87F9-8058B7234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Das Problem und eine mögliche Lösung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6C1CAB4-358F-4C4B-A151-E25D3C3906A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1.3 In unserem Fall</a:t>
            </a:r>
          </a:p>
          <a:p>
            <a:r>
              <a:rPr lang="de-DE" u="sng" dirty="0"/>
              <a:t>Unsere Hoffnungen:</a:t>
            </a:r>
          </a:p>
          <a:p>
            <a:pPr>
              <a:buFont typeface="Arial" pitchFamily="34" charset="0"/>
              <a:buAutoNum type="arabicPeriod"/>
            </a:pPr>
            <a:r>
              <a:rPr lang="de-DE" dirty="0"/>
              <a:t>Wenn der Zugriff über IP-Adressen (Campus/VPN) nicht funktioniert, funktioniert er hoffentlich über </a:t>
            </a:r>
            <a:r>
              <a:rPr lang="de-DE" dirty="0" err="1"/>
              <a:t>Shibboleth</a:t>
            </a:r>
            <a:r>
              <a:rPr lang="de-DE" dirty="0"/>
              <a:t>.</a:t>
            </a:r>
          </a:p>
          <a:p>
            <a:pPr>
              <a:buFont typeface="Arial" pitchFamily="34" charset="0"/>
              <a:buAutoNum type="arabicPeriod"/>
            </a:pPr>
            <a:r>
              <a:rPr lang="de-DE" dirty="0"/>
              <a:t>Sollten die Verlage den Zugriff über IP-Adressen nicht mehr ermöglichen, dann sind wir bereits vorbereitet und können </a:t>
            </a:r>
            <a:r>
              <a:rPr lang="de-DE" dirty="0" err="1"/>
              <a:t>Shibboleth</a:t>
            </a:r>
            <a:r>
              <a:rPr lang="de-DE"/>
              <a:t> anbieten.</a:t>
            </a:r>
            <a:endParaRPr lang="de-DE" dirty="0"/>
          </a:p>
          <a:p>
            <a:pPr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5359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27AF55-9ED6-44FB-8901-A27B0712E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775672"/>
          </a:xfrm>
        </p:spPr>
        <p:txBody>
          <a:bodyPr/>
          <a:lstStyle/>
          <a:p>
            <a:r>
              <a:rPr lang="de-DE" dirty="0"/>
              <a:t>2. Was ist </a:t>
            </a:r>
            <a:r>
              <a:rPr lang="de-DE" dirty="0" err="1"/>
              <a:t>Shibboleth</a:t>
            </a:r>
            <a:r>
              <a:rPr lang="de-DE" dirty="0"/>
              <a:t>?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5DDE3C-D66C-447B-A5EF-25AC0FF25A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2.1 Überblick</a:t>
            </a:r>
          </a:p>
          <a:p>
            <a:pPr>
              <a:buFontTx/>
              <a:buChar char="-"/>
            </a:pPr>
            <a:r>
              <a:rPr lang="de-DE" dirty="0"/>
              <a:t>Website: </a:t>
            </a:r>
            <a:r>
              <a:rPr lang="de-DE" dirty="0">
                <a:hlinkClick r:id="rId2"/>
              </a:rPr>
              <a:t>https://www.shibboleth.net/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Begriff stammt aus dem Hebräischen und bedeutet wörtlich „Strömung“, „Strom“ oder „Flut“, hier wird es aber in der Bedeutung von „Kennwort“ verwendet </a:t>
            </a:r>
            <a:r>
              <a:rPr lang="de-DE" sz="1050" dirty="0"/>
              <a:t>(es gibt auch eine bildliche Darstellung mit LEGO-Figuren, welche die entsprechende Bibelstelle nachspielen: </a:t>
            </a:r>
            <a:r>
              <a:rPr lang="de-DE" sz="1050" dirty="0">
                <a:hlinkClick r:id="rId3"/>
              </a:rPr>
              <a:t>https://www.dfn.de/fileadmin/3Beratung/Betriebstagungen/bt47/shibboleth5-einfuehrung-borel.pdf</a:t>
            </a:r>
            <a:r>
              <a:rPr lang="de-DE" sz="1050" dirty="0"/>
              <a:t>)</a:t>
            </a:r>
          </a:p>
          <a:p>
            <a:pPr>
              <a:buFontTx/>
              <a:buChar char="-"/>
            </a:pPr>
            <a:r>
              <a:rPr lang="de-DE" dirty="0"/>
              <a:t>Open Source Software, die frei verfügbar ist.</a:t>
            </a:r>
          </a:p>
          <a:p>
            <a:pPr>
              <a:buFontTx/>
              <a:buChar char="-"/>
            </a:pPr>
            <a:r>
              <a:rPr lang="de-DE" dirty="0" err="1"/>
              <a:t>Shibboleth-Consortium</a:t>
            </a:r>
            <a:r>
              <a:rPr lang="de-DE" dirty="0"/>
              <a:t> finanziert die Weiterentwicklung, Mitglieder sind sowohl kommerzielle als auch nicht-kommerzielle Institutionen.</a:t>
            </a:r>
          </a:p>
          <a:p>
            <a:pPr indent="0"/>
            <a:endParaRPr lang="de-DE" dirty="0"/>
          </a:p>
          <a:p>
            <a:pPr indent="0"/>
            <a:endParaRPr lang="de-DE" dirty="0"/>
          </a:p>
          <a:p>
            <a:pPr indent="0"/>
            <a:endParaRPr lang="de-DE" dirty="0"/>
          </a:p>
          <a:p>
            <a:pPr indent="0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C532A59-8CFE-41A8-8FA1-E508148ABE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9832" y="4672724"/>
            <a:ext cx="3876429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48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D43201-72A8-43F1-A9D8-2993DD8AA3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2.2 Einsatz</a:t>
            </a:r>
          </a:p>
          <a:p>
            <a:r>
              <a:rPr lang="de-DE" dirty="0"/>
              <a:t>Der Einsatz erfolgt v.a. im Bereich Wissenschaft und Lehre</a:t>
            </a:r>
          </a:p>
          <a:p>
            <a:pPr>
              <a:buFontTx/>
              <a:buChar char="-"/>
            </a:pPr>
            <a:r>
              <a:rPr lang="de-DE" dirty="0"/>
              <a:t>Bilateral (ein Anbieter, eine Einrichtung)</a:t>
            </a:r>
          </a:p>
          <a:p>
            <a:pPr>
              <a:buFontTx/>
              <a:buChar char="-"/>
            </a:pPr>
            <a:r>
              <a:rPr lang="de-DE" dirty="0"/>
              <a:t>In einem größerem Umfeld (z.B. Baden-Württemberg „</a:t>
            </a:r>
            <a:r>
              <a:rPr lang="de-DE" dirty="0" err="1"/>
              <a:t>bwIDM</a:t>
            </a:r>
            <a:r>
              <a:rPr lang="de-DE" dirty="0"/>
              <a:t>“)</a:t>
            </a:r>
          </a:p>
          <a:p>
            <a:pPr>
              <a:buFontTx/>
              <a:buChar char="-"/>
            </a:pPr>
            <a:r>
              <a:rPr lang="de-DE" dirty="0"/>
              <a:t>flächendeckend für ein ganzes Land </a:t>
            </a:r>
          </a:p>
          <a:p>
            <a:pPr indent="0"/>
            <a:endParaRPr lang="de-DE" dirty="0"/>
          </a:p>
          <a:p>
            <a:pPr indent="0"/>
            <a:r>
              <a:rPr lang="de-DE" dirty="0"/>
              <a:t>Es gibt sog. </a:t>
            </a:r>
            <a:r>
              <a:rPr lang="de-DE" b="1" u="sng"/>
              <a:t>Föderationen</a:t>
            </a:r>
            <a:r>
              <a:rPr lang="de-DE" dirty="0"/>
              <a:t>, die die Organisation und die technische Unterstützung übernehmen, z.B.:</a:t>
            </a:r>
          </a:p>
          <a:p>
            <a:pPr marL="285750" indent="-285750">
              <a:buFontTx/>
              <a:buChar char="-"/>
            </a:pPr>
            <a:r>
              <a:rPr lang="de-DE" dirty="0"/>
              <a:t>DFN-AAI (Deutschland)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SWITCHaai</a:t>
            </a:r>
            <a:r>
              <a:rPr lang="de-DE" dirty="0"/>
              <a:t> (Schweiz)</a:t>
            </a:r>
          </a:p>
          <a:p>
            <a:pPr marL="285750" indent="-285750">
              <a:buFontTx/>
              <a:buChar char="-"/>
            </a:pPr>
            <a:r>
              <a:rPr lang="de-DE" dirty="0" err="1"/>
              <a:t>ACOnet</a:t>
            </a:r>
            <a:r>
              <a:rPr lang="de-DE" dirty="0"/>
              <a:t> Identity </a:t>
            </a:r>
            <a:r>
              <a:rPr lang="de-DE" dirty="0" err="1"/>
              <a:t>Federation</a:t>
            </a:r>
            <a:r>
              <a:rPr lang="de-DE" dirty="0"/>
              <a:t> (Österreich)</a:t>
            </a:r>
          </a:p>
          <a:p>
            <a:pPr indent="0"/>
            <a:endParaRPr lang="de-DE" dirty="0"/>
          </a:p>
          <a:p>
            <a:pPr indent="0"/>
            <a:r>
              <a:rPr lang="de-DE" dirty="0"/>
              <a:t>Bei </a:t>
            </a:r>
            <a:r>
              <a:rPr lang="de-DE" b="1" u="sng" dirty="0" err="1"/>
              <a:t>eduGAIN</a:t>
            </a:r>
            <a:r>
              <a:rPr lang="de-DE" dirty="0"/>
              <a:t> handelt es sich um einen Zusammenschluss nationaler Föderationen zu einer sog. Interföderation.</a:t>
            </a: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4D9CB731-D3B9-44FF-9977-6B0466292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13" y="1501775"/>
            <a:ext cx="7188200" cy="696913"/>
          </a:xfrm>
        </p:spPr>
        <p:txBody>
          <a:bodyPr/>
          <a:lstStyle/>
          <a:p>
            <a:r>
              <a:rPr lang="de-DE" dirty="0"/>
              <a:t>2. Was ist </a:t>
            </a:r>
            <a:r>
              <a:rPr lang="de-DE" dirty="0" err="1"/>
              <a:t>Shibboleth</a:t>
            </a:r>
            <a:r>
              <a:rPr lang="de-DE" dirty="0"/>
              <a:t>?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838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179BA6-D70A-40CE-8667-1589E91161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b="1" u="sng" dirty="0"/>
              <a:t>2.3 Funktionsweise kurz erklärt</a:t>
            </a:r>
          </a:p>
          <a:p>
            <a:r>
              <a:rPr lang="de-DE" dirty="0"/>
              <a:t>Die Nutzer melden sich über ihre Heimateinrichtung an und haben somit ortsunabhängig Zugriff auf alle Dienste und lizenzierten Inhalte verschiedener Anbieter. </a:t>
            </a:r>
          </a:p>
          <a:p>
            <a:endParaRPr lang="de-DE" dirty="0"/>
          </a:p>
          <a:p>
            <a:pPr indent="0"/>
            <a:endParaRPr lang="de-DE" dirty="0"/>
          </a:p>
          <a:p>
            <a:endParaRPr lang="de-DE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7E802287-E63C-48F5-859E-1DB4C4611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913" y="1501775"/>
            <a:ext cx="7188200" cy="696913"/>
          </a:xfrm>
        </p:spPr>
        <p:txBody>
          <a:bodyPr/>
          <a:lstStyle/>
          <a:p>
            <a:r>
              <a:rPr lang="de-DE" dirty="0"/>
              <a:t>2. Was ist </a:t>
            </a:r>
            <a:r>
              <a:rPr lang="de-DE" dirty="0" err="1"/>
              <a:t>Shibboleth</a:t>
            </a:r>
            <a:r>
              <a:rPr lang="de-DE" dirty="0"/>
              <a:t>?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8433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DFAE51-EB09-4634-AE90-9F4AB6898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Wie funktioniert </a:t>
            </a:r>
            <a:r>
              <a:rPr lang="de-DE" dirty="0" err="1"/>
              <a:t>Shibboleth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73A25A-D271-4DF0-BCF4-1B3B68D5B92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b="1" u="sng" dirty="0"/>
              <a:t>3.1 Zusammensetzung der Software</a:t>
            </a:r>
          </a:p>
          <a:p>
            <a:r>
              <a:rPr lang="de-DE" dirty="0" err="1"/>
              <a:t>Shibboleth</a:t>
            </a:r>
            <a:r>
              <a:rPr lang="de-DE" dirty="0"/>
              <a:t> besteht aus drei Teilen: </a:t>
            </a:r>
          </a:p>
          <a:p>
            <a:pPr>
              <a:buFontTx/>
              <a:buChar char="-"/>
            </a:pPr>
            <a:r>
              <a:rPr lang="de-DE" dirty="0" err="1"/>
              <a:t>Identitiy</a:t>
            </a:r>
            <a:r>
              <a:rPr lang="de-DE" dirty="0"/>
              <a:t>-Provider (</a:t>
            </a:r>
            <a:r>
              <a:rPr lang="de-DE" dirty="0" err="1"/>
              <a:t>IdP</a:t>
            </a:r>
            <a:r>
              <a:rPr lang="de-DE" dirty="0"/>
              <a:t>): befindet sich bei der Heimateinrichtung</a:t>
            </a:r>
          </a:p>
          <a:p>
            <a:pPr>
              <a:buFontTx/>
              <a:buChar char="-"/>
            </a:pPr>
            <a:r>
              <a:rPr lang="de-DE" dirty="0"/>
              <a:t>Service-Provider (SP): befindet sich beim Anbieter</a:t>
            </a:r>
          </a:p>
          <a:p>
            <a:pPr>
              <a:buFontTx/>
              <a:buChar char="-"/>
            </a:pPr>
            <a:r>
              <a:rPr lang="de-DE" dirty="0"/>
              <a:t>Lokalisierungsdienst/Discovery Service: WAYF (</a:t>
            </a:r>
            <a:r>
              <a:rPr lang="de-DE" dirty="0" err="1"/>
              <a:t>Where</a:t>
            </a:r>
            <a:r>
              <a:rPr lang="de-DE" dirty="0"/>
              <a:t>  Are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?), dient der Browsergestützten Einrichtungsauswahl für die Endnutzer</a:t>
            </a:r>
          </a:p>
          <a:p>
            <a:pPr lvl="1">
              <a:buFontTx/>
              <a:buChar char="-"/>
            </a:pPr>
            <a:r>
              <a:rPr lang="de-DE" dirty="0">
                <a:latin typeface="Frutiger Next LT W1G" panose="020B0503040204020203" pitchFamily="34" charset="0"/>
              </a:rPr>
              <a:t>Zentraler Discovery Service (z.B. vom DFN betrieben)</a:t>
            </a:r>
          </a:p>
          <a:p>
            <a:pPr lvl="1">
              <a:buFontTx/>
              <a:buChar char="-"/>
            </a:pPr>
            <a:r>
              <a:rPr lang="de-DE" dirty="0">
                <a:latin typeface="Frutiger Next LT W1G" panose="020B0503040204020203" pitchFamily="34" charset="0"/>
              </a:rPr>
              <a:t>Embedded Discovery Service (EDS, am SP)</a:t>
            </a:r>
          </a:p>
          <a:p>
            <a:pPr lvl="1">
              <a:buFontTx/>
              <a:buChar char="-"/>
            </a:pPr>
            <a:r>
              <a:rPr lang="de-DE" dirty="0" err="1">
                <a:latin typeface="Frutiger Next LT W1G" panose="020B0503040204020203" pitchFamily="34" charset="0"/>
              </a:rPr>
              <a:t>WAYFless</a:t>
            </a:r>
            <a:r>
              <a:rPr lang="de-DE" dirty="0">
                <a:latin typeface="Frutiger Next LT W1G" panose="020B0503040204020203" pitchFamily="34" charset="0"/>
              </a:rPr>
              <a:t> URLs (URL, die direkt eine Anfrage des SP beim </a:t>
            </a:r>
            <a:r>
              <a:rPr lang="de-DE" dirty="0" err="1">
                <a:latin typeface="Frutiger Next LT W1G" panose="020B0503040204020203" pitchFamily="34" charset="0"/>
              </a:rPr>
              <a:t>IdP</a:t>
            </a:r>
            <a:r>
              <a:rPr lang="de-DE" dirty="0">
                <a:latin typeface="Frutiger Next LT W1G" panose="020B0503040204020203" pitchFamily="34" charset="0"/>
              </a:rPr>
              <a:t> auslöst-&gt; sehr nutzerfreundlich, da Einrichtungsauswahl entfällt, jedoch Anpassung, wenn sich URL des SP ändert)</a:t>
            </a:r>
          </a:p>
          <a:p>
            <a:pPr indent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201681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1228</Words>
  <Application>Microsoft Office PowerPoint</Application>
  <PresentationFormat>Bildschirmpräsentation (4:3)</PresentationFormat>
  <Paragraphs>153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6" baseType="lpstr">
      <vt:lpstr>Arial</vt:lpstr>
      <vt:lpstr>Calibri</vt:lpstr>
      <vt:lpstr>Frutiger Next LT W1G</vt:lpstr>
      <vt:lpstr>Verdana</vt:lpstr>
      <vt:lpstr>Larissa-Design</vt:lpstr>
      <vt:lpstr>PowerPoint-Präsentation</vt:lpstr>
      <vt:lpstr>Übersicht</vt:lpstr>
      <vt:lpstr>1. Das Problem und eine mögliche Lösung </vt:lpstr>
      <vt:lpstr>1. Das Problem und eine mögliche Lösung</vt:lpstr>
      <vt:lpstr>1. Das Problem und eine mögliche Lösung</vt:lpstr>
      <vt:lpstr>2. Was ist Shibboleth? </vt:lpstr>
      <vt:lpstr>2. Was ist Shibboleth? </vt:lpstr>
      <vt:lpstr>2. Was ist Shibboleth? </vt:lpstr>
      <vt:lpstr>3. Wie funktioniert Shibboleth?</vt:lpstr>
      <vt:lpstr>3. Wie funktioniert Shibboleth?</vt:lpstr>
      <vt:lpstr>3. Wie funktioniert Shibboleth?</vt:lpstr>
      <vt:lpstr>4. DFN-AAI</vt:lpstr>
      <vt:lpstr>4. DFN-AAI</vt:lpstr>
      <vt:lpstr>4. DFN-AAI</vt:lpstr>
      <vt:lpstr>5. eduGAIN</vt:lpstr>
      <vt:lpstr>6. Wie erhalte ich Zugriff über Shibboleth?</vt:lpstr>
      <vt:lpstr>6. Wie erhalte ich Zugriff über Shibboleth?</vt:lpstr>
      <vt:lpstr>6. Wie erhalte ich Zugriff über Shibboleth?</vt:lpstr>
      <vt:lpstr>6. Wie erhalte ich Zugriff über Shibboleth?</vt:lpstr>
      <vt:lpstr>6. Wie erhalte ich Zugriff über Shibboleth?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LocalAdmin</dc:creator>
  <cp:lastModifiedBy>LocalAdmin</cp:lastModifiedBy>
  <cp:revision>132</cp:revision>
  <dcterms:modified xsi:type="dcterms:W3CDTF">2020-11-27T09:30:07Z</dcterms:modified>
</cp:coreProperties>
</file>