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7" r:id="rId3"/>
    <p:sldId id="273" r:id="rId4"/>
    <p:sldId id="271" r:id="rId5"/>
    <p:sldId id="272" r:id="rId6"/>
    <p:sldId id="260" r:id="rId7"/>
    <p:sldId id="259" r:id="rId8"/>
    <p:sldId id="262" r:id="rId9"/>
    <p:sldId id="269" r:id="rId10"/>
    <p:sldId id="264" r:id="rId11"/>
    <p:sldId id="265" r:id="rId12"/>
    <p:sldId id="270" r:id="rId13"/>
    <p:sldId id="263" r:id="rId14"/>
    <p:sldId id="274" r:id="rId15"/>
    <p:sldId id="275" r:id="rId16"/>
    <p:sldId id="257" r:id="rId17"/>
    <p:sldId id="258" r:id="rId18"/>
    <p:sldId id="266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6674"/>
    <a:srgbClr val="AEA700"/>
    <a:srgbClr val="0087B2"/>
    <a:srgbClr val="CDD30F"/>
    <a:srgbClr val="ECBC00"/>
    <a:srgbClr val="3D4100"/>
    <a:srgbClr val="1D3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343" autoAdjust="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7780-B50B-474C-85C6-0B4009B6F014}" type="datetimeFigureOut">
              <a:rPr lang="de-DE" smtClean="0"/>
              <a:pPr/>
              <a:t>15.07.2018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DEED9-C1BB-4DBE-A071-13CC6F6B90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590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B102-D3AF-431C-A902-ADE5B2A48608}" type="datetimeFigureOut">
              <a:rPr lang="de-DE" smtClean="0"/>
              <a:pPr/>
              <a:t>15.07.2018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1E745-E753-4EB9-8485-6560CD204B3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59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>
                <a:sym typeface="Wingdings" panose="05000000000000000000" pitchFamily="2" charset="2"/>
              </a:rPr>
              <a:t> schwierig, Experten zur Mitarbeit zu bewegen, teils sehr unterschiedliche Auffassungen  keine Konsensbildung</a:t>
            </a:r>
            <a:endParaRPr lang="de-DE" sz="120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43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174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>
                <a:sym typeface="Wingdings" panose="05000000000000000000" pitchFamily="2" charset="2"/>
              </a:rPr>
              <a:t> schwierig, Experten zur Mitarbeit zu bewegen, teils sehr unterschiedliche Auffassungen  keine Konsensbildung</a:t>
            </a:r>
            <a:endParaRPr lang="de-DE" sz="120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918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>
                <a:sym typeface="Wingdings" panose="05000000000000000000" pitchFamily="2" charset="2"/>
              </a:rPr>
              <a:t> schwierig, Experten zur Mitarbeit zu bewegen, teils sehr unterschiedliche Auffassungen  keine Konsensbildung</a:t>
            </a:r>
            <a:endParaRPr lang="de-DE" sz="120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20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Ranking: Chinesische</a:t>
            </a:r>
            <a:r>
              <a:rPr lang="de-DE" baseline="0" dirty="0" smtClean="0"/>
              <a:t> Zeichen werden einzeln durchsucht </a:t>
            </a:r>
            <a:r>
              <a:rPr lang="de-DE" baseline="0" dirty="0" smtClean="0">
                <a:sym typeface="Wingdings" panose="05000000000000000000" pitchFamily="2" charset="2"/>
              </a:rPr>
              <a:t> relevante Treffer landen u.U. sehr weit hinten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763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Ranking: Chinesische</a:t>
            </a:r>
            <a:r>
              <a:rPr lang="de-DE" baseline="0" dirty="0" smtClean="0"/>
              <a:t> Zeichen werden einzeln durchsucht </a:t>
            </a:r>
            <a:r>
              <a:rPr lang="de-DE" baseline="0" dirty="0" smtClean="0">
                <a:sym typeface="Wingdings" panose="05000000000000000000" pitchFamily="2" charset="2"/>
              </a:rPr>
              <a:t> relevante Treffer landen u.U. sehr weit hinten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61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15.07.2018</a:t>
            </a:fld>
            <a:endParaRPr lang="de-DE"/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5273702" y="692150"/>
            <a:ext cx="3227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Max Mustermann</a:t>
            </a:r>
            <a:b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Referat Kommunikation &amp; Marketing </a:t>
            </a:r>
            <a:b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Verwaltung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27"/>
          <p:cNvGrpSpPr>
            <a:grpSpLocks/>
          </p:cNvGrpSpPr>
          <p:nvPr userDrawn="1"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007"/>
              <a:ext cx="3065" cy="1313"/>
            </a:xfrm>
            <a:prstGeom prst="rect">
              <a:avLst/>
            </a:prstGeom>
            <a:noFill/>
          </p:spPr>
        </p:pic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2" y="0"/>
              <a:ext cx="5758" cy="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endParaRPr lang="de-DE"/>
            </a:p>
          </p:txBody>
        </p:sp>
      </p:grpSp>
      <p:sp>
        <p:nvSpPr>
          <p:cNvPr id="16" name="Rechteck 15"/>
          <p:cNvSpPr/>
          <p:nvPr userDrawn="1"/>
        </p:nvSpPr>
        <p:spPr>
          <a:xfrm>
            <a:off x="3143240" y="4572008"/>
            <a:ext cx="6000760" cy="928694"/>
          </a:xfrm>
          <a:prstGeom prst="rect">
            <a:avLst/>
          </a:prstGeom>
          <a:solidFill>
            <a:srgbClr val="A46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071842" y="2357430"/>
            <a:ext cx="5786438" cy="5000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2600" baseline="0"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Originalschriftlich Erschließen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3071802" y="2857496"/>
            <a:ext cx="6072198" cy="5000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aseline="0">
                <a:solidFill>
                  <a:schemeClr val="bg1"/>
                </a:solidFill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Schwerpunkt CJK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071813" y="3565525"/>
            <a:ext cx="6072187" cy="12849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dirty="0" smtClean="0">
                <a:latin typeface="Frutiger Next LT W1G" pitchFamily="34" charset="0"/>
              </a:rPr>
              <a:t>Lucas Moder</a:t>
            </a:r>
            <a:r>
              <a:rPr lang="de-DE" dirty="0">
                <a:latin typeface="Frutiger Next LT W1G" pitchFamily="34" charset="0"/>
              </a:rPr>
              <a:t/>
            </a:r>
            <a:br>
              <a:rPr lang="de-DE" dirty="0">
                <a:latin typeface="Frutiger Next LT W1G" pitchFamily="34" charset="0"/>
              </a:rPr>
            </a:br>
            <a:r>
              <a:rPr lang="de-DE" b="0" dirty="0" smtClean="0">
                <a:latin typeface="Frutiger Next LT W1G" pitchFamily="34" charset="0"/>
              </a:rPr>
              <a:t>Q3 Praktikant 2017/20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 smtClean="0">
                <a:latin typeface="Frutiger Next LT W1G" pitchFamily="34" charset="0"/>
              </a:rPr>
              <a:t>UNIVERSITÄTSBIBLIOTHEK</a:t>
            </a:r>
            <a:endParaRPr lang="de-DE" sz="1400" b="1" dirty="0">
              <a:latin typeface="Frutiger Next LT W1G" pitchFamily="34" charset="0"/>
            </a:endParaRPr>
          </a:p>
          <a:p>
            <a:pPr>
              <a:defRPr/>
            </a:pPr>
            <a:endParaRPr lang="de-DE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696912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>
          <a:xfrm>
            <a:off x="755576" y="2340000"/>
            <a:ext cx="7776864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0173"/>
            <a:ext cx="7355160" cy="506449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5576" y="2340000"/>
            <a:ext cx="4176464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6056" y="2340000"/>
            <a:ext cx="3610744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872" y="2130425"/>
            <a:ext cx="7198568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727280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Frutiger Next LT W1G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1200"/>
            <a:ext cx="3008313" cy="958427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1640" y="2731244"/>
            <a:ext cx="3008313" cy="33620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latin typeface="Frutiger Next LT W1G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499992" y="1501200"/>
            <a:ext cx="3744416" cy="459209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400" b="1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Bild3_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115888"/>
            <a:ext cx="2444750" cy="1158875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spect="1" noChangeArrowheads="1"/>
          </p:cNvSpPr>
          <p:nvPr userDrawn="1"/>
        </p:nvSpPr>
        <p:spPr bwMode="auto">
          <a:xfrm>
            <a:off x="1331913" y="0"/>
            <a:ext cx="3906044" cy="4619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Rectangle 11"/>
          <p:cNvSpPr>
            <a:spLocks noChangeAspect="1" noChangeArrowheads="1"/>
          </p:cNvSpPr>
          <p:nvPr userDrawn="1"/>
        </p:nvSpPr>
        <p:spPr bwMode="auto">
          <a:xfrm>
            <a:off x="5237957" y="0"/>
            <a:ext cx="3906044" cy="461963"/>
          </a:xfrm>
          <a:prstGeom prst="rect">
            <a:avLst/>
          </a:prstGeom>
          <a:solidFill>
            <a:srgbClr val="A4667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467544" y="6453336"/>
            <a:ext cx="7632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Frutiger Next LT W1G" pitchFamily="34" charset="0"/>
              </a:rPr>
              <a:t>Originalschriftlich Erschließen – Schwerpunkt CJK-Erschließung</a:t>
            </a:r>
            <a:endParaRPr lang="de-DE" sz="1100" dirty="0">
              <a:latin typeface="Frutiger Next LT W1G" pitchFamily="34" charset="0"/>
            </a:endParaRPr>
          </a:p>
        </p:txBody>
      </p:sp>
      <p:sp>
        <p:nvSpPr>
          <p:cNvPr id="8" name="Rectangle 16"/>
          <p:cNvSpPr txBox="1">
            <a:spLocks noChangeArrowheads="1"/>
          </p:cNvSpPr>
          <p:nvPr userDrawn="1"/>
        </p:nvSpPr>
        <p:spPr bwMode="auto">
          <a:xfrm>
            <a:off x="5273675" y="549275"/>
            <a:ext cx="3690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dirty="0" smtClean="0">
                <a:latin typeface="Frutiger Next LT W1G" pitchFamily="34" charset="0"/>
              </a:rPr>
              <a:t>Lucas Moder</a:t>
            </a:r>
            <a:r>
              <a:rPr lang="de-DE" b="0" dirty="0" smtClean="0">
                <a:latin typeface="Frutiger Next LT W1G" pitchFamily="34" charset="0"/>
              </a:rPr>
              <a:t/>
            </a:r>
            <a:br>
              <a:rPr lang="de-DE" b="0" dirty="0" smtClean="0">
                <a:latin typeface="Frutiger Next LT W1G" pitchFamily="34" charset="0"/>
              </a:rPr>
            </a:br>
            <a:r>
              <a:rPr lang="de-DE" b="0" dirty="0" smtClean="0">
                <a:latin typeface="Frutiger Next LT W1G" pitchFamily="34" charset="0"/>
              </a:rPr>
              <a:t>Q3 Praktikant 2017/20</a:t>
            </a:r>
          </a:p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dirty="0" smtClean="0">
                <a:latin typeface="Frutiger Next LT W1G" pitchFamily="34" charset="0"/>
              </a:rPr>
              <a:t>UNIVERSITÄTSBIBLIOTHEK</a:t>
            </a:r>
            <a:endParaRPr lang="de-DE" sz="1000" dirty="0">
              <a:latin typeface="Frutiger Next LT W1G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b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pus4.kobv.de/opus4-bib-info/files/3624/Keine+Angst_CTreimer_2018-06-12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4.0/deed.de" TargetMode="External"/><Relationship Id="rId4" Type="http://schemas.openxmlformats.org/officeDocument/2006/relationships/hyperlink" Target="https://nbn-resolving.org/urn:nbn:de:0290-opus4-36247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pus4.kobv.de/opus4-bib-info/files/3624/Keine+Angst_CTreimer_2018-06-12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4.0/deed.de" TargetMode="External"/><Relationship Id="rId4" Type="http://schemas.openxmlformats.org/officeDocument/2006/relationships/hyperlink" Target="https://nbn-resolving.org/urn:nbn:de:0290-opus4-36247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b.de/SharedDocs/Downloads/DE/DNB/wir/agVerbundPraxisregelnCjk2017.pdf?__blob=publicationFile" TargetMode="External"/><Relationship Id="rId2" Type="http://schemas.openxmlformats.org/officeDocument/2006/relationships/hyperlink" Target="https://verbundwiki.gbv.de/display/GAD/AG+CJK-Katalogisierun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b.de/SharedDocs/Downloads/DE/DNB/wir/agVerbundPraxisregelnCjk2017.pdf?__blob=publicationFil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b.de/SharedDocs/Downloads/DE/DNB/wir/agVerbundPraxisregelnCjk2017.pdf?__blob=publicationFil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b.de/SharedDocs/Downloads/DE/DNB/wir/agVerbundPraxisregelnCjk2017.pdf?__blob=publicationFi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bn-resolving.de/urn:nbn:de:101-20070727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2800" dirty="0" smtClean="0"/>
              <a:t>Originalschriftlich Erschließen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sz="2800" dirty="0" smtClean="0"/>
              <a:t>Schwerpunkt CJK-Erschließung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CJK: Praxis &amp; Problemstellungen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7200900" cy="3883483"/>
          </a:xfrm>
        </p:spPr>
      </p:pic>
      <p:sp>
        <p:nvSpPr>
          <p:cNvPr id="5" name="Textfeld 4"/>
          <p:cNvSpPr txBox="1"/>
          <p:nvPr/>
        </p:nvSpPr>
        <p:spPr>
          <a:xfrm>
            <a:off x="1043608" y="5944331"/>
            <a:ext cx="7344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 smtClean="0"/>
              <a:t>Treimer</a:t>
            </a:r>
            <a:r>
              <a:rPr lang="de-DE" sz="1000" dirty="0" smtClean="0"/>
              <a:t>, Cordula: </a:t>
            </a:r>
            <a:r>
              <a:rPr lang="de-DE" sz="1000" b="1" dirty="0"/>
              <a:t>Keine Angst vor fremden Schriften - Grundlagen originalschriftlicher Katalogisierung (</a:t>
            </a:r>
            <a:r>
              <a:rPr lang="de-DE" sz="1000" b="1" dirty="0" err="1"/>
              <a:t>Bsp</a:t>
            </a:r>
            <a:r>
              <a:rPr lang="de-DE" sz="1000" b="1" dirty="0"/>
              <a:t> Chinesisch</a:t>
            </a:r>
            <a:r>
              <a:rPr lang="de-DE" sz="1000" b="1" dirty="0" smtClean="0"/>
              <a:t>)</a:t>
            </a:r>
            <a:r>
              <a:rPr lang="de-DE" sz="1000" dirty="0" smtClean="0"/>
              <a:t>, Folie 9</a:t>
            </a:r>
            <a:r>
              <a:rPr lang="de-DE" sz="1000" dirty="0" smtClean="0">
                <a:hlinkClick r:id="rId3"/>
              </a:rPr>
              <a:t/>
            </a:r>
            <a:br>
              <a:rPr lang="de-DE" sz="1000" dirty="0" smtClean="0">
                <a:hlinkClick r:id="rId3"/>
              </a:rPr>
            </a:br>
            <a:r>
              <a:rPr lang="de-DE" sz="1000" dirty="0">
                <a:hlinkClick r:id="rId4"/>
              </a:rPr>
              <a:t>urn:nbn:de:0290-opus4-36247</a:t>
            </a:r>
            <a:r>
              <a:rPr lang="de-DE" sz="1000" dirty="0"/>
              <a:t/>
            </a:r>
            <a:br>
              <a:rPr lang="de-DE" sz="1000" dirty="0"/>
            </a:br>
            <a:r>
              <a:rPr lang="de-DE" sz="1000" dirty="0">
                <a:hlinkClick r:id="rId5"/>
              </a:rPr>
              <a:t>https://</a:t>
            </a:r>
            <a:r>
              <a:rPr lang="de-DE" sz="1000" dirty="0" smtClean="0">
                <a:hlinkClick r:id="rId5"/>
              </a:rPr>
              <a:t>creativecommons.org/licenses/by/4.0/deed.de</a:t>
            </a:r>
            <a:r>
              <a:rPr lang="de-DE" sz="1000" dirty="0" smtClean="0"/>
              <a:t>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5186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CJK: Praxis &amp; Problemstellungen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7200900" cy="3883483"/>
          </a:xfrm>
        </p:spPr>
      </p:pic>
      <p:sp>
        <p:nvSpPr>
          <p:cNvPr id="5" name="Textfeld 4"/>
          <p:cNvSpPr txBox="1"/>
          <p:nvPr/>
        </p:nvSpPr>
        <p:spPr>
          <a:xfrm>
            <a:off x="1043608" y="5944331"/>
            <a:ext cx="7344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 smtClean="0"/>
              <a:t>Treimer</a:t>
            </a:r>
            <a:r>
              <a:rPr lang="de-DE" sz="1000" dirty="0" smtClean="0"/>
              <a:t>, Cordula: </a:t>
            </a:r>
            <a:r>
              <a:rPr lang="de-DE" sz="1000" b="1" dirty="0"/>
              <a:t>Keine Angst vor fremden Schriften - Grundlagen originalschriftlicher Katalogisierung (</a:t>
            </a:r>
            <a:r>
              <a:rPr lang="de-DE" sz="1000" b="1" dirty="0" err="1"/>
              <a:t>Bsp</a:t>
            </a:r>
            <a:r>
              <a:rPr lang="de-DE" sz="1000" b="1" dirty="0"/>
              <a:t> Chinesisch</a:t>
            </a:r>
            <a:r>
              <a:rPr lang="de-DE" sz="1000" b="1" dirty="0" smtClean="0"/>
              <a:t>)</a:t>
            </a:r>
            <a:r>
              <a:rPr lang="de-DE" sz="1000" dirty="0" smtClean="0"/>
              <a:t>, Folie 9</a:t>
            </a:r>
            <a:r>
              <a:rPr lang="de-DE" sz="1000" dirty="0" smtClean="0">
                <a:hlinkClick r:id="rId3"/>
              </a:rPr>
              <a:t/>
            </a:r>
            <a:br>
              <a:rPr lang="de-DE" sz="1000" dirty="0" smtClean="0">
                <a:hlinkClick r:id="rId3"/>
              </a:rPr>
            </a:br>
            <a:r>
              <a:rPr lang="de-DE" sz="1000" dirty="0">
                <a:hlinkClick r:id="rId4"/>
              </a:rPr>
              <a:t>urn:nbn:de:0290-opus4-36247</a:t>
            </a:r>
            <a:r>
              <a:rPr lang="de-DE" sz="1000" dirty="0"/>
              <a:t/>
            </a:r>
            <a:br>
              <a:rPr lang="de-DE" sz="1000" dirty="0"/>
            </a:br>
            <a:r>
              <a:rPr lang="de-DE" sz="1000" dirty="0">
                <a:hlinkClick r:id="rId5"/>
              </a:rPr>
              <a:t>https://</a:t>
            </a:r>
            <a:r>
              <a:rPr lang="de-DE" sz="1000" dirty="0" smtClean="0">
                <a:hlinkClick r:id="rId5"/>
              </a:rPr>
              <a:t>creativecommons.org/licenses/by/4.0/deed.de</a:t>
            </a:r>
            <a:r>
              <a:rPr lang="de-DE" sz="1000" dirty="0" smtClean="0"/>
              <a:t> </a:t>
            </a:r>
            <a:endParaRPr lang="de-DE" sz="1000" dirty="0"/>
          </a:p>
        </p:txBody>
      </p:sp>
      <p:sp>
        <p:nvSpPr>
          <p:cNvPr id="6" name="Rechteck 5"/>
          <p:cNvSpPr/>
          <p:nvPr/>
        </p:nvSpPr>
        <p:spPr>
          <a:xfrm>
            <a:off x="1066038" y="2996952"/>
            <a:ext cx="69860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 Aufteilen auf</a:t>
            </a:r>
            <a:br>
              <a:rPr lang="de-DE" sz="54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</a:br>
            <a:r>
              <a:rPr lang="de-DE" sz="54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mehrere Personen?</a:t>
            </a:r>
            <a:endParaRPr lang="de-DE" sz="54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9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CJK: Praxis &amp; Problemstellungen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Probleme: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Sprachen mit mehreren Schriftsystemen und Umschriften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Ungeschultes Personal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Erhöhter Aufwand bei Systemmigration</a:t>
            </a:r>
            <a:br>
              <a:rPr lang="de-DE" dirty="0" smtClean="0"/>
            </a:br>
            <a:r>
              <a:rPr lang="de-DE" dirty="0" smtClean="0"/>
              <a:t>     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>
                <a:sym typeface="Wingdings" panose="05000000000000000000" pitchFamily="2" charset="2"/>
              </a:rPr>
              <a:t>Rückwirkend </a:t>
            </a:r>
            <a:r>
              <a:rPr lang="de-DE" dirty="0" smtClean="0">
                <a:sym typeface="Wingdings" panose="05000000000000000000" pitchFamily="2" charset="2"/>
              </a:rPr>
              <a:t>OS ergänzen</a:t>
            </a:r>
            <a:r>
              <a:rPr lang="de-DE" dirty="0" smtClean="0">
                <a:sym typeface="Wingdings" panose="05000000000000000000" pitchFamily="2" charset="2"/>
              </a:rPr>
              <a:t>?</a:t>
            </a:r>
          </a:p>
          <a:p>
            <a:pPr indent="0"/>
            <a:r>
              <a:rPr lang="de-DE" dirty="0" smtClean="0">
                <a:sym typeface="Wingdings" panose="05000000000000000000" pitchFamily="2" charset="2"/>
              </a:rPr>
              <a:t/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/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   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060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CJK: Praxis &amp; Problemstellungen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Probleme: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Sprachen mit mehreren Schriftsystemen und Umschriften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Ungeschultes Personal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Erhöhter Aufwand bei Systemmigration</a:t>
            </a:r>
            <a:br>
              <a:rPr lang="de-DE" dirty="0" smtClean="0"/>
            </a:br>
            <a:r>
              <a:rPr lang="de-DE" dirty="0" smtClean="0"/>
              <a:t>     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>
                <a:sym typeface="Wingdings" panose="05000000000000000000" pitchFamily="2" charset="2"/>
              </a:rPr>
              <a:t>Rückwirkend </a:t>
            </a:r>
            <a:r>
              <a:rPr lang="de-DE" dirty="0" smtClean="0">
                <a:sym typeface="Wingdings" panose="05000000000000000000" pitchFamily="2" charset="2"/>
              </a:rPr>
              <a:t>OS ergänzen</a:t>
            </a:r>
            <a:r>
              <a:rPr lang="de-DE" dirty="0" smtClean="0">
                <a:sym typeface="Wingdings" panose="05000000000000000000" pitchFamily="2" charset="2"/>
              </a:rPr>
              <a:t>?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/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       Exkurs: Umwandlung von Umschrift in OS am Beispiel der Metadaten des FID Jüdische </a:t>
            </a:r>
            <a:r>
              <a:rPr lang="de-DE" dirty="0" smtClean="0">
                <a:sym typeface="Wingdings" panose="05000000000000000000" pitchFamily="2" charset="2"/>
              </a:rPr>
              <a:t>Studien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166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CJK: Praxis &amp; Problemstellungen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Probleme: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Sprachen mit mehreren Schriftsystemen und Umschriften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Ungeschultes Personal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Erhöhter Aufwand bei Systemmigration</a:t>
            </a:r>
            <a:br>
              <a:rPr lang="de-DE" dirty="0" smtClean="0"/>
            </a:br>
            <a:r>
              <a:rPr lang="de-DE" dirty="0" smtClean="0"/>
              <a:t>     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>
                <a:sym typeface="Wingdings" panose="05000000000000000000" pitchFamily="2" charset="2"/>
              </a:rPr>
              <a:t>Rückwirkend </a:t>
            </a:r>
            <a:r>
              <a:rPr lang="de-DE" dirty="0" smtClean="0">
                <a:sym typeface="Wingdings" panose="05000000000000000000" pitchFamily="2" charset="2"/>
              </a:rPr>
              <a:t>OS ergänzen</a:t>
            </a:r>
            <a:r>
              <a:rPr lang="de-DE" dirty="0" smtClean="0">
                <a:sym typeface="Wingdings" panose="05000000000000000000" pitchFamily="2" charset="2"/>
              </a:rPr>
              <a:t>?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/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       Exkurs: Umwandlung von Umschrift in OS am Beispiel der Metadaten des FID Jüdische </a:t>
            </a:r>
            <a:r>
              <a:rPr lang="de-DE" dirty="0" smtClean="0">
                <a:sym typeface="Wingdings" panose="05000000000000000000" pitchFamily="2" charset="2"/>
              </a:rPr>
              <a:t>Studien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Notation: RVK nicht auf Regionalstudien ausgelegt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397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Wiki des GBV: </a:t>
            </a:r>
            <a:r>
              <a:rPr lang="de-DE" dirty="0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verbundwiki.gbv.de/display/GAD/AG+CJK-Katalogisierung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Praxisregeln: </a:t>
            </a:r>
            <a:r>
              <a:rPr lang="de-DE" dirty="0">
                <a:hlinkClick r:id="rId3"/>
              </a:rPr>
              <a:t>http://www.dnb.de/SharedDocs/Downloads/DE/DNB/wir/agVerbundPraxisregelnCjk2017.pdf?__</a:t>
            </a:r>
            <a:r>
              <a:rPr lang="de-DE" dirty="0" smtClean="0">
                <a:hlinkClick r:id="rId3"/>
              </a:rPr>
              <a:t>blob=publicationFile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48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Besuchte Vorträge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indent="0"/>
            <a:r>
              <a:rPr lang="de-DE" sz="1800" dirty="0" smtClean="0"/>
              <a:t>Herausforderungen </a:t>
            </a:r>
            <a:r>
              <a:rPr lang="de-DE" sz="1800" dirty="0"/>
              <a:t>der </a:t>
            </a:r>
            <a:r>
              <a:rPr lang="de-DE" sz="1800" dirty="0" smtClean="0"/>
              <a:t>CJK-Erschließung</a:t>
            </a:r>
          </a:p>
          <a:p>
            <a:pPr lvl="1">
              <a:buAutoNum type="arabicPeriod"/>
            </a:pPr>
            <a:r>
              <a:rPr lang="de-DE" dirty="0">
                <a:latin typeface="Frutiger Next LT W1G" panose="020B0503040204020203" pitchFamily="34" charset="0"/>
              </a:rPr>
              <a:t>Nicht-lateinische Schriften in </a:t>
            </a:r>
            <a:r>
              <a:rPr lang="de-DE" dirty="0" smtClean="0">
                <a:latin typeface="Frutiger Next LT W1G" panose="020B0503040204020203" pitchFamily="34" charset="0"/>
              </a:rPr>
              <a:t>Bibliothekssystemen:</a:t>
            </a:r>
            <a:br>
              <a:rPr lang="de-DE" dirty="0" smtClean="0">
                <a:latin typeface="Frutiger Next LT W1G" panose="020B0503040204020203" pitchFamily="34" charset="0"/>
              </a:rPr>
            </a:br>
            <a:r>
              <a:rPr lang="de-DE" dirty="0" smtClean="0">
                <a:latin typeface="Frutiger Next LT W1G" panose="020B0503040204020203" pitchFamily="34" charset="0"/>
              </a:rPr>
              <a:t>Carolin </a:t>
            </a:r>
            <a:r>
              <a:rPr lang="de-DE" dirty="0">
                <a:latin typeface="Frutiger Next LT W1G" panose="020B0503040204020203" pitchFamily="34" charset="0"/>
              </a:rPr>
              <a:t>Dunkel, Staatsbibliothek zu Berlin, </a:t>
            </a:r>
            <a:r>
              <a:rPr lang="de-DE" dirty="0" smtClean="0">
                <a:latin typeface="Frutiger Next LT W1G" panose="020B0503040204020203" pitchFamily="34" charset="0"/>
              </a:rPr>
              <a:t>Berlin</a:t>
            </a:r>
          </a:p>
          <a:p>
            <a:pPr lvl="1">
              <a:buAutoNum type="arabicPeriod"/>
            </a:pPr>
            <a:r>
              <a:rPr lang="de-DE" dirty="0">
                <a:latin typeface="Frutiger Next LT W1G" panose="020B0503040204020203" pitchFamily="34" charset="0"/>
              </a:rPr>
              <a:t>CJK-Probleme in Discovery-Systemen am Beispiel des </a:t>
            </a:r>
            <a:r>
              <a:rPr lang="de-DE" dirty="0" err="1">
                <a:latin typeface="Frutiger Next LT W1G" panose="020B0503040204020203" pitchFamily="34" charset="0"/>
              </a:rPr>
              <a:t>Tokenisierungsopfers</a:t>
            </a:r>
            <a:r>
              <a:rPr lang="de-DE" dirty="0">
                <a:latin typeface="Frutiger Next LT W1G" panose="020B0503040204020203" pitchFamily="34" charset="0"/>
              </a:rPr>
              <a:t> Karl </a:t>
            </a:r>
            <a:r>
              <a:rPr lang="de-DE" dirty="0" smtClean="0">
                <a:latin typeface="Frutiger Next LT W1G" panose="020B0503040204020203" pitchFamily="34" charset="0"/>
              </a:rPr>
              <a:t>Marx:</a:t>
            </a:r>
            <a:r>
              <a:rPr lang="de-DE" dirty="0" smtClean="0">
                <a:latin typeface="Frutiger Next LT W1G" panose="020B0503040204020203" pitchFamily="34" charset="0"/>
              </a:rPr>
              <a:t/>
            </a:r>
            <a:br>
              <a:rPr lang="de-DE" dirty="0" smtClean="0">
                <a:latin typeface="Frutiger Next LT W1G" panose="020B0503040204020203" pitchFamily="34" charset="0"/>
              </a:rPr>
            </a:br>
            <a:r>
              <a:rPr lang="de-DE" dirty="0" smtClean="0">
                <a:latin typeface="Frutiger Next LT W1G" panose="020B0503040204020203" pitchFamily="34" charset="0"/>
              </a:rPr>
              <a:t>Amir </a:t>
            </a:r>
            <a:r>
              <a:rPr lang="de-DE" dirty="0" err="1">
                <a:latin typeface="Frutiger Next LT W1G" panose="020B0503040204020203" pitchFamily="34" charset="0"/>
              </a:rPr>
              <a:t>Moghaddass</a:t>
            </a:r>
            <a:r>
              <a:rPr lang="de-DE" dirty="0">
                <a:latin typeface="Frutiger Next LT W1G" panose="020B0503040204020203" pitchFamily="34" charset="0"/>
              </a:rPr>
              <a:t> </a:t>
            </a:r>
            <a:r>
              <a:rPr lang="de-DE" dirty="0" err="1">
                <a:latin typeface="Frutiger Next LT W1G" panose="020B0503040204020203" pitchFamily="34" charset="0"/>
              </a:rPr>
              <a:t>Esfehani</a:t>
            </a:r>
            <a:r>
              <a:rPr lang="de-DE" dirty="0">
                <a:latin typeface="Frutiger Next LT W1G" panose="020B0503040204020203" pitchFamily="34" charset="0"/>
              </a:rPr>
              <a:t>, Campusbibliothek der Freien Universität Berlin, </a:t>
            </a:r>
            <a:r>
              <a:rPr lang="de-DE" dirty="0" smtClean="0">
                <a:latin typeface="Frutiger Next LT W1G" panose="020B0503040204020203" pitchFamily="34" charset="0"/>
              </a:rPr>
              <a:t>Berlin</a:t>
            </a:r>
          </a:p>
          <a:p>
            <a:pPr lvl="1">
              <a:buAutoNum type="arabicPeriod"/>
            </a:pPr>
            <a:r>
              <a:rPr lang="de-DE" dirty="0">
                <a:latin typeface="Frutiger Next LT W1G" panose="020B0503040204020203" pitchFamily="34" charset="0"/>
              </a:rPr>
              <a:t>Keine Angst vor fremden Schriften: Grundlagen originalschriftlicher </a:t>
            </a:r>
            <a:r>
              <a:rPr lang="de-DE" dirty="0" smtClean="0">
                <a:latin typeface="Frutiger Next LT W1G" panose="020B0503040204020203" pitchFamily="34" charset="0"/>
              </a:rPr>
              <a:t>Katalogisierung am </a:t>
            </a:r>
            <a:r>
              <a:rPr lang="de-DE" dirty="0">
                <a:latin typeface="Frutiger Next LT W1G" panose="020B0503040204020203" pitchFamily="34" charset="0"/>
              </a:rPr>
              <a:t>Beispiel </a:t>
            </a:r>
            <a:r>
              <a:rPr lang="de-DE" dirty="0" smtClean="0">
                <a:latin typeface="Frutiger Next LT W1G" panose="020B0503040204020203" pitchFamily="34" charset="0"/>
              </a:rPr>
              <a:t>„</a:t>
            </a:r>
            <a:r>
              <a:rPr lang="de-DE" dirty="0" smtClean="0">
                <a:latin typeface="Frutiger Next LT W1G" panose="020B0503040204020203" pitchFamily="34" charset="0"/>
              </a:rPr>
              <a:t>Chinesisch</a:t>
            </a:r>
            <a:r>
              <a:rPr lang="de-DE" dirty="0" smtClean="0">
                <a:latin typeface="Frutiger Next LT W1G" panose="020B0503040204020203" pitchFamily="34" charset="0"/>
              </a:rPr>
              <a:t>“</a:t>
            </a:r>
            <a:r>
              <a:rPr lang="de-DE" dirty="0" smtClean="0">
                <a:latin typeface="Frutiger Next LT W1G" panose="020B0503040204020203" pitchFamily="34" charset="0"/>
              </a:rPr>
              <a:t>:</a:t>
            </a:r>
            <a:r>
              <a:rPr lang="de-DE" dirty="0" smtClean="0">
                <a:latin typeface="Frutiger Next LT W1G" panose="020B0503040204020203" pitchFamily="34" charset="0"/>
              </a:rPr>
              <a:t/>
            </a:r>
            <a:br>
              <a:rPr lang="de-DE" dirty="0" smtClean="0">
                <a:latin typeface="Frutiger Next LT W1G" panose="020B0503040204020203" pitchFamily="34" charset="0"/>
              </a:rPr>
            </a:br>
            <a:r>
              <a:rPr lang="de-DE" dirty="0" smtClean="0">
                <a:latin typeface="Frutiger Next LT W1G" panose="020B0503040204020203" pitchFamily="34" charset="0"/>
              </a:rPr>
              <a:t>Cordula </a:t>
            </a:r>
            <a:r>
              <a:rPr lang="de-DE" dirty="0" err="1">
                <a:latin typeface="Frutiger Next LT W1G" panose="020B0503040204020203" pitchFamily="34" charset="0"/>
              </a:rPr>
              <a:t>Treimer</a:t>
            </a:r>
            <a:r>
              <a:rPr lang="de-DE" dirty="0">
                <a:latin typeface="Frutiger Next LT W1G" panose="020B0503040204020203" pitchFamily="34" charset="0"/>
              </a:rPr>
              <a:t>, Staatliche Museen zu Berlin, </a:t>
            </a:r>
            <a:r>
              <a:rPr lang="de-DE" dirty="0" smtClean="0">
                <a:latin typeface="Frutiger Next LT W1G" panose="020B0503040204020203" pitchFamily="34" charset="0"/>
              </a:rPr>
              <a:t>Berlin</a:t>
            </a:r>
          </a:p>
          <a:p>
            <a:pPr lvl="1">
              <a:buAutoNum type="arabicPeriod"/>
            </a:pPr>
            <a:r>
              <a:rPr lang="de-DE" dirty="0">
                <a:latin typeface="Frutiger Next LT W1G" panose="020B0503040204020203" pitchFamily="34" charset="0"/>
              </a:rPr>
              <a:t>Anwendung der Regensburger Verbundklassifikation für Regionalstudienfächer am Beispiel </a:t>
            </a:r>
            <a:r>
              <a:rPr lang="de-DE" dirty="0" smtClean="0">
                <a:latin typeface="Frutiger Next LT W1G" panose="020B0503040204020203" pitchFamily="34" charset="0"/>
              </a:rPr>
              <a:t>Chinastudien:</a:t>
            </a:r>
            <a:r>
              <a:rPr lang="de-DE" dirty="0" smtClean="0">
                <a:latin typeface="Frutiger Next LT W1G" panose="020B0503040204020203" pitchFamily="34" charset="0"/>
              </a:rPr>
              <a:t/>
            </a:r>
            <a:br>
              <a:rPr lang="de-DE" dirty="0" smtClean="0">
                <a:latin typeface="Frutiger Next LT W1G" panose="020B0503040204020203" pitchFamily="34" charset="0"/>
              </a:rPr>
            </a:br>
            <a:r>
              <a:rPr lang="de-DE" dirty="0" smtClean="0">
                <a:latin typeface="Frutiger Next LT W1G" panose="020B0503040204020203" pitchFamily="34" charset="0"/>
              </a:rPr>
              <a:t>Amir </a:t>
            </a:r>
            <a:r>
              <a:rPr lang="de-DE" dirty="0" err="1">
                <a:latin typeface="Frutiger Next LT W1G" panose="020B0503040204020203" pitchFamily="34" charset="0"/>
              </a:rPr>
              <a:t>Kahana</a:t>
            </a:r>
            <a:r>
              <a:rPr lang="de-DE" dirty="0">
                <a:latin typeface="Frutiger Next LT W1G" panose="020B0503040204020203" pitchFamily="34" charset="0"/>
              </a:rPr>
              <a:t>, Campusbibliothek der Freien Universität Berlin, </a:t>
            </a:r>
            <a:r>
              <a:rPr lang="de-DE" dirty="0" smtClean="0">
                <a:latin typeface="Frutiger Next LT W1G" panose="020B0503040204020203" pitchFamily="34" charset="0"/>
              </a:rPr>
              <a:t>Berlin</a:t>
            </a:r>
            <a:endParaRPr lang="de-DE" sz="1800" dirty="0" smtClean="0">
              <a:latin typeface="Frutiger Next LT W1G" panose="020B0503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6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Besuchte Vorträge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indent="0"/>
            <a:r>
              <a:rPr lang="de-DE" sz="1800" dirty="0" smtClean="0"/>
              <a:t>Originalschriftlich Erschließen</a:t>
            </a:r>
          </a:p>
          <a:p>
            <a:pPr lvl="1">
              <a:buAutoNum type="arabicPeriod"/>
            </a:pPr>
            <a:r>
              <a:rPr lang="de-DE" dirty="0">
                <a:latin typeface="Frutiger Next LT W1G" panose="020B0503040204020203" pitchFamily="34" charset="0"/>
              </a:rPr>
              <a:t>Von der schwierigen Suche nach Konsens - Ein Update aus dem DIN-Arbeitsausschuss </a:t>
            </a:r>
            <a:r>
              <a:rPr lang="de-DE" dirty="0" smtClean="0">
                <a:latin typeface="Frutiger Next LT W1G" panose="020B0503040204020203" pitchFamily="34" charset="0"/>
              </a:rPr>
              <a:t>Transliteration:</a:t>
            </a:r>
            <a:r>
              <a:rPr lang="de-DE" dirty="0" smtClean="0">
                <a:latin typeface="Frutiger Next LT W1G" panose="020B0503040204020203" pitchFamily="34" charset="0"/>
              </a:rPr>
              <a:t/>
            </a:r>
            <a:br>
              <a:rPr lang="de-DE" dirty="0" smtClean="0">
                <a:latin typeface="Frutiger Next LT W1G" panose="020B0503040204020203" pitchFamily="34" charset="0"/>
              </a:rPr>
            </a:br>
            <a:r>
              <a:rPr lang="de-DE" dirty="0" smtClean="0">
                <a:latin typeface="Frutiger Next LT W1G" panose="020B0503040204020203" pitchFamily="34" charset="0"/>
              </a:rPr>
              <a:t>Rita </a:t>
            </a:r>
            <a:r>
              <a:rPr lang="de-DE" dirty="0">
                <a:latin typeface="Frutiger Next LT W1G" panose="020B0503040204020203" pitchFamily="34" charset="0"/>
              </a:rPr>
              <a:t>Albrecht, Universitätsbibliothek Frankfurt, Frankfurt am </a:t>
            </a:r>
            <a:r>
              <a:rPr lang="de-DE" dirty="0" smtClean="0">
                <a:latin typeface="Frutiger Next LT W1G" panose="020B0503040204020203" pitchFamily="34" charset="0"/>
              </a:rPr>
              <a:t>Main</a:t>
            </a:r>
          </a:p>
          <a:p>
            <a:pPr lvl="1">
              <a:buAutoNum type="arabicPeriod"/>
            </a:pPr>
            <a:r>
              <a:rPr lang="de-DE" dirty="0">
                <a:latin typeface="Frutiger Next LT W1G" panose="020B0503040204020203" pitchFamily="34" charset="0"/>
              </a:rPr>
              <a:t>Problematik der fehlenden Sprachzuweisung in Unicode bei den Interpunktionszeichen und die </a:t>
            </a:r>
            <a:r>
              <a:rPr lang="de-DE" dirty="0" smtClean="0">
                <a:latin typeface="Frutiger Next LT W1G" panose="020B0503040204020203" pitchFamily="34" charset="0"/>
              </a:rPr>
              <a:t>Folgen:</a:t>
            </a:r>
            <a:r>
              <a:rPr lang="de-DE" dirty="0" smtClean="0">
                <a:latin typeface="Frutiger Next LT W1G" panose="020B0503040204020203" pitchFamily="34" charset="0"/>
              </a:rPr>
              <a:t/>
            </a:r>
            <a:br>
              <a:rPr lang="de-DE" dirty="0" smtClean="0">
                <a:latin typeface="Frutiger Next LT W1G" panose="020B0503040204020203" pitchFamily="34" charset="0"/>
              </a:rPr>
            </a:br>
            <a:r>
              <a:rPr lang="de-DE" dirty="0" smtClean="0">
                <a:latin typeface="Frutiger Next LT W1G" panose="020B0503040204020203" pitchFamily="34" charset="0"/>
              </a:rPr>
              <a:t>Andreas </a:t>
            </a:r>
            <a:r>
              <a:rPr lang="de-DE" dirty="0" err="1">
                <a:latin typeface="Frutiger Next LT W1G" panose="020B0503040204020203" pitchFamily="34" charset="0"/>
              </a:rPr>
              <a:t>Kennecke</a:t>
            </a:r>
            <a:r>
              <a:rPr lang="de-DE" dirty="0">
                <a:latin typeface="Frutiger Next LT W1G" panose="020B0503040204020203" pitchFamily="34" charset="0"/>
              </a:rPr>
              <a:t>, Universitätsbibliothek Potsdam, </a:t>
            </a:r>
            <a:r>
              <a:rPr lang="de-DE" dirty="0" smtClean="0">
                <a:latin typeface="Frutiger Next LT W1G" panose="020B0503040204020203" pitchFamily="34" charset="0"/>
              </a:rPr>
              <a:t>Potsdam</a:t>
            </a:r>
          </a:p>
          <a:p>
            <a:pPr lvl="1">
              <a:buAutoNum type="arabicPeriod"/>
            </a:pPr>
            <a:r>
              <a:rPr lang="de-DE" dirty="0">
                <a:latin typeface="Frutiger Next LT W1G" panose="020B0503040204020203" pitchFamily="34" charset="0"/>
              </a:rPr>
              <a:t>Originalschrift bei Systemmigrationsprozessen am Beispiel </a:t>
            </a:r>
            <a:r>
              <a:rPr lang="de-DE" dirty="0" smtClean="0">
                <a:latin typeface="Frutiger Next LT W1G" panose="020B0503040204020203" pitchFamily="34" charset="0"/>
              </a:rPr>
              <a:t>Alma:</a:t>
            </a:r>
            <a:r>
              <a:rPr lang="de-DE" dirty="0" smtClean="0">
                <a:latin typeface="Frutiger Next LT W1G" panose="020B0503040204020203" pitchFamily="34" charset="0"/>
              </a:rPr>
              <a:t/>
            </a:r>
            <a:br>
              <a:rPr lang="de-DE" dirty="0" smtClean="0">
                <a:latin typeface="Frutiger Next LT W1G" panose="020B0503040204020203" pitchFamily="34" charset="0"/>
              </a:rPr>
            </a:br>
            <a:r>
              <a:rPr lang="de-DE" dirty="0" smtClean="0">
                <a:latin typeface="Frutiger Next LT W1G" panose="020B0503040204020203" pitchFamily="34" charset="0"/>
              </a:rPr>
              <a:t>Liliane </a:t>
            </a:r>
            <a:r>
              <a:rPr lang="de-DE" dirty="0">
                <a:latin typeface="Frutiger Next LT W1G" panose="020B0503040204020203" pitchFamily="34" charset="0"/>
              </a:rPr>
              <a:t>Sperr, Campusbibliothek der Freien Universität Berlin, </a:t>
            </a:r>
            <a:r>
              <a:rPr lang="de-DE" dirty="0" smtClean="0">
                <a:latin typeface="Frutiger Next LT W1G" panose="020B0503040204020203" pitchFamily="34" charset="0"/>
              </a:rPr>
              <a:t>Berlin</a:t>
            </a:r>
          </a:p>
          <a:p>
            <a:pPr lvl="1">
              <a:buAutoNum type="arabicPeriod"/>
            </a:pPr>
            <a:r>
              <a:rPr lang="de-DE" dirty="0">
                <a:latin typeface="Frutiger Next LT W1G" panose="020B0503040204020203" pitchFamily="34" charset="0"/>
              </a:rPr>
              <a:t>Originalschriftliche Metadaten im Portal des Fachinformationsdienstes Jüdische </a:t>
            </a:r>
            <a:r>
              <a:rPr lang="de-DE" dirty="0" smtClean="0">
                <a:latin typeface="Frutiger Next LT W1G" panose="020B0503040204020203" pitchFamily="34" charset="0"/>
              </a:rPr>
              <a:t>Studien:</a:t>
            </a:r>
            <a:r>
              <a:rPr lang="de-DE" dirty="0" smtClean="0">
                <a:latin typeface="Frutiger Next LT W1G" panose="020B0503040204020203" pitchFamily="34" charset="0"/>
              </a:rPr>
              <a:t/>
            </a:r>
            <a:br>
              <a:rPr lang="de-DE" dirty="0" smtClean="0">
                <a:latin typeface="Frutiger Next LT W1G" panose="020B0503040204020203" pitchFamily="34" charset="0"/>
              </a:rPr>
            </a:br>
            <a:r>
              <a:rPr lang="de-DE" dirty="0" smtClean="0">
                <a:latin typeface="Frutiger Next LT W1G" panose="020B0503040204020203" pitchFamily="34" charset="0"/>
              </a:rPr>
              <a:t>Bettina </a:t>
            </a:r>
            <a:r>
              <a:rPr lang="de-DE" dirty="0" err="1">
                <a:latin typeface="Frutiger Next LT W1G" panose="020B0503040204020203" pitchFamily="34" charset="0"/>
              </a:rPr>
              <a:t>Sunckel</a:t>
            </a:r>
            <a:r>
              <a:rPr lang="de-DE" dirty="0">
                <a:latin typeface="Frutiger Next LT W1G" panose="020B0503040204020203" pitchFamily="34" charset="0"/>
              </a:rPr>
              <a:t>, Universitätsbibliothek Frankfurt, Frankfurt am Main </a:t>
            </a:r>
            <a:endParaRPr lang="de-DE" dirty="0" smtClean="0">
              <a:latin typeface="Frutiger Next LT W1G" panose="020B0503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Vielen Dank für Ihre Aufmerksamkeit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54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sz="1800" dirty="0" smtClean="0"/>
              <a:t>CJK-Originalschrift in Bibliothekssystemen</a:t>
            </a:r>
            <a:r>
              <a:rPr lang="de-DE" sz="1800" dirty="0"/>
              <a:t>:</a:t>
            </a:r>
            <a:r>
              <a:rPr lang="de-DE" sz="1800" dirty="0" smtClean="0"/>
              <a:t> Ist-Zustand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i="1" dirty="0" smtClean="0">
                <a:latin typeface="Frutiger Next LT W1G" panose="020B0503040204020203" pitchFamily="34" charset="0"/>
              </a:rPr>
              <a:t>Exkurs: </a:t>
            </a:r>
            <a:r>
              <a:rPr lang="de-DE" sz="1800" i="1" dirty="0">
                <a:latin typeface="Frutiger Next LT W1G" panose="020B0503040204020203" pitchFamily="34" charset="0"/>
                <a:sym typeface="Wingdings" panose="05000000000000000000" pitchFamily="2" charset="2"/>
              </a:rPr>
              <a:t>DIN-Ausschuss </a:t>
            </a:r>
            <a:r>
              <a:rPr lang="de-DE" sz="1800" i="1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  <a:t>Transliteration</a:t>
            </a:r>
            <a:br>
              <a:rPr lang="de-DE" sz="1800" i="1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</a:br>
            <a:endParaRPr lang="de-DE" sz="1800" i="1" dirty="0" smtClean="0">
              <a:latin typeface="Frutiger Next LT W1G" panose="020B0503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1800" dirty="0" smtClean="0"/>
              <a:t>Warum überhaupt Umschrift?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i="1" dirty="0" smtClean="0">
                <a:latin typeface="Frutiger Next LT W1G" panose="020B0503040204020203" pitchFamily="34" charset="0"/>
              </a:rPr>
              <a:t>Exkurs: </a:t>
            </a:r>
            <a:r>
              <a:rPr lang="de-DE" sz="1800" i="1" dirty="0" smtClean="0">
                <a:latin typeface="Frutiger Next LT W1G" panose="020B0503040204020203" pitchFamily="34" charset="0"/>
              </a:rPr>
              <a:t>Discovery-Services</a:t>
            </a:r>
            <a:r>
              <a:rPr lang="de-DE" sz="1800" i="1" dirty="0" smtClean="0">
                <a:latin typeface="Frutiger Next LT W1G" panose="020B0503040204020203" pitchFamily="34" charset="0"/>
              </a:rPr>
              <a:t/>
            </a:r>
            <a:br>
              <a:rPr lang="de-DE" sz="1800" i="1" dirty="0" smtClean="0">
                <a:latin typeface="Frutiger Next LT W1G" panose="020B0503040204020203" pitchFamily="34" charset="0"/>
              </a:rPr>
            </a:br>
            <a:endParaRPr lang="de-DE" sz="1800" i="1" dirty="0" smtClean="0">
              <a:latin typeface="Frutiger Next LT W1G" panose="020B0503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1800" dirty="0" smtClean="0"/>
              <a:t>CJK: Praxis und Problemstellungen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i="1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  <a:t>Exkurs</a:t>
            </a:r>
            <a:r>
              <a:rPr lang="de-DE" sz="1800" i="1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  <a:t>: </a:t>
            </a:r>
            <a:r>
              <a:rPr lang="de-DE" sz="1800" i="1" dirty="0">
                <a:latin typeface="Frutiger Next LT W1G" panose="020B0503040204020203" pitchFamily="34" charset="0"/>
                <a:sym typeface="Wingdings" panose="05000000000000000000" pitchFamily="2" charset="2"/>
              </a:rPr>
              <a:t>Umwandlung von Umschrift in </a:t>
            </a:r>
            <a:r>
              <a:rPr lang="de-DE" sz="1800" i="1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  <a:t>Originalschrift</a:t>
            </a:r>
            <a:endParaRPr lang="de-DE" sz="1800" i="1" dirty="0" smtClean="0">
              <a:latin typeface="Frutiger Next LT W1G" panose="020B0503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760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CJK-Originalschrift in Bibliothekssystemen:</a:t>
            </a:r>
            <a:br>
              <a:rPr lang="de-DE" dirty="0" smtClean="0"/>
            </a:br>
            <a:r>
              <a:rPr lang="de-DE" dirty="0" smtClean="0"/>
              <a:t>Ist-Zustand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5576" y="2340000"/>
            <a:ext cx="7776864" cy="4185344"/>
          </a:xfrm>
        </p:spPr>
        <p:txBody>
          <a:bodyPr>
            <a:noAutofit/>
          </a:bodyPr>
          <a:lstStyle/>
          <a:p>
            <a:r>
              <a:rPr lang="de-DE" sz="1800" dirty="0" smtClean="0"/>
              <a:t>2010: Praxisregeln </a:t>
            </a:r>
            <a:r>
              <a:rPr lang="de-DE" sz="1800" dirty="0"/>
              <a:t>zur </a:t>
            </a:r>
            <a:r>
              <a:rPr lang="de-DE" sz="1800" dirty="0" smtClean="0"/>
              <a:t>CJK-Erfassung, aktualisiert 2013 (GND) und 2017</a:t>
            </a: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>
                <a:hlinkClick r:id="rId3"/>
              </a:rPr>
              <a:t>http://www.dnb.de/SharedDocs/Downloads/DE/DNB/wir/agVerbundPraxisregelnCjk2017.pdf?__</a:t>
            </a:r>
            <a:r>
              <a:rPr lang="de-DE" sz="1800" dirty="0" smtClean="0">
                <a:hlinkClick r:id="rId3"/>
              </a:rPr>
              <a:t>blob=publicationFile</a:t>
            </a:r>
            <a:r>
              <a:rPr lang="de-DE" sz="1800" dirty="0" smtClean="0"/>
              <a:t> </a:t>
            </a:r>
          </a:p>
          <a:p>
            <a:endParaRPr lang="de-DE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1800" dirty="0" smtClean="0"/>
              <a:t>Festlegung auf gemeinsam verwendete Umschrift</a:t>
            </a:r>
          </a:p>
          <a:p>
            <a:pPr indent="0"/>
            <a:r>
              <a:rPr lang="de-DE" sz="1800" dirty="0" smtClean="0"/>
              <a:t/>
            </a:r>
            <a:br>
              <a:rPr lang="de-DE" sz="1800" dirty="0" smtClean="0"/>
            </a:br>
            <a:endParaRPr 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43748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CJK-Originalschrift in Bibliothekssystemen:</a:t>
            </a:r>
            <a:br>
              <a:rPr lang="de-DE" dirty="0" smtClean="0"/>
            </a:br>
            <a:r>
              <a:rPr lang="de-DE" dirty="0" smtClean="0"/>
              <a:t>Ist-Zustand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5576" y="2340000"/>
            <a:ext cx="7776864" cy="4185344"/>
          </a:xfrm>
        </p:spPr>
        <p:txBody>
          <a:bodyPr>
            <a:noAutofit/>
          </a:bodyPr>
          <a:lstStyle/>
          <a:p>
            <a:r>
              <a:rPr lang="de-DE" sz="1800" dirty="0" smtClean="0"/>
              <a:t>2010: Praxisregeln </a:t>
            </a:r>
            <a:r>
              <a:rPr lang="de-DE" sz="1800" dirty="0"/>
              <a:t>zur </a:t>
            </a:r>
            <a:r>
              <a:rPr lang="de-DE" sz="1800" dirty="0" smtClean="0"/>
              <a:t>CJK-Erfassung, aktualisiert 2013 (GND) und 2017</a:t>
            </a: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>
                <a:hlinkClick r:id="rId3"/>
              </a:rPr>
              <a:t>http://www.dnb.de/SharedDocs/Downloads/DE/DNB/wir/agVerbundPraxisregelnCjk2017.pdf?__</a:t>
            </a:r>
            <a:r>
              <a:rPr lang="de-DE" sz="1800" dirty="0" smtClean="0">
                <a:hlinkClick r:id="rId3"/>
              </a:rPr>
              <a:t>blob=publicationFile</a:t>
            </a:r>
            <a:r>
              <a:rPr lang="de-DE" sz="1800" dirty="0" smtClean="0"/>
              <a:t> </a:t>
            </a:r>
          </a:p>
          <a:p>
            <a:endParaRPr lang="de-DE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1800" dirty="0" smtClean="0"/>
              <a:t>Festlegung auf gemeinsam verwendete Umschrift</a:t>
            </a:r>
          </a:p>
          <a:p>
            <a:pPr indent="0"/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>
                <a:sym typeface="Wingdings" panose="05000000000000000000" pitchFamily="2" charset="2"/>
              </a:rPr>
              <a:t> </a:t>
            </a:r>
            <a:r>
              <a:rPr lang="de-DE" sz="1800" i="1" dirty="0" smtClean="0">
                <a:sym typeface="Wingdings" panose="05000000000000000000" pitchFamily="2" charset="2"/>
              </a:rPr>
              <a:t>Exkurs DIN-Ausschuss Transliteration: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smtClean="0">
                <a:sym typeface="Wingdings" panose="05000000000000000000" pitchFamily="2" charset="2"/>
              </a:rPr>
              <a:t>In D-A-CH überwiegend DIN-Normen (außer Chinesisch: ISO 7098, Pinyin)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smtClean="0">
                <a:sym typeface="Wingdings" panose="05000000000000000000" pitchFamily="2" charset="2"/>
              </a:rPr>
              <a:t>Werden laufend überarbeitet, aktuell Hebräisch und </a:t>
            </a:r>
            <a:r>
              <a:rPr lang="de-DE" sz="1800" dirty="0" err="1" smtClean="0"/>
              <a:t>Devanagari</a:t>
            </a:r>
            <a:endParaRPr lang="de-DE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smtClean="0">
                <a:sym typeface="Wingdings" panose="05000000000000000000" pitchFamily="2" charset="2"/>
              </a:rPr>
              <a:t>Problem: kleine </a:t>
            </a:r>
            <a:r>
              <a:rPr lang="de-DE" sz="1800" dirty="0" err="1" smtClean="0">
                <a:sym typeface="Wingdings" panose="05000000000000000000" pitchFamily="2" charset="2"/>
              </a:rPr>
              <a:t>Fachcommunities</a:t>
            </a:r>
            <a:r>
              <a:rPr lang="de-DE" sz="1800" dirty="0" smtClean="0">
                <a:sym typeface="Wingdings" panose="05000000000000000000" pitchFamily="2" charset="2"/>
              </a:rPr>
              <a:t>  selten Konsensbildung</a:t>
            </a:r>
            <a:endParaRPr lang="de-DE" sz="18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5373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CJK-Originalschrift in Bibliothekssystemen:</a:t>
            </a:r>
            <a:br>
              <a:rPr lang="de-DE" dirty="0" smtClean="0"/>
            </a:br>
            <a:r>
              <a:rPr lang="de-DE" dirty="0" smtClean="0"/>
              <a:t>Ist-Zustand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5576" y="2340000"/>
            <a:ext cx="7776864" cy="4185344"/>
          </a:xfrm>
        </p:spPr>
        <p:txBody>
          <a:bodyPr>
            <a:noAutofit/>
          </a:bodyPr>
          <a:lstStyle/>
          <a:p>
            <a:r>
              <a:rPr lang="de-DE" sz="1800" dirty="0" smtClean="0"/>
              <a:t>2010: Praxisregeln </a:t>
            </a:r>
            <a:r>
              <a:rPr lang="de-DE" sz="1800" dirty="0"/>
              <a:t>zur </a:t>
            </a:r>
            <a:r>
              <a:rPr lang="de-DE" sz="1800" dirty="0" smtClean="0"/>
              <a:t>CJK-Erfassung, aktualisiert 2013 (GND) und 2017</a:t>
            </a: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>
                <a:hlinkClick r:id="rId3"/>
              </a:rPr>
              <a:t>http://www.dnb.de/SharedDocs/Downloads/DE/DNB/wir/agVerbundPraxisregelnCjk2017.pdf?__</a:t>
            </a:r>
            <a:r>
              <a:rPr lang="de-DE" sz="1800" dirty="0" smtClean="0">
                <a:hlinkClick r:id="rId3"/>
              </a:rPr>
              <a:t>blob=publicationFile</a:t>
            </a:r>
            <a:r>
              <a:rPr lang="de-DE" sz="1800" dirty="0" smtClean="0"/>
              <a:t> </a:t>
            </a:r>
          </a:p>
          <a:p>
            <a:endParaRPr lang="de-DE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1800" dirty="0" smtClean="0"/>
              <a:t>Festlegung auf gemeinsam verwendete Umschrift</a:t>
            </a:r>
          </a:p>
          <a:p>
            <a:pPr indent="0"/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>
                <a:sym typeface="Wingdings" panose="05000000000000000000" pitchFamily="2" charset="2"/>
              </a:rPr>
              <a:t> </a:t>
            </a:r>
            <a:r>
              <a:rPr lang="de-DE" sz="1800" i="1" dirty="0" smtClean="0">
                <a:sym typeface="Wingdings" panose="05000000000000000000" pitchFamily="2" charset="2"/>
              </a:rPr>
              <a:t>Exkurs DIN-Ausschuss Transliteration: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smtClean="0">
                <a:sym typeface="Wingdings" panose="05000000000000000000" pitchFamily="2" charset="2"/>
              </a:rPr>
              <a:t>In D-A-CH überwiegend DIN-Normen (außer Chinesisch: ISO 7098, Pinyin)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smtClean="0">
                <a:sym typeface="Wingdings" panose="05000000000000000000" pitchFamily="2" charset="2"/>
              </a:rPr>
              <a:t>Werden laufend überarbeitet, aktuell Hebräisch und </a:t>
            </a:r>
            <a:r>
              <a:rPr lang="de-DE" sz="1800" dirty="0" err="1" smtClean="0"/>
              <a:t>Devanagari</a:t>
            </a:r>
            <a:endParaRPr lang="de-DE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smtClean="0">
                <a:sym typeface="Wingdings" panose="05000000000000000000" pitchFamily="2" charset="2"/>
              </a:rPr>
              <a:t>Problem: kleine </a:t>
            </a:r>
            <a:r>
              <a:rPr lang="de-DE" sz="1800" dirty="0" err="1" smtClean="0">
                <a:sym typeface="Wingdings" panose="05000000000000000000" pitchFamily="2" charset="2"/>
              </a:rPr>
              <a:t>Fachcommunities</a:t>
            </a:r>
            <a:r>
              <a:rPr lang="de-DE" sz="1800" dirty="0">
                <a:sym typeface="Wingdings" panose="05000000000000000000" pitchFamily="2" charset="2"/>
              </a:rPr>
              <a:t>  selten Konsensbildung</a:t>
            </a:r>
          </a:p>
          <a:p>
            <a:pPr marL="457200" lvl="1" indent="0"/>
            <a:endParaRPr lang="de-DE" sz="1800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1800" b="1" dirty="0" smtClean="0"/>
              <a:t>Umschrift obligatorisch, Originalschrift fakultativ</a:t>
            </a:r>
            <a:endParaRPr 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20274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CJK-Originalschrift in Bibliothekssystemen:</a:t>
            </a:r>
            <a:br>
              <a:rPr lang="de-DE" dirty="0" smtClean="0"/>
            </a:br>
            <a:r>
              <a:rPr lang="de-DE" dirty="0" smtClean="0"/>
              <a:t>Ist-Zustand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43" y="0"/>
            <a:ext cx="7926157" cy="6851785"/>
          </a:xfrm>
        </p:spPr>
      </p:pic>
    </p:spTree>
    <p:extLst>
      <p:ext uri="{BB962C8B-B14F-4D97-AF65-F5344CB8AC3E}">
        <p14:creationId xmlns:p14="http://schemas.microsoft.com/office/powerpoint/2010/main" val="59737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CJK: Warum überhaupt Umschrift?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sz="1800" dirty="0" smtClean="0"/>
              <a:t>§ </a:t>
            </a:r>
            <a:r>
              <a:rPr lang="de-DE" sz="1800" dirty="0"/>
              <a:t>116 RAK-WB: </a:t>
            </a:r>
            <a:r>
              <a:rPr lang="de-DE" sz="1800" dirty="0" smtClean="0"/>
              <a:t>„Die </a:t>
            </a:r>
            <a:r>
              <a:rPr lang="de-DE" sz="1800" dirty="0"/>
              <a:t>Einheitsaufnahme wird in </a:t>
            </a:r>
            <a:r>
              <a:rPr lang="de-DE" sz="1800" b="1" dirty="0"/>
              <a:t>lateinischer</a:t>
            </a:r>
            <a:r>
              <a:rPr lang="de-DE" sz="1800" dirty="0"/>
              <a:t> Schrift geschrieben, </a:t>
            </a:r>
            <a:r>
              <a:rPr lang="de-DE" sz="1800" b="1" dirty="0"/>
              <a:t>unabhängig</a:t>
            </a:r>
            <a:r>
              <a:rPr lang="de-DE" sz="1800" dirty="0"/>
              <a:t> von der Schriftart der </a:t>
            </a:r>
            <a:r>
              <a:rPr lang="de-DE" sz="1800" b="1" dirty="0" smtClean="0"/>
              <a:t>Vorlage</a:t>
            </a:r>
            <a:r>
              <a:rPr lang="de-DE" sz="1800" dirty="0" smtClean="0"/>
              <a:t>“ (</a:t>
            </a:r>
            <a:r>
              <a:rPr lang="de-DE" sz="1800" dirty="0" smtClean="0">
                <a:hlinkClick r:id="rId2" tooltip="Externer Link Zur Publikation (Öffnet neues Fenster)"/>
              </a:rPr>
              <a:t>urn:nbn:de:101-2007072711</a:t>
            </a:r>
            <a:r>
              <a:rPr lang="de-DE" sz="1800" dirty="0" smtClean="0"/>
              <a:t>, S. 18)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	</a:t>
            </a:r>
            <a:r>
              <a:rPr lang="de-DE" sz="1800" dirty="0" smtClean="0">
                <a:sym typeface="Wingdings" panose="05000000000000000000" pitchFamily="2" charset="2"/>
              </a:rPr>
              <a:t> RDA: Übertragen aus Vorlage: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1800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sym typeface="Wingdings" panose="05000000000000000000" pitchFamily="2" charset="2"/>
              </a:rPr>
              <a:t>0.11.2 RDA: „</a:t>
            </a:r>
            <a:r>
              <a:rPr lang="de-DE" sz="1800" dirty="0"/>
              <a:t>Wenn die Bestimmungen für ein Element das Übertragen vorschreiben, werden die Daten in der Sprache und der Schrift </a:t>
            </a:r>
            <a:r>
              <a:rPr lang="de-DE" sz="1800" b="1" dirty="0"/>
              <a:t>übertragen</a:t>
            </a:r>
            <a:r>
              <a:rPr lang="de-DE" sz="1800" dirty="0"/>
              <a:t>, in der sie in der </a:t>
            </a:r>
            <a:r>
              <a:rPr lang="de-DE" sz="1800" b="1" dirty="0"/>
              <a:t>Informationsquelle</a:t>
            </a:r>
            <a:r>
              <a:rPr lang="de-DE" sz="1800" dirty="0"/>
              <a:t> erscheinen, aus der die Daten entnommen werden. Es ist jedoch erlaubt, die Daten in einer </a:t>
            </a:r>
            <a:r>
              <a:rPr lang="de-DE" sz="1800" b="1" dirty="0"/>
              <a:t>transliterierten</a:t>
            </a:r>
            <a:r>
              <a:rPr lang="de-DE" sz="1800" dirty="0"/>
              <a:t> Form zu erfassen, wenn sie </a:t>
            </a:r>
            <a:r>
              <a:rPr lang="de-DE" sz="1800" b="1" dirty="0"/>
              <a:t>nicht</a:t>
            </a:r>
            <a:r>
              <a:rPr lang="de-DE" sz="1800" dirty="0"/>
              <a:t> in der Schrift </a:t>
            </a:r>
            <a:r>
              <a:rPr lang="de-DE" sz="1800" b="1" dirty="0"/>
              <a:t>erfasst werden können</a:t>
            </a:r>
            <a:r>
              <a:rPr lang="de-DE" sz="1800" dirty="0"/>
              <a:t>, die in der Quelle benutzt wird, aus der sie entnommen werden. Es ist </a:t>
            </a:r>
            <a:r>
              <a:rPr lang="de-DE" sz="1800" b="1" dirty="0"/>
              <a:t>auch</a:t>
            </a:r>
            <a:r>
              <a:rPr lang="de-DE" sz="1800" dirty="0"/>
              <a:t> erlaubt, die Daten </a:t>
            </a:r>
            <a:r>
              <a:rPr lang="de-DE" sz="1800" b="1" dirty="0"/>
              <a:t>zusätzlich</a:t>
            </a:r>
            <a:r>
              <a:rPr lang="de-DE" sz="1800" dirty="0"/>
              <a:t> zu der Form in Originalschrift auch in einer </a:t>
            </a:r>
            <a:r>
              <a:rPr lang="de-DE" sz="1800" b="1" dirty="0"/>
              <a:t>transliterierten</a:t>
            </a:r>
            <a:r>
              <a:rPr lang="de-DE" sz="1800" dirty="0"/>
              <a:t> Form zu erfassen</a:t>
            </a:r>
            <a:r>
              <a:rPr lang="de-DE" sz="1800" dirty="0" smtClean="0"/>
              <a:t>.“</a:t>
            </a:r>
            <a:endParaRPr lang="de-DE" sz="18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23774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CJK: Warum überhaupt Umschrift?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5576" y="2340000"/>
            <a:ext cx="8136904" cy="396044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sz="1800" b="1" dirty="0"/>
              <a:t>Nicht alle Bibliothekssysteme arbeiten fehlerfrei mit </a:t>
            </a:r>
            <a:r>
              <a:rPr lang="de-DE" sz="1800" b="1" dirty="0" smtClean="0"/>
              <a:t>Originalschrift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(80% auf westliche Sprachen </a:t>
            </a:r>
            <a:r>
              <a:rPr lang="de-DE" sz="1800" dirty="0" smtClean="0"/>
              <a:t>ausgerichtet </a:t>
            </a:r>
            <a:r>
              <a:rPr lang="de-DE" sz="1800" dirty="0" smtClean="0">
                <a:sym typeface="Wingdings" panose="05000000000000000000" pitchFamily="2" charset="2"/>
              </a:rPr>
              <a:t> nicht alle beherrschen Unicode,</a:t>
            </a:r>
            <a:r>
              <a:rPr lang="de-DE" sz="1800" dirty="0" smtClean="0"/>
              <a:t> </a:t>
            </a:r>
            <a:r>
              <a:rPr lang="de-DE" sz="1800" dirty="0" smtClean="0"/>
              <a:t>selbst </a:t>
            </a:r>
            <a:r>
              <a:rPr lang="de-DE" sz="1800" dirty="0" err="1" smtClean="0"/>
              <a:t>WorldCat</a:t>
            </a:r>
            <a:r>
              <a:rPr lang="de-DE" sz="1800" dirty="0" smtClean="0"/>
              <a:t> kann erst seit 2016 alle Sprachen)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1800" dirty="0"/>
          </a:p>
          <a:p>
            <a:pPr>
              <a:buFont typeface="Arial" panose="020B0604020202020204" pitchFamily="34" charset="0"/>
              <a:buChar char="•"/>
            </a:pPr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310866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CJK: Warum überhaupt Umschrift?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5576" y="2340000"/>
            <a:ext cx="8136904" cy="396044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sz="1800" b="1" dirty="0" smtClean="0"/>
              <a:t>Nicht alle Bibliothekssysteme arbeiten fehlerfrei mit Originalschrift</a:t>
            </a: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/>
              <a:t>(80% auf westliche Sprachen ausgerichtet </a:t>
            </a:r>
            <a:r>
              <a:rPr lang="de-DE" sz="1800" dirty="0">
                <a:sym typeface="Wingdings" panose="05000000000000000000" pitchFamily="2" charset="2"/>
              </a:rPr>
              <a:t> nicht alle beherrschen Unicode,</a:t>
            </a:r>
            <a:r>
              <a:rPr lang="de-DE" sz="1800" dirty="0"/>
              <a:t> selbst </a:t>
            </a:r>
            <a:r>
              <a:rPr lang="de-DE" sz="1800" dirty="0" err="1"/>
              <a:t>WorldCat</a:t>
            </a:r>
            <a:r>
              <a:rPr lang="de-DE" sz="1800" dirty="0"/>
              <a:t> kann erst seit 2016 alle Sprachen)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1800" dirty="0"/>
          </a:p>
          <a:p>
            <a:pPr indent="0"/>
            <a:r>
              <a:rPr lang="de-DE" sz="1800" dirty="0" smtClean="0">
                <a:sym typeface="Wingdings" panose="05000000000000000000" pitchFamily="2" charset="2"/>
              </a:rPr>
              <a:t> </a:t>
            </a:r>
            <a:r>
              <a:rPr lang="de-DE" sz="1800" i="1" dirty="0">
                <a:sym typeface="Wingdings" panose="05000000000000000000" pitchFamily="2" charset="2"/>
              </a:rPr>
              <a:t>Exkurs Discovery-Services</a:t>
            </a:r>
            <a:r>
              <a:rPr lang="de-DE" sz="1800" i="1" dirty="0" smtClean="0">
                <a:sym typeface="Wingdings" panose="05000000000000000000" pitchFamily="2" charset="2"/>
              </a:rPr>
              <a:t>:</a:t>
            </a:r>
          </a:p>
          <a:p>
            <a:pPr indent="0"/>
            <a:endParaRPr lang="de-DE" sz="1800" dirty="0" smtClean="0">
              <a:sym typeface="Wingdings" panose="05000000000000000000" pitchFamily="2" charset="2"/>
            </a:endParaRPr>
          </a:p>
          <a:p>
            <a:pPr indent="0"/>
            <a:r>
              <a:rPr lang="de-DE" sz="1800" dirty="0" smtClean="0">
                <a:sym typeface="Wingdings" panose="05000000000000000000" pitchFamily="2" charset="2"/>
              </a:rPr>
              <a:t>Content (Umfang)</a:t>
            </a:r>
          </a:p>
          <a:p>
            <a:pPr indent="0"/>
            <a:r>
              <a:rPr lang="de-DE" sz="1800" b="1" dirty="0" smtClean="0">
                <a:sym typeface="Wingdings" panose="05000000000000000000" pitchFamily="2" charset="2"/>
              </a:rPr>
              <a:t>Discovery (Bedienbarkeit)</a:t>
            </a:r>
          </a:p>
          <a:p>
            <a:pPr indent="0"/>
            <a:r>
              <a:rPr lang="de-DE" sz="1800" b="1" dirty="0" err="1" smtClean="0">
                <a:sym typeface="Wingdings" panose="05000000000000000000" pitchFamily="2" charset="2"/>
              </a:rPr>
              <a:t>Delivery</a:t>
            </a:r>
            <a:r>
              <a:rPr lang="de-DE" sz="1800" b="1" dirty="0" smtClean="0">
                <a:sym typeface="Wingdings" panose="05000000000000000000" pitchFamily="2" charset="2"/>
              </a:rPr>
              <a:t> (Ranking)</a:t>
            </a:r>
          </a:p>
          <a:p>
            <a:pPr indent="0"/>
            <a:r>
              <a:rPr lang="de-DE" sz="1800" b="1" dirty="0" err="1" smtClean="0">
                <a:sym typeface="Wingdings" panose="05000000000000000000" pitchFamily="2" charset="2"/>
              </a:rPr>
              <a:t>Flexibility</a:t>
            </a:r>
            <a:r>
              <a:rPr lang="de-DE" sz="1800" b="1" dirty="0" smtClean="0">
                <a:sym typeface="Wingdings" panose="05000000000000000000" pitchFamily="2" charset="2"/>
              </a:rPr>
              <a:t> (Integration und Anpassung)</a:t>
            </a:r>
          </a:p>
          <a:p>
            <a:pPr indent="0"/>
            <a:r>
              <a:rPr lang="de-DE" sz="1800" dirty="0" smtClean="0">
                <a:sym typeface="Wingdings" panose="05000000000000000000" pitchFamily="2" charset="2"/>
              </a:rPr>
              <a:t> Erschließung in Originalschrift würde Recherche in </a:t>
            </a:r>
            <a:r>
              <a:rPr lang="de-DE" sz="1800" dirty="0" smtClean="0">
                <a:sym typeface="Wingdings" panose="05000000000000000000" pitchFamily="2" charset="2"/>
              </a:rPr>
              <a:t>Discovery-Services </a:t>
            </a:r>
            <a:r>
              <a:rPr lang="de-DE" sz="1800" dirty="0" smtClean="0">
                <a:sym typeface="Wingdings" panose="05000000000000000000" pitchFamily="2" charset="2"/>
              </a:rPr>
              <a:t>wesentlich effizienter machen</a:t>
            </a:r>
            <a:endParaRPr lang="de-DE" sz="1800" dirty="0"/>
          </a:p>
          <a:p>
            <a:pPr>
              <a:buFont typeface="Arial" panose="020B0604020202020204" pitchFamily="34" charset="0"/>
              <a:buChar char="•"/>
            </a:pPr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274985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Bildschirmpräsentation (4:3)</PresentationFormat>
  <Paragraphs>99</Paragraphs>
  <Slides>18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Frutiger Next LT W1G</vt:lpstr>
      <vt:lpstr>Verdana</vt:lpstr>
      <vt:lpstr>Wingdings</vt:lpstr>
      <vt:lpstr>Larissa-Design</vt:lpstr>
      <vt:lpstr>PowerPoint-Präsentation</vt:lpstr>
      <vt:lpstr>Inhalt</vt:lpstr>
      <vt:lpstr>CJK-Originalschrift in Bibliothekssystemen: Ist-Zustand</vt:lpstr>
      <vt:lpstr>CJK-Originalschrift in Bibliothekssystemen: Ist-Zustand</vt:lpstr>
      <vt:lpstr>CJK-Originalschrift in Bibliothekssystemen: Ist-Zustand</vt:lpstr>
      <vt:lpstr>CJK-Originalschrift in Bibliothekssystemen: Ist-Zustand</vt:lpstr>
      <vt:lpstr>CJK: Warum überhaupt Umschrift?</vt:lpstr>
      <vt:lpstr>CJK: Warum überhaupt Umschrift?</vt:lpstr>
      <vt:lpstr>CJK: Warum überhaupt Umschrift?</vt:lpstr>
      <vt:lpstr>CJK: Praxis &amp; Problemstellungen</vt:lpstr>
      <vt:lpstr>CJK: Praxis &amp; Problemstellungen</vt:lpstr>
      <vt:lpstr>CJK: Praxis &amp; Problemstellungen</vt:lpstr>
      <vt:lpstr>CJK: Praxis &amp; Problemstellungen</vt:lpstr>
      <vt:lpstr>CJK: Praxis &amp; Problemstellungen</vt:lpstr>
      <vt:lpstr>Links</vt:lpstr>
      <vt:lpstr>Besuchte Vorträge</vt:lpstr>
      <vt:lpstr>Besuchte Vorträge</vt:lpstr>
      <vt:lpstr>Vielen Dank für Ihre Aufmerksamkeit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LocalAdmin</dc:creator>
  <cp:lastModifiedBy>Lucas</cp:lastModifiedBy>
  <cp:revision>126</cp:revision>
  <dcterms:modified xsi:type="dcterms:W3CDTF">2018-07-15T21:30:41Z</dcterms:modified>
</cp:coreProperties>
</file>