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9" r:id="rId4"/>
    <p:sldId id="262" r:id="rId5"/>
    <p:sldId id="260" r:id="rId6"/>
    <p:sldId id="268" r:id="rId7"/>
    <p:sldId id="261" r:id="rId8"/>
    <p:sldId id="263" r:id="rId9"/>
    <p:sldId id="264" r:id="rId10"/>
    <p:sldId id="265" r:id="rId11"/>
    <p:sldId id="266" r:id="rId12"/>
    <p:sldId id="267" r:id="rId13"/>
    <p:sldId id="269"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6674"/>
    <a:srgbClr val="AEA700"/>
    <a:srgbClr val="0087B2"/>
    <a:srgbClr val="CDD30F"/>
    <a:srgbClr val="ECBC00"/>
    <a:srgbClr val="3D4100"/>
    <a:srgbClr val="1D3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1" autoAdjust="0"/>
    <p:restoredTop sz="94675" autoAdjust="0"/>
  </p:normalViewPr>
  <p:slideViewPr>
    <p:cSldViewPr>
      <p:cViewPr varScale="1">
        <p:scale>
          <a:sx n="85" d="100"/>
          <a:sy n="85" d="100"/>
        </p:scale>
        <p:origin x="9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12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0B7780-B50B-474C-85C6-0B4009B6F014}" type="datetimeFigureOut">
              <a:rPr lang="de-DE" smtClean="0"/>
              <a:pPr/>
              <a:t>11.07.2018</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3DEED9-C1BB-4DBE-A071-13CC6F6B90F4}"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FFB102-D3AF-431C-A902-ADE5B2A48608}" type="datetimeFigureOut">
              <a:rPr lang="de-DE" smtClean="0"/>
              <a:pPr/>
              <a:t>11.07.2018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C1E745-E753-4EB9-8485-6560CD204B37}"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457200" y="6356350"/>
            <a:ext cx="2133600" cy="365125"/>
          </a:xfrm>
          <a:prstGeom prst="rect">
            <a:avLst/>
          </a:prstGeom>
        </p:spPr>
        <p:txBody>
          <a:bodyPr/>
          <a:lstStyle/>
          <a:p>
            <a:fld id="{1BA50D42-C9CD-4801-B293-61D1F53EC57E}" type="datetimeFigureOut">
              <a:rPr lang="de-DE" smtClean="0"/>
              <a:pPr/>
              <a:t>11.07.2018</a:t>
            </a:fld>
            <a:endParaRPr lang="de-DE"/>
          </a:p>
        </p:txBody>
      </p:sp>
      <p:sp>
        <p:nvSpPr>
          <p:cNvPr id="12" name="Rectangle 16"/>
          <p:cNvSpPr txBox="1">
            <a:spLocks noChangeArrowheads="1"/>
          </p:cNvSpPr>
          <p:nvPr userDrawn="1"/>
        </p:nvSpPr>
        <p:spPr bwMode="auto">
          <a:xfrm>
            <a:off x="5273702" y="692150"/>
            <a:ext cx="3227388" cy="504825"/>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bodyPr>
          <a:lstStyle>
            <a:lvl1pPr>
              <a:lnSpc>
                <a:spcPts val="1200"/>
              </a:lnSpc>
              <a:defRPr sz="1200" b="1">
                <a:latin typeface="+mn-lt"/>
              </a:defRPr>
            </a:lvl1p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de-DE" sz="1200" b="1" i="0" u="none" strike="noStrike" kern="1200" cap="none" spc="0" normalizeH="0" baseline="0" noProof="0" dirty="0" smtClean="0">
                <a:ln>
                  <a:noFill/>
                </a:ln>
                <a:solidFill>
                  <a:schemeClr val="tx1">
                    <a:tint val="75000"/>
                  </a:schemeClr>
                </a:solidFill>
                <a:effectLst/>
                <a:uLnTx/>
                <a:uFillTx/>
                <a:latin typeface="+mn-lt"/>
                <a:ea typeface="+mn-ea"/>
                <a:cs typeface="+mn-cs"/>
              </a:rPr>
              <a:t>Dr. Max Mustermann</a:t>
            </a:r>
            <a:br>
              <a:rPr kumimoji="0" lang="de-DE" sz="1200" b="1" i="0" u="none" strike="noStrike" kern="1200" cap="none" spc="0" normalizeH="0" baseline="0" noProof="0" dirty="0" smtClean="0">
                <a:ln>
                  <a:noFill/>
                </a:ln>
                <a:solidFill>
                  <a:schemeClr val="tx1">
                    <a:tint val="75000"/>
                  </a:schemeClr>
                </a:solidFill>
                <a:effectLst/>
                <a:uLnTx/>
                <a:uFillTx/>
                <a:latin typeface="+mn-lt"/>
                <a:ea typeface="+mn-ea"/>
                <a:cs typeface="+mn-cs"/>
              </a:rPr>
            </a:br>
            <a:r>
              <a:rPr kumimoji="0" lang="de-DE" sz="1200" b="0" i="0" u="none" strike="noStrike" kern="1200" cap="none" spc="0" normalizeH="0" baseline="0" noProof="0" dirty="0" smtClean="0">
                <a:ln>
                  <a:noFill/>
                </a:ln>
                <a:solidFill>
                  <a:schemeClr val="tx1">
                    <a:tint val="75000"/>
                  </a:schemeClr>
                </a:solidFill>
                <a:effectLst/>
                <a:uLnTx/>
                <a:uFillTx/>
                <a:latin typeface="+mn-lt"/>
                <a:ea typeface="+mn-ea"/>
                <a:cs typeface="+mn-cs"/>
              </a:rPr>
              <a:t>Referat Kommunikation &amp; Marketing </a:t>
            </a:r>
            <a:br>
              <a:rPr kumimoji="0" lang="de-DE" sz="1200" b="0" i="0" u="none" strike="noStrike" kern="1200" cap="none" spc="0" normalizeH="0" baseline="0" noProof="0" dirty="0" smtClean="0">
                <a:ln>
                  <a:noFill/>
                </a:ln>
                <a:solidFill>
                  <a:schemeClr val="tx1">
                    <a:tint val="75000"/>
                  </a:schemeClr>
                </a:solidFill>
                <a:effectLst/>
                <a:uLnTx/>
                <a:uFillTx/>
                <a:latin typeface="+mn-lt"/>
                <a:ea typeface="+mn-ea"/>
                <a:cs typeface="+mn-cs"/>
              </a:rPr>
            </a:br>
            <a:r>
              <a:rPr kumimoji="0" lang="de-DE" sz="1200" b="0" i="0" u="none" strike="noStrike" kern="1200" cap="none" spc="0" normalizeH="0" baseline="0" noProof="0" dirty="0" smtClean="0">
                <a:ln>
                  <a:noFill/>
                </a:ln>
                <a:solidFill>
                  <a:schemeClr val="tx1">
                    <a:tint val="75000"/>
                  </a:schemeClr>
                </a:solidFill>
                <a:effectLst/>
                <a:uLnTx/>
                <a:uFillTx/>
                <a:latin typeface="+mn-lt"/>
                <a:ea typeface="+mn-ea"/>
                <a:cs typeface="+mn-cs"/>
              </a:rPr>
              <a:t>Verwaltung</a:t>
            </a:r>
            <a:endParaRPr kumimoji="0" lang="de-DE"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grpSp>
        <p:nvGrpSpPr>
          <p:cNvPr id="13" name="Group 27"/>
          <p:cNvGrpSpPr>
            <a:grpSpLocks/>
          </p:cNvGrpSpPr>
          <p:nvPr userDrawn="1"/>
        </p:nvGrpSpPr>
        <p:grpSpPr bwMode="auto">
          <a:xfrm>
            <a:off x="0" y="1"/>
            <a:ext cx="9144000" cy="6858000"/>
            <a:chOff x="0" y="0"/>
            <a:chExt cx="5760" cy="4320"/>
          </a:xfrm>
        </p:grpSpPr>
        <p:pic>
          <p:nvPicPr>
            <p:cNvPr id="14" name="Picture 25"/>
            <p:cNvPicPr>
              <a:picLocks noChangeAspect="1" noChangeArrowheads="1"/>
            </p:cNvPicPr>
            <p:nvPr userDrawn="1"/>
          </p:nvPicPr>
          <p:blipFill>
            <a:blip r:embed="rId2" cstate="print"/>
            <a:srcRect/>
            <a:stretch>
              <a:fillRect/>
            </a:stretch>
          </p:blipFill>
          <p:spPr bwMode="auto">
            <a:xfrm>
              <a:off x="0" y="3007"/>
              <a:ext cx="3065" cy="1313"/>
            </a:xfrm>
            <a:prstGeom prst="rect">
              <a:avLst/>
            </a:prstGeom>
            <a:noFill/>
          </p:spPr>
        </p:pic>
        <p:sp>
          <p:nvSpPr>
            <p:cNvPr id="15" name="Rectangle 15"/>
            <p:cNvSpPr>
              <a:spLocks noChangeArrowheads="1"/>
            </p:cNvSpPr>
            <p:nvPr userDrawn="1"/>
          </p:nvSpPr>
          <p:spPr bwMode="auto">
            <a:xfrm>
              <a:off x="2" y="0"/>
              <a:ext cx="5758" cy="2880"/>
            </a:xfrm>
            <a:prstGeom prst="rect">
              <a:avLst/>
            </a:prstGeom>
            <a:solidFill>
              <a:schemeClr val="bg1">
                <a:lumMod val="75000"/>
              </a:schemeClr>
            </a:solidFill>
            <a:ln w="9525">
              <a:noFill/>
              <a:miter lim="800000"/>
              <a:headEnd/>
              <a:tailEnd/>
            </a:ln>
            <a:effectLst/>
          </p:spPr>
          <p:txBody>
            <a:bodyPr wrap="none" lIns="0" tIns="0" rIns="0" bIns="0" anchor="ctr"/>
            <a:lstStyle/>
            <a:p>
              <a:pPr algn="ctr"/>
              <a:endParaRPr lang="de-DE"/>
            </a:p>
          </p:txBody>
        </p:sp>
      </p:grpSp>
      <p:sp>
        <p:nvSpPr>
          <p:cNvPr id="16" name="Rechteck 15"/>
          <p:cNvSpPr/>
          <p:nvPr userDrawn="1"/>
        </p:nvSpPr>
        <p:spPr>
          <a:xfrm>
            <a:off x="3143240" y="4572008"/>
            <a:ext cx="6000760" cy="928694"/>
          </a:xfrm>
          <a:prstGeom prst="rect">
            <a:avLst/>
          </a:prstGeom>
          <a:solidFill>
            <a:srgbClr val="A466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platzhalter 22"/>
          <p:cNvSpPr>
            <a:spLocks noGrp="1"/>
          </p:cNvSpPr>
          <p:nvPr>
            <p:ph type="body" sz="quarter" idx="11" hasCustomPrompt="1"/>
          </p:nvPr>
        </p:nvSpPr>
        <p:spPr>
          <a:xfrm>
            <a:off x="3071842" y="1889124"/>
            <a:ext cx="5786438" cy="968372"/>
          </a:xfrm>
          <a:prstGeom prst="rect">
            <a:avLst/>
          </a:prstGeom>
        </p:spPr>
        <p:txBody>
          <a:bodyPr>
            <a:noAutofit/>
          </a:bodyPr>
          <a:lstStyle>
            <a:lvl1pPr marL="0" indent="0">
              <a:defRPr sz="2600" baseline="0">
                <a:latin typeface="Frutiger Next LT W1G" pitchFamily="34" charset="0"/>
              </a:defRPr>
            </a:lvl1pPr>
          </a:lstStyle>
          <a:p>
            <a:pPr lvl="0"/>
            <a:r>
              <a:rPr lang="de-DE" dirty="0" smtClean="0"/>
              <a:t>Metadaten zwischen Autopsie und Automatisierung</a:t>
            </a:r>
          </a:p>
        </p:txBody>
      </p:sp>
      <p:sp>
        <p:nvSpPr>
          <p:cNvPr id="24" name="Textplatzhalter 22"/>
          <p:cNvSpPr>
            <a:spLocks noGrp="1"/>
          </p:cNvSpPr>
          <p:nvPr>
            <p:ph type="body" sz="quarter" idx="12" hasCustomPrompt="1"/>
          </p:nvPr>
        </p:nvSpPr>
        <p:spPr>
          <a:xfrm>
            <a:off x="3071802" y="2857496"/>
            <a:ext cx="6072198" cy="500066"/>
          </a:xfrm>
          <a:prstGeom prst="rect">
            <a:avLst/>
          </a:prstGeom>
        </p:spPr>
        <p:txBody>
          <a:bodyPr>
            <a:noAutofit/>
          </a:bodyPr>
          <a:lstStyle>
            <a:lvl1pPr>
              <a:defRPr sz="2600" baseline="0">
                <a:solidFill>
                  <a:schemeClr val="bg1"/>
                </a:solidFill>
                <a:latin typeface="Frutiger Next LT W1G" pitchFamily="34" charset="0"/>
              </a:defRPr>
            </a:lvl1pPr>
          </a:lstStyle>
          <a:p>
            <a:pPr lvl="0"/>
            <a:r>
              <a:rPr lang="de-DE" dirty="0" smtClean="0"/>
              <a:t>Welche Qualität brauchen wir?</a:t>
            </a:r>
          </a:p>
        </p:txBody>
      </p:sp>
      <p:sp>
        <p:nvSpPr>
          <p:cNvPr id="11" name="Textfeld 10"/>
          <p:cNvSpPr txBox="1"/>
          <p:nvPr userDrawn="1"/>
        </p:nvSpPr>
        <p:spPr>
          <a:xfrm>
            <a:off x="3071813" y="3565525"/>
            <a:ext cx="6072187" cy="1246188"/>
          </a:xfrm>
          <a:prstGeom prst="rect">
            <a:avLst/>
          </a:prstGeom>
          <a:noFill/>
        </p:spPr>
        <p:txBody>
          <a:bodyPr>
            <a:spAutoFit/>
          </a:bodyPr>
          <a:lstStyle/>
          <a:p>
            <a:pPr fontAlgn="auto">
              <a:spcBef>
                <a:spcPts val="0"/>
              </a:spcBef>
              <a:spcAft>
                <a:spcPts val="0"/>
              </a:spcAft>
              <a:defRPr/>
            </a:pPr>
            <a:r>
              <a:rPr lang="de-DE" dirty="0" smtClean="0">
                <a:latin typeface="Frutiger Next LT W1G" pitchFamily="34" charset="0"/>
              </a:rPr>
              <a:t>Corinna</a:t>
            </a:r>
            <a:r>
              <a:rPr lang="de-DE" baseline="0" dirty="0" smtClean="0">
                <a:latin typeface="Frutiger Next LT W1G" pitchFamily="34" charset="0"/>
              </a:rPr>
              <a:t> Zeitler</a:t>
            </a:r>
            <a:r>
              <a:rPr lang="de-DE" dirty="0">
                <a:latin typeface="Frutiger Next LT W1G" pitchFamily="34" charset="0"/>
              </a:rPr>
              <a:t/>
            </a:r>
            <a:br>
              <a:rPr lang="de-DE" dirty="0">
                <a:latin typeface="Frutiger Next LT W1G" pitchFamily="34" charset="0"/>
              </a:rPr>
            </a:br>
            <a:r>
              <a:rPr lang="de-DE" dirty="0" err="1" smtClean="0">
                <a:latin typeface="Frutiger Next LT W1G" pitchFamily="34" charset="0"/>
              </a:rPr>
              <a:t>Bibliotheksinspektoranwärterin</a:t>
            </a:r>
            <a:endParaRPr lang="de-DE" dirty="0">
              <a:latin typeface="Frutiger Next LT W1G" pitchFamily="34" charset="0"/>
            </a:endParaRPr>
          </a:p>
          <a:p>
            <a:pPr fontAlgn="auto">
              <a:lnSpc>
                <a:spcPct val="150000"/>
              </a:lnSpc>
              <a:spcBef>
                <a:spcPts val="0"/>
              </a:spcBef>
              <a:spcAft>
                <a:spcPts val="0"/>
              </a:spcAft>
              <a:defRPr/>
            </a:pPr>
            <a:r>
              <a:rPr lang="de-DE" sz="1400" b="1" dirty="0">
                <a:latin typeface="Frutiger Next LT W1G" pitchFamily="34" charset="0"/>
              </a:rPr>
              <a:t>UNIVERSITÄTSBIBLIOTHEK</a:t>
            </a:r>
          </a:p>
          <a:p>
            <a:pPr>
              <a:defRPr/>
            </a:pPr>
            <a:endParaRPr lang="de-DE" dirty="0">
              <a:latin typeface="Verdana"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15616" y="2130425"/>
            <a:ext cx="7416824" cy="794519"/>
          </a:xfrm>
          <a:prstGeom prst="rect">
            <a:avLst/>
          </a:prstGeom>
        </p:spPr>
        <p:txBody>
          <a:bodyPr/>
          <a:lstStyle>
            <a:lvl1pPr>
              <a:defRPr sz="3200" baseline="0">
                <a:latin typeface="Frutiger Next LT W1G" pitchFamily="34" charset="0"/>
              </a:defRPr>
            </a:lvl1pPr>
          </a:lstStyle>
          <a:p>
            <a:endParaRPr lang="de-DE" dirty="0"/>
          </a:p>
        </p:txBody>
      </p:sp>
      <p:sp>
        <p:nvSpPr>
          <p:cNvPr id="3" name="Untertitel 2"/>
          <p:cNvSpPr>
            <a:spLocks noGrp="1"/>
          </p:cNvSpPr>
          <p:nvPr>
            <p:ph type="subTitle" idx="1"/>
          </p:nvPr>
        </p:nvSpPr>
        <p:spPr>
          <a:xfrm>
            <a:off x="1115616" y="3212976"/>
            <a:ext cx="7488832" cy="2808312"/>
          </a:xfrm>
          <a:prstGeom prst="rect">
            <a:avLst/>
          </a:prstGeom>
        </p:spPr>
        <p:txBody>
          <a:bodyPr/>
          <a:lstStyle>
            <a:lvl1pPr marL="342900" indent="-342900" algn="l">
              <a:buFont typeface="Wingdings" panose="05000000000000000000" pitchFamily="2" charset="2"/>
              <a:buChar char="§"/>
              <a:defRPr sz="2400" baseline="0">
                <a:solidFill>
                  <a:schemeClr val="tx1">
                    <a:tint val="75000"/>
                  </a:schemeClr>
                </a:solidFill>
                <a:latin typeface="Frutiger Next LT W1G"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smtClean="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331640" y="1988841"/>
            <a:ext cx="7198568" cy="864096"/>
          </a:xfrm>
          <a:prstGeom prst="rect">
            <a:avLst/>
          </a:prstGeom>
        </p:spPr>
        <p:txBody>
          <a:bodyPr/>
          <a:lstStyle>
            <a:lvl1pPr>
              <a:defRPr sz="3200" baseline="0">
                <a:latin typeface="Frutiger Next LT W1G" pitchFamily="34" charset="0"/>
              </a:defRPr>
            </a:lvl1pPr>
          </a:lstStyle>
          <a:p>
            <a:endParaRPr lang="de-DE" dirty="0"/>
          </a:p>
        </p:txBody>
      </p:sp>
      <p:sp>
        <p:nvSpPr>
          <p:cNvPr id="3" name="Untertitel 2"/>
          <p:cNvSpPr>
            <a:spLocks noGrp="1"/>
          </p:cNvSpPr>
          <p:nvPr>
            <p:ph type="subTitle" idx="1"/>
          </p:nvPr>
        </p:nvSpPr>
        <p:spPr>
          <a:xfrm>
            <a:off x="1331640" y="3140968"/>
            <a:ext cx="7272808" cy="2544688"/>
          </a:xfrm>
          <a:prstGeom prst="rect">
            <a:avLst/>
          </a:prstGeom>
        </p:spPr>
        <p:txBody>
          <a:bodyPr/>
          <a:lstStyle>
            <a:lvl1pPr marL="285750" indent="-285750" algn="l">
              <a:buFont typeface="Wingdings" panose="05000000000000000000" pitchFamily="2" charset="2"/>
              <a:buChar char="§"/>
              <a:defRPr sz="2400" baseline="0">
                <a:solidFill>
                  <a:schemeClr val="tx1">
                    <a:tint val="75000"/>
                  </a:schemeClr>
                </a:solidFill>
                <a:latin typeface="Frutiger Next LT W1G"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a:p>
        </p:txBody>
      </p:sp>
    </p:spTree>
    <p:extLst>
      <p:ext uri="{BB962C8B-B14F-4D97-AF65-F5344CB8AC3E}">
        <p14:creationId xmlns:p14="http://schemas.microsoft.com/office/powerpoint/2010/main" val="42089693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5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331640" y="1988841"/>
            <a:ext cx="7198568" cy="864096"/>
          </a:xfrm>
          <a:prstGeom prst="rect">
            <a:avLst/>
          </a:prstGeom>
        </p:spPr>
        <p:txBody>
          <a:bodyPr/>
          <a:lstStyle>
            <a:lvl1pPr>
              <a:defRPr sz="3200" baseline="0">
                <a:latin typeface="Frutiger Next LT W1G" pitchFamily="34" charset="0"/>
              </a:defRPr>
            </a:lvl1pPr>
          </a:lstStyle>
          <a:p>
            <a:endParaRPr lang="de-DE" dirty="0"/>
          </a:p>
        </p:txBody>
      </p:sp>
      <p:sp>
        <p:nvSpPr>
          <p:cNvPr id="3" name="Untertitel 2"/>
          <p:cNvSpPr>
            <a:spLocks noGrp="1"/>
          </p:cNvSpPr>
          <p:nvPr>
            <p:ph type="subTitle" idx="1"/>
          </p:nvPr>
        </p:nvSpPr>
        <p:spPr>
          <a:xfrm>
            <a:off x="1331640" y="3140968"/>
            <a:ext cx="7272808" cy="2544688"/>
          </a:xfrm>
          <a:prstGeom prst="rect">
            <a:avLst/>
          </a:prstGeom>
        </p:spPr>
        <p:txBody>
          <a:bodyPr/>
          <a:lstStyle>
            <a:lvl1pPr marL="0" marR="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sz="2000" baseline="0">
                <a:solidFill>
                  <a:schemeClr val="tx1">
                    <a:tint val="75000"/>
                  </a:schemeClr>
                </a:solidFill>
                <a:latin typeface="Frutiger Next LT W1G"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a:p>
        </p:txBody>
      </p:sp>
    </p:spTree>
    <p:extLst>
      <p:ext uri="{BB962C8B-B14F-4D97-AF65-F5344CB8AC3E}">
        <p14:creationId xmlns:p14="http://schemas.microsoft.com/office/powerpoint/2010/main" val="25947525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6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331640" y="1988841"/>
            <a:ext cx="7198568" cy="864096"/>
          </a:xfrm>
          <a:prstGeom prst="rect">
            <a:avLst/>
          </a:prstGeom>
        </p:spPr>
        <p:txBody>
          <a:bodyPr/>
          <a:lstStyle>
            <a:lvl1pPr>
              <a:defRPr sz="3200" baseline="0">
                <a:latin typeface="Frutiger Next LT W1G" pitchFamily="34" charset="0"/>
              </a:defRPr>
            </a:lvl1pPr>
          </a:lstStyle>
          <a:p>
            <a:endParaRPr lang="de-DE" dirty="0"/>
          </a:p>
        </p:txBody>
      </p:sp>
      <p:sp>
        <p:nvSpPr>
          <p:cNvPr id="3" name="Untertitel 2"/>
          <p:cNvSpPr>
            <a:spLocks noGrp="1"/>
          </p:cNvSpPr>
          <p:nvPr>
            <p:ph type="subTitle" idx="1"/>
          </p:nvPr>
        </p:nvSpPr>
        <p:spPr>
          <a:xfrm>
            <a:off x="1331640" y="3140968"/>
            <a:ext cx="7272808" cy="2544688"/>
          </a:xfrm>
          <a:prstGeom prst="rect">
            <a:avLst/>
          </a:prstGeom>
        </p:spPr>
        <p:txBody>
          <a:bodyPr/>
          <a:lstStyle>
            <a:lvl1pPr marL="0" marR="0" indent="-342900" algn="l" defTabSz="914400" rtl="0" eaLnBrk="1" fontAlgn="auto" latinLnBrk="0" hangingPunct="1">
              <a:lnSpc>
                <a:spcPct val="100000"/>
              </a:lnSpc>
              <a:spcBef>
                <a:spcPts val="0"/>
              </a:spcBef>
              <a:spcAft>
                <a:spcPts val="0"/>
              </a:spcAft>
              <a:buClrTx/>
              <a:buSzTx/>
              <a:buFont typeface="Arial" pitchFamily="34" charset="0"/>
              <a:buNone/>
              <a:tabLst/>
              <a:defRPr sz="2000" baseline="0">
                <a:solidFill>
                  <a:schemeClr val="tx1">
                    <a:tint val="75000"/>
                  </a:schemeClr>
                </a:solidFill>
                <a:latin typeface="Frutiger Next LT W1G"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a:p>
        </p:txBody>
      </p:sp>
    </p:spTree>
    <p:extLst>
      <p:ext uri="{BB962C8B-B14F-4D97-AF65-F5344CB8AC3E}">
        <p14:creationId xmlns:p14="http://schemas.microsoft.com/office/powerpoint/2010/main" val="29049537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1331640" y="1500173"/>
            <a:ext cx="7355160" cy="506449"/>
          </a:xfrm>
          <a:prstGeom prst="rect">
            <a:avLst/>
          </a:prstGeom>
        </p:spPr>
        <p:txBody>
          <a:bodyPr/>
          <a:lstStyle>
            <a:lvl1pPr>
              <a:defRPr>
                <a:latin typeface="Frutiger Next LT W1G" pitchFamily="34" charset="0"/>
              </a:defRPr>
            </a:lvl1pPr>
          </a:lstStyle>
          <a:p>
            <a:r>
              <a:rPr lang="de-DE" dirty="0" smtClean="0"/>
              <a:t>Titelmasterformat durch Klicken bearbeiten</a:t>
            </a:r>
            <a:endParaRPr lang="de-DE" dirty="0"/>
          </a:p>
        </p:txBody>
      </p:sp>
      <p:sp>
        <p:nvSpPr>
          <p:cNvPr id="3" name="Inhaltsplatzhalter 2"/>
          <p:cNvSpPr>
            <a:spLocks noGrp="1"/>
          </p:cNvSpPr>
          <p:nvPr>
            <p:ph sz="half" idx="1"/>
          </p:nvPr>
        </p:nvSpPr>
        <p:spPr>
          <a:xfrm>
            <a:off x="1331640" y="2340000"/>
            <a:ext cx="3600400" cy="4032448"/>
          </a:xfrm>
          <a:prstGeom prst="rect">
            <a:avLst/>
          </a:prstGeom>
        </p:spPr>
        <p:txBody>
          <a:bodyPr>
            <a:normAutofit/>
          </a:bodyPr>
          <a:lstStyle>
            <a:lvl1pPr marL="0">
              <a:defRPr sz="1600" b="0">
                <a:latin typeface="Frutiger Next LT W1G" pitchFamily="34" charset="0"/>
              </a:defRPr>
            </a:lvl1pPr>
            <a:lvl2pPr>
              <a:defRPr sz="1600" b="0"/>
            </a:lvl2pPr>
            <a:lvl3pPr>
              <a:defRPr sz="1600" b="0"/>
            </a:lvl3pPr>
            <a:lvl4pPr>
              <a:defRPr sz="1600" b="0"/>
            </a:lvl4pPr>
            <a:lvl5pPr>
              <a:defRPr sz="1600" b="0"/>
            </a:lvl5pPr>
            <a:lvl6pPr>
              <a:defRPr sz="1800"/>
            </a:lvl6pPr>
            <a:lvl7pPr>
              <a:defRPr sz="1800"/>
            </a:lvl7pPr>
            <a:lvl8pPr>
              <a:defRPr sz="1800"/>
            </a:lvl8pPr>
            <a:lvl9pPr>
              <a:defRPr sz="1800"/>
            </a:lvl9pPr>
          </a:lstStyle>
          <a:p>
            <a:pPr lvl="0"/>
            <a:r>
              <a:rPr lang="de-DE" dirty="0" smtClean="0"/>
              <a:t>Textmasterformate durch Klicken bearbeiten</a:t>
            </a:r>
            <a:endParaRPr lang="de-DE" dirty="0"/>
          </a:p>
        </p:txBody>
      </p:sp>
      <p:sp>
        <p:nvSpPr>
          <p:cNvPr id="4" name="Inhaltsplatzhalter 3"/>
          <p:cNvSpPr>
            <a:spLocks noGrp="1"/>
          </p:cNvSpPr>
          <p:nvPr>
            <p:ph sz="half" idx="2"/>
          </p:nvPr>
        </p:nvSpPr>
        <p:spPr>
          <a:xfrm>
            <a:off x="5076056" y="2340000"/>
            <a:ext cx="3610744" cy="4032448"/>
          </a:xfrm>
          <a:prstGeom prst="rect">
            <a:avLst/>
          </a:prstGeom>
        </p:spPr>
        <p:txBody>
          <a:bodyPr>
            <a:normAutofit/>
          </a:bodyPr>
          <a:lstStyle>
            <a:lvl1pPr marL="0">
              <a:defRPr sz="1600" b="0" baseline="0">
                <a:latin typeface="Frutiger Next LT W1G" pitchFamily="34" charset="0"/>
              </a:defRPr>
            </a:lvl1pPr>
            <a:lvl2pPr>
              <a:defRPr sz="1600" b="0"/>
            </a:lvl2pPr>
            <a:lvl3pPr>
              <a:defRPr sz="1600" b="0"/>
            </a:lvl3pPr>
            <a:lvl4pPr>
              <a:defRPr sz="1600" b="0"/>
            </a:lvl4pPr>
            <a:lvl5pPr>
              <a:defRPr sz="1600" b="0"/>
            </a:lvl5pPr>
            <a:lvl6pPr>
              <a:defRPr sz="1800"/>
            </a:lvl6pPr>
            <a:lvl7pPr>
              <a:defRPr sz="1800"/>
            </a:lvl7pPr>
            <a:lvl8pPr>
              <a:defRPr sz="1800"/>
            </a:lvl8pPr>
            <a:lvl9pPr>
              <a:defRPr sz="1800"/>
            </a:lvl9pPr>
          </a:lstStyle>
          <a:p>
            <a:pPr lvl="0"/>
            <a:r>
              <a:rPr lang="de-DE" dirty="0" smtClean="0"/>
              <a:t>Textmasterformate durch Klicken bearbeiten</a:t>
            </a:r>
            <a:endParaRPr lang="de-DE"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8" descr="Bild3_"/>
          <p:cNvPicPr>
            <a:picLocks noChangeAspect="1" noChangeArrowheads="1"/>
          </p:cNvPicPr>
          <p:nvPr userDrawn="1"/>
        </p:nvPicPr>
        <p:blipFill>
          <a:blip r:embed="rId8" cstate="print"/>
          <a:srcRect/>
          <a:stretch>
            <a:fillRect/>
          </a:stretch>
        </p:blipFill>
        <p:spPr bwMode="auto">
          <a:xfrm>
            <a:off x="107950" y="115888"/>
            <a:ext cx="2444750" cy="1158875"/>
          </a:xfrm>
          <a:prstGeom prst="rect">
            <a:avLst/>
          </a:prstGeom>
          <a:noFill/>
        </p:spPr>
      </p:pic>
      <p:sp>
        <p:nvSpPr>
          <p:cNvPr id="9" name="Rectangle 10"/>
          <p:cNvSpPr>
            <a:spLocks noChangeAspect="1" noChangeArrowheads="1"/>
          </p:cNvSpPr>
          <p:nvPr userDrawn="1"/>
        </p:nvSpPr>
        <p:spPr bwMode="auto">
          <a:xfrm>
            <a:off x="1331913" y="0"/>
            <a:ext cx="3906044" cy="461963"/>
          </a:xfrm>
          <a:prstGeom prst="rect">
            <a:avLst/>
          </a:prstGeom>
          <a:solidFill>
            <a:schemeClr val="bg1">
              <a:lumMod val="50000"/>
            </a:schemeClr>
          </a:solidFill>
          <a:ln w="9525">
            <a:noFill/>
            <a:miter lim="800000"/>
            <a:headEnd/>
            <a:tailEnd/>
          </a:ln>
          <a:effectLst/>
        </p:spPr>
        <p:txBody>
          <a:bodyPr wrap="none" anchor="ctr"/>
          <a:lstStyle/>
          <a:p>
            <a:endParaRPr lang="de-DE"/>
          </a:p>
        </p:txBody>
      </p:sp>
      <p:sp>
        <p:nvSpPr>
          <p:cNvPr id="10" name="Rectangle 11"/>
          <p:cNvSpPr>
            <a:spLocks noChangeAspect="1" noChangeArrowheads="1"/>
          </p:cNvSpPr>
          <p:nvPr userDrawn="1"/>
        </p:nvSpPr>
        <p:spPr bwMode="auto">
          <a:xfrm>
            <a:off x="5237957" y="0"/>
            <a:ext cx="3906044" cy="461963"/>
          </a:xfrm>
          <a:prstGeom prst="rect">
            <a:avLst/>
          </a:prstGeom>
          <a:solidFill>
            <a:srgbClr val="A46674"/>
          </a:solidFill>
          <a:ln w="9525">
            <a:noFill/>
            <a:miter lim="800000"/>
            <a:headEnd/>
            <a:tailEnd/>
          </a:ln>
          <a:effectLst/>
        </p:spPr>
        <p:txBody>
          <a:bodyPr wrap="none" anchor="ctr"/>
          <a:lstStyle/>
          <a:p>
            <a:endParaRPr lang="de-DE"/>
          </a:p>
        </p:txBody>
      </p:sp>
      <p:sp>
        <p:nvSpPr>
          <p:cNvPr id="15" name="Textfeld 14"/>
          <p:cNvSpPr txBox="1"/>
          <p:nvPr userDrawn="1"/>
        </p:nvSpPr>
        <p:spPr>
          <a:xfrm>
            <a:off x="395536" y="6453336"/>
            <a:ext cx="7632848" cy="261610"/>
          </a:xfrm>
          <a:prstGeom prst="rect">
            <a:avLst/>
          </a:prstGeom>
          <a:noFill/>
        </p:spPr>
        <p:txBody>
          <a:bodyPr wrap="square" rtlCol="0">
            <a:spAutoFit/>
          </a:bodyPr>
          <a:lstStyle/>
          <a:p>
            <a:r>
              <a:rPr lang="de-DE" sz="1100" dirty="0" smtClean="0">
                <a:latin typeface="Frutiger Next LT W1G" pitchFamily="34" charset="0"/>
              </a:rPr>
              <a:t>16.</a:t>
            </a:r>
            <a:r>
              <a:rPr lang="de-DE" sz="1100" baseline="0" dirty="0" smtClean="0">
                <a:latin typeface="Frutiger Next LT W1G" pitchFamily="34" charset="0"/>
              </a:rPr>
              <a:t> Juli 2018</a:t>
            </a:r>
            <a:endParaRPr lang="de-DE" sz="1100" dirty="0">
              <a:latin typeface="Frutiger Next LT W1G" pitchFamily="34" charset="0"/>
            </a:endParaRPr>
          </a:p>
        </p:txBody>
      </p:sp>
      <p:sp>
        <p:nvSpPr>
          <p:cNvPr id="8" name="Rectangle 16"/>
          <p:cNvSpPr txBox="1">
            <a:spLocks noChangeArrowheads="1"/>
          </p:cNvSpPr>
          <p:nvPr userDrawn="1"/>
        </p:nvSpPr>
        <p:spPr bwMode="auto">
          <a:xfrm>
            <a:off x="5273675" y="549275"/>
            <a:ext cx="3690938" cy="863600"/>
          </a:xfrm>
          <a:prstGeom prst="rect">
            <a:avLst/>
          </a:prstGeom>
          <a:noFill/>
          <a:ln w="9525">
            <a:noFill/>
            <a:miter lim="800000"/>
            <a:headEnd/>
            <a:tailEnd/>
          </a:ln>
          <a:effectLst/>
        </p:spPr>
        <p:txBody>
          <a:bodyPr lIns="0" tIns="0" rIns="0" bIns="0"/>
          <a:lstStyle>
            <a:lvl1pPr>
              <a:lnSpc>
                <a:spcPts val="1200"/>
              </a:lnSpc>
              <a:defRPr sz="1200" b="1">
                <a:latin typeface="+mn-lt"/>
              </a:defRPr>
            </a:lvl1pPr>
          </a:lstStyle>
          <a:p>
            <a:pPr>
              <a:lnSpc>
                <a:spcPct val="100000"/>
              </a:lnSpc>
              <a:spcAft>
                <a:spcPts val="300"/>
              </a:spcAft>
              <a:defRPr/>
            </a:pPr>
            <a:r>
              <a:rPr lang="de-DE" b="1" dirty="0" smtClean="0">
                <a:latin typeface="Frutiger Next LT W1G" pitchFamily="34" charset="0"/>
              </a:rPr>
              <a:t>Corinna</a:t>
            </a:r>
            <a:r>
              <a:rPr lang="de-DE" b="1" baseline="0" dirty="0" smtClean="0">
                <a:latin typeface="Frutiger Next LT W1G" pitchFamily="34" charset="0"/>
              </a:rPr>
              <a:t> Zeitler</a:t>
            </a:r>
            <a:r>
              <a:rPr lang="de-DE" b="0" dirty="0" smtClean="0">
                <a:latin typeface="Frutiger Next LT W1G" pitchFamily="34" charset="0"/>
              </a:rPr>
              <a:t/>
            </a:r>
            <a:br>
              <a:rPr lang="de-DE" b="0" dirty="0" smtClean="0">
                <a:latin typeface="Frutiger Next LT W1G" pitchFamily="34" charset="0"/>
              </a:rPr>
            </a:br>
            <a:r>
              <a:rPr lang="de-DE" b="0" dirty="0" err="1" smtClean="0">
                <a:latin typeface="Frutiger Next LT W1G" pitchFamily="34" charset="0"/>
              </a:rPr>
              <a:t>Bibliotheksinspektoranwärterin</a:t>
            </a:r>
            <a:endParaRPr lang="de-DE" b="0" dirty="0" smtClean="0">
              <a:latin typeface="Frutiger Next LT W1G" pitchFamily="34" charset="0"/>
            </a:endParaRPr>
          </a:p>
          <a:p>
            <a:pPr>
              <a:lnSpc>
                <a:spcPct val="100000"/>
              </a:lnSpc>
              <a:spcAft>
                <a:spcPts val="300"/>
              </a:spcAft>
              <a:defRPr/>
            </a:pPr>
            <a:r>
              <a:rPr lang="de-DE" sz="1000" dirty="0" smtClean="0">
                <a:latin typeface="Frutiger Next LT W1G" pitchFamily="34" charset="0"/>
              </a:rPr>
              <a:t>UNIVERSITÄTSBIBLIOTHEK</a:t>
            </a:r>
            <a:endParaRPr lang="de-DE" sz="1000" dirty="0">
              <a:latin typeface="Frutiger Next LT W1G"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6" r:id="rId3"/>
    <p:sldLayoutId id="2147483660" r:id="rId4"/>
    <p:sldLayoutId id="2147483661" r:id="rId5"/>
    <p:sldLayoutId id="2147483652" r:id="rId6"/>
  </p:sldLayoutIdLst>
  <p:txStyles>
    <p:titleStyle>
      <a:lvl1pPr algn="l" defTabSz="914400" rtl="0" eaLnBrk="1" latinLnBrk="0" hangingPunct="1">
        <a:spcBef>
          <a:spcPct val="0"/>
        </a:spcBef>
        <a:buNone/>
        <a:defRPr sz="2400" b="1" kern="1200">
          <a:solidFill>
            <a:schemeClr val="tx1"/>
          </a:solidFill>
          <a:latin typeface="Verdana" pitchFamily="34" charset="0"/>
          <a:ea typeface="+mj-ea"/>
          <a:cs typeface="+mj-cs"/>
        </a:defRPr>
      </a:lvl1pPr>
    </p:titleStyle>
    <p:bodyStyle>
      <a:lvl1pPr marL="342900" marR="0" indent="-342900" algn="l" defTabSz="914400" rtl="0" eaLnBrk="1" fontAlgn="auto" latinLnBrk="0" hangingPunct="1">
        <a:lnSpc>
          <a:spcPct val="100000"/>
        </a:lnSpc>
        <a:spcBef>
          <a:spcPts val="0"/>
        </a:spcBef>
        <a:spcAft>
          <a:spcPts val="0"/>
        </a:spcAft>
        <a:buClrTx/>
        <a:buSzTx/>
        <a:buFont typeface="Arial" pitchFamily="34" charset="0"/>
        <a:buNone/>
        <a:tabLst/>
        <a:defRPr sz="1600" b="1" kern="1200">
          <a:solidFill>
            <a:schemeClr val="tx1"/>
          </a:solidFill>
          <a:latin typeface="Verdana" pitchFamily="34" charset="0"/>
          <a:ea typeface="+mn-ea"/>
          <a:cs typeface="+mn-cs"/>
        </a:defRPr>
      </a:lvl1pPr>
      <a:lvl2pPr marL="742950" marR="0" indent="-285750" algn="l" defTabSz="914400" rtl="0" eaLnBrk="1" fontAlgn="auto" latinLnBrk="0" hangingPunct="1">
        <a:lnSpc>
          <a:spcPct val="100000"/>
        </a:lnSpc>
        <a:spcBef>
          <a:spcPts val="0"/>
        </a:spcBef>
        <a:spcAft>
          <a:spcPts val="0"/>
        </a:spcAft>
        <a:buClrTx/>
        <a:buSzTx/>
        <a:buFont typeface="Arial" pitchFamily="34" charset="0"/>
        <a:buNone/>
        <a:tabLst/>
        <a:defRPr sz="1600" kern="1200">
          <a:solidFill>
            <a:schemeClr val="tx1"/>
          </a:solidFill>
          <a:latin typeface="Verdana" pitchFamily="34" charset="0"/>
          <a:ea typeface="+mn-ea"/>
          <a:cs typeface="+mn-cs"/>
        </a:defRPr>
      </a:lvl2pPr>
      <a:lvl3pPr marL="1143000" marR="0" indent="-228600" algn="l" defTabSz="914400" rtl="0" eaLnBrk="1" fontAlgn="auto" latinLnBrk="0" hangingPunct="1">
        <a:lnSpc>
          <a:spcPct val="100000"/>
        </a:lnSpc>
        <a:spcBef>
          <a:spcPts val="0"/>
        </a:spcBef>
        <a:spcAft>
          <a:spcPts val="0"/>
        </a:spcAft>
        <a:buClrTx/>
        <a:buSzTx/>
        <a:buFont typeface="Arial" pitchFamily="34" charset="0"/>
        <a:buChar char="•"/>
        <a:tabLst/>
        <a:defRPr sz="1600" kern="1200">
          <a:solidFill>
            <a:schemeClr val="tx1"/>
          </a:solidFill>
          <a:latin typeface="Verdana" pitchFamily="34" charset="0"/>
          <a:ea typeface="+mn-ea"/>
          <a:cs typeface="+mn-cs"/>
        </a:defRPr>
      </a:lvl3pPr>
      <a:lvl4pPr marL="1600200" marR="0" indent="-228600" algn="l" defTabSz="914400" rtl="0" eaLnBrk="1" fontAlgn="auto" latinLnBrk="0" hangingPunct="1">
        <a:lnSpc>
          <a:spcPct val="100000"/>
        </a:lnSpc>
        <a:spcBef>
          <a:spcPts val="0"/>
        </a:spcBef>
        <a:spcAft>
          <a:spcPts val="0"/>
        </a:spcAft>
        <a:buClrTx/>
        <a:buSzTx/>
        <a:buFont typeface="Arial" pitchFamily="34" charset="0"/>
        <a:buChar char="–"/>
        <a:tabLst/>
        <a:defRPr sz="1600" kern="1200">
          <a:solidFill>
            <a:schemeClr val="tx1"/>
          </a:solidFill>
          <a:latin typeface="Verdana" pitchFamily="34" charset="0"/>
          <a:ea typeface="+mn-ea"/>
          <a:cs typeface="+mn-cs"/>
        </a:defRPr>
      </a:lvl4pPr>
      <a:lvl5pPr marL="2057400" marR="0" indent="-228600" algn="l" defTabSz="914400" rtl="0" eaLnBrk="1" fontAlgn="auto" latinLnBrk="0" hangingPunct="1">
        <a:lnSpc>
          <a:spcPct val="100000"/>
        </a:lnSpc>
        <a:spcBef>
          <a:spcPts val="0"/>
        </a:spcBef>
        <a:spcAft>
          <a:spcPts val="0"/>
        </a:spcAft>
        <a:buClrTx/>
        <a:buSzTx/>
        <a:buFont typeface="Arial" pitchFamily="34" charset="0"/>
        <a:buChar char="»"/>
        <a:tabLst/>
        <a:defRPr sz="16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1"/>
          </p:nvPr>
        </p:nvSpPr>
        <p:spPr/>
        <p:txBody>
          <a:bodyPr/>
          <a:lstStyle/>
          <a:p>
            <a:r>
              <a:rPr lang="de-DE" sz="2800" dirty="0" smtClean="0"/>
              <a:t>Metadaten zwischen Autopsie und Automatisierung</a:t>
            </a:r>
            <a:endParaRPr lang="de-DE" sz="2800" dirty="0"/>
          </a:p>
        </p:txBody>
      </p:sp>
      <p:sp>
        <p:nvSpPr>
          <p:cNvPr id="3" name="Textplatzhalter 2"/>
          <p:cNvSpPr>
            <a:spLocks noGrp="1"/>
          </p:cNvSpPr>
          <p:nvPr>
            <p:ph type="body" sz="quarter" idx="12"/>
          </p:nvPr>
        </p:nvSpPr>
        <p:spPr/>
        <p:txBody>
          <a:bodyPr/>
          <a:lstStyle/>
          <a:p>
            <a:r>
              <a:rPr lang="de-DE" sz="2800" dirty="0" smtClean="0"/>
              <a:t>Welche Qualität brauchen wir?</a:t>
            </a:r>
            <a:endParaRPr lang="de-DE"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1988841"/>
            <a:ext cx="7918648" cy="864096"/>
          </a:xfrm>
        </p:spPr>
        <p:txBody>
          <a:bodyPr/>
          <a:lstStyle/>
          <a:p>
            <a:r>
              <a:rPr lang="de-DE" dirty="0" smtClean="0"/>
              <a:t>Die Zukunft der Metadaten</a:t>
            </a:r>
            <a:endParaRPr lang="de-DE" dirty="0"/>
          </a:p>
        </p:txBody>
      </p:sp>
      <p:sp>
        <p:nvSpPr>
          <p:cNvPr id="3" name="Untertitel 2"/>
          <p:cNvSpPr>
            <a:spLocks noGrp="1"/>
          </p:cNvSpPr>
          <p:nvPr>
            <p:ph type="subTitle" idx="1"/>
          </p:nvPr>
        </p:nvSpPr>
        <p:spPr>
          <a:xfrm>
            <a:off x="611560" y="2852937"/>
            <a:ext cx="7992888" cy="3456383"/>
          </a:xfrm>
        </p:spPr>
        <p:txBody>
          <a:bodyPr/>
          <a:lstStyle/>
          <a:p>
            <a:pPr>
              <a:buFont typeface="Wingdings" panose="05000000000000000000" pitchFamily="2" charset="2"/>
              <a:buChar char="§"/>
            </a:pPr>
            <a:r>
              <a:rPr lang="de-DE" sz="2400" dirty="0" smtClean="0"/>
              <a:t>Stärkere Nutzung der Synergieeffekte </a:t>
            </a:r>
            <a:endParaRPr lang="de-DE" sz="2400" dirty="0"/>
          </a:p>
          <a:p>
            <a:pPr>
              <a:buFont typeface="Wingdings" panose="05000000000000000000" pitchFamily="2" charset="2"/>
              <a:buChar char="§"/>
            </a:pPr>
            <a:r>
              <a:rPr lang="de-DE" sz="2400" dirty="0" smtClean="0"/>
              <a:t>Festlegen gemeinsamer Ziele der Bibliotheken</a:t>
            </a:r>
            <a:endParaRPr lang="de-DE" sz="2400" dirty="0"/>
          </a:p>
          <a:p>
            <a:pPr>
              <a:buFont typeface="Wingdings" panose="05000000000000000000" pitchFamily="2" charset="2"/>
              <a:buChar char="§"/>
            </a:pPr>
            <a:r>
              <a:rPr lang="de-DE" sz="2400" dirty="0"/>
              <a:t>Eigenkatalogisierung </a:t>
            </a:r>
            <a:r>
              <a:rPr lang="de-DE" sz="2400" dirty="0" smtClean="0"/>
              <a:t>neben Metadatenmanagement </a:t>
            </a:r>
            <a:endParaRPr lang="de-DE" sz="2400" dirty="0"/>
          </a:p>
          <a:p>
            <a:pPr>
              <a:buFont typeface="Wingdings" panose="05000000000000000000" pitchFamily="2" charset="2"/>
              <a:buChar char="§"/>
            </a:pPr>
            <a:r>
              <a:rPr lang="de-DE" sz="2400" dirty="0" err="1" smtClean="0"/>
              <a:t>Provenance</a:t>
            </a:r>
            <a:endParaRPr lang="de-DE" sz="2400" dirty="0"/>
          </a:p>
          <a:p>
            <a:pPr>
              <a:buFont typeface="Wingdings" panose="05000000000000000000" pitchFamily="2" charset="2"/>
              <a:buChar char="§"/>
            </a:pPr>
            <a:r>
              <a:rPr lang="de-DE" sz="2400" dirty="0"/>
              <a:t>Größerer Schwerpunkt auf Normdaten</a:t>
            </a:r>
          </a:p>
          <a:p>
            <a:pPr>
              <a:buFont typeface="Wingdings" panose="05000000000000000000" pitchFamily="2" charset="2"/>
              <a:buChar char="§"/>
            </a:pPr>
            <a:r>
              <a:rPr lang="de-DE" sz="2400" dirty="0"/>
              <a:t>Vernetzung der Daten und Automatisierung</a:t>
            </a:r>
          </a:p>
        </p:txBody>
      </p:sp>
    </p:spTree>
    <p:extLst>
      <p:ext uri="{BB962C8B-B14F-4D97-AF65-F5344CB8AC3E}">
        <p14:creationId xmlns:p14="http://schemas.microsoft.com/office/powerpoint/2010/main" val="2418404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Die Zukunft der Bibliotheken</a:t>
            </a:r>
            <a:endParaRPr lang="de-DE" dirty="0"/>
          </a:p>
        </p:txBody>
      </p:sp>
      <p:sp>
        <p:nvSpPr>
          <p:cNvPr id="3" name="Untertitel 2"/>
          <p:cNvSpPr>
            <a:spLocks noGrp="1"/>
          </p:cNvSpPr>
          <p:nvPr>
            <p:ph type="subTitle" idx="1"/>
          </p:nvPr>
        </p:nvSpPr>
        <p:spPr>
          <a:xfrm>
            <a:off x="1331640" y="2996952"/>
            <a:ext cx="7272808" cy="2688704"/>
          </a:xfrm>
        </p:spPr>
        <p:txBody>
          <a:bodyPr/>
          <a:lstStyle/>
          <a:p>
            <a:r>
              <a:rPr lang="de-DE" sz="2800" dirty="0"/>
              <a:t>„</a:t>
            </a:r>
            <a:r>
              <a:rPr lang="de-DE" sz="2800" i="1" dirty="0"/>
              <a:t>Metadatenmanagement [ist] ein Arbeitsfeld, wofür das deutsche Bibliothekssystem weit mehr Ressourcen als bisher bereitstellen muss</a:t>
            </a:r>
            <a:r>
              <a:rPr lang="de-DE" sz="2800" dirty="0"/>
              <a:t>.“</a:t>
            </a:r>
          </a:p>
          <a:p>
            <a:endParaRPr lang="de-DE" sz="2800" dirty="0"/>
          </a:p>
          <a:p>
            <a:r>
              <a:rPr lang="de-DE" sz="2800" dirty="0"/>
              <a:t>(AWBI 2018, S. 20)</a:t>
            </a:r>
          </a:p>
        </p:txBody>
      </p:sp>
    </p:spTree>
    <p:extLst>
      <p:ext uri="{BB962C8B-B14F-4D97-AF65-F5344CB8AC3E}">
        <p14:creationId xmlns:p14="http://schemas.microsoft.com/office/powerpoint/2010/main" val="972136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9512" y="1196752"/>
            <a:ext cx="8345429" cy="504056"/>
          </a:xfrm>
        </p:spPr>
        <p:txBody>
          <a:bodyPr/>
          <a:lstStyle/>
          <a:p>
            <a:r>
              <a:rPr lang="de-DE" sz="2400" dirty="0" smtClean="0"/>
              <a:t>Literaturangaben</a:t>
            </a:r>
            <a:endParaRPr lang="de-DE" sz="2400" dirty="0"/>
          </a:p>
        </p:txBody>
      </p:sp>
      <p:sp>
        <p:nvSpPr>
          <p:cNvPr id="3" name="Untertitel 2"/>
          <p:cNvSpPr>
            <a:spLocks noGrp="1"/>
          </p:cNvSpPr>
          <p:nvPr>
            <p:ph type="subTitle" idx="1"/>
          </p:nvPr>
        </p:nvSpPr>
        <p:spPr>
          <a:xfrm>
            <a:off x="179512" y="1772816"/>
            <a:ext cx="8856984" cy="4680520"/>
          </a:xfrm>
        </p:spPr>
        <p:txBody>
          <a:bodyPr/>
          <a:lstStyle/>
          <a:p>
            <a:r>
              <a:rPr lang="de-DE" sz="1800" dirty="0"/>
              <a:t>Ausschuss für Wissenschaftliche Bibliotheken und Informationssysteme der DFG. „Stärkung des Systems wissenschaftlicher Bibliotheken in Deutschland. Ein Impulspapier des Ausschusses für Wissenschaftliche Bibliotheken und Informationssysteme der Deutschen Forschungsgemeinschaft“, 22. Mai 2018. http://www.dfg.de/download/pdf/foerderung/programme/lis/180522_awbi_impulspapier.pdf.</a:t>
            </a:r>
          </a:p>
          <a:p>
            <a:endParaRPr lang="de-DE" sz="1800" dirty="0"/>
          </a:p>
          <a:p>
            <a:r>
              <a:rPr lang="de-DE" sz="1800" dirty="0"/>
              <a:t>„Normdaten / Über den Autor zum Produkt“. </a:t>
            </a:r>
            <a:r>
              <a:rPr lang="de-DE" sz="1800" dirty="0" err="1"/>
              <a:t>Bookbytes</a:t>
            </a:r>
            <a:r>
              <a:rPr lang="de-DE" sz="1800" dirty="0"/>
              <a:t>. Blog für Digitales, 22. Januar 2018. https://www.boersenblatt.net/bookbytes/artikel-normdaten.1423703.html.</a:t>
            </a:r>
          </a:p>
          <a:p>
            <a:endParaRPr lang="de-DE" sz="1800" dirty="0"/>
          </a:p>
          <a:p>
            <a:r>
              <a:rPr lang="de-DE" sz="1800" dirty="0"/>
              <a:t>Junger, Ulrike. „Die Q-Frage - Die Erschließung in der DNB zwischen MVB-Daten und RDA-Level </a:t>
            </a:r>
            <a:r>
              <a:rPr lang="de-DE" sz="1800" dirty="0" smtClean="0"/>
              <a:t>1“. </a:t>
            </a:r>
            <a:r>
              <a:rPr lang="de-DE" sz="1800" dirty="0"/>
              <a:t>G</a:t>
            </a:r>
            <a:r>
              <a:rPr lang="de-DE" sz="1800" dirty="0" smtClean="0"/>
              <a:t>ehalten </a:t>
            </a:r>
            <a:r>
              <a:rPr lang="de-DE" sz="1800" dirty="0"/>
              <a:t>auf der Fortbildung „Metadaten zwischen Autopsie und Automatisierung - welche Qualität brauchen wir?“ der </a:t>
            </a:r>
            <a:r>
              <a:rPr lang="de-DE" sz="1800" dirty="0" err="1"/>
              <a:t>dbv</a:t>
            </a:r>
            <a:r>
              <a:rPr lang="de-DE" sz="1800" dirty="0"/>
              <a:t>-Kommission Erwerbung und Bestandsentwicklung, Düsseldorf, 13. März 2018. https://</a:t>
            </a:r>
            <a:r>
              <a:rPr lang="de-DE" sz="1800" dirty="0" smtClean="0"/>
              <a:t>www.bibliotheksverband.de/fileadmin/user_upload/Kommissionen/Kom_ErwBest/Tagungen/Erwkomm_Fortbild_Ddorf2018_Junger.ppsx.</a:t>
            </a:r>
          </a:p>
          <a:p>
            <a:endParaRPr lang="de-DE" sz="1300" dirty="0" smtClean="0"/>
          </a:p>
        </p:txBody>
      </p:sp>
    </p:spTree>
    <p:extLst>
      <p:ext uri="{BB962C8B-B14F-4D97-AF65-F5344CB8AC3E}">
        <p14:creationId xmlns:p14="http://schemas.microsoft.com/office/powerpoint/2010/main" val="69197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1412777"/>
            <a:ext cx="8134672" cy="648072"/>
          </a:xfrm>
        </p:spPr>
        <p:txBody>
          <a:bodyPr/>
          <a:lstStyle/>
          <a:p>
            <a:r>
              <a:rPr lang="de-DE" sz="2400" dirty="0" smtClean="0"/>
              <a:t>Literaturangaben</a:t>
            </a:r>
            <a:endParaRPr lang="de-DE" sz="2400" dirty="0"/>
          </a:p>
        </p:txBody>
      </p:sp>
      <p:sp>
        <p:nvSpPr>
          <p:cNvPr id="3" name="Untertitel 2"/>
          <p:cNvSpPr>
            <a:spLocks noGrp="1"/>
          </p:cNvSpPr>
          <p:nvPr>
            <p:ph type="subTitle" idx="1"/>
          </p:nvPr>
        </p:nvSpPr>
        <p:spPr>
          <a:xfrm>
            <a:off x="395536" y="2060849"/>
            <a:ext cx="8352928" cy="4392487"/>
          </a:xfrm>
        </p:spPr>
        <p:txBody>
          <a:bodyPr/>
          <a:lstStyle/>
          <a:p>
            <a:r>
              <a:rPr lang="de-DE" sz="1800" dirty="0"/>
              <a:t>Klein, Annette: „Metadaten zwischen Automatisierung und Autopsie. Welche Qualität brauchen wir?“ Gehalten am 107. Deutschen </a:t>
            </a:r>
            <a:r>
              <a:rPr lang="de-DE" sz="1800" dirty="0" err="1"/>
              <a:t>Bibliothekartag</a:t>
            </a:r>
            <a:r>
              <a:rPr lang="de-DE" sz="1800" dirty="0"/>
              <a:t>, Berlin, 15.Juni 2018.</a:t>
            </a:r>
          </a:p>
          <a:p>
            <a:r>
              <a:rPr lang="de-DE" sz="1800" dirty="0"/>
              <a:t>https://opus4.kobv.de/opus4-bib-info/frontdoor/index/index/searchtype/collection/id/16798/docId/15761/start/0/rows/20</a:t>
            </a:r>
          </a:p>
          <a:p>
            <a:endParaRPr lang="de-DE" sz="1800" dirty="0"/>
          </a:p>
          <a:p>
            <a:r>
              <a:rPr lang="de-DE" sz="1800" dirty="0"/>
              <a:t>Wiesenmüller, Heidrun: „Erschließungsdaten in einer heterogenen und verlinkten Welt. Überlegungen zur Datenqualität“. Gehalten auf der Fortbildung „Metadaten zwischen Autopsie und Automatisierung – welche Qualität brauchen wir?“ der </a:t>
            </a:r>
            <a:r>
              <a:rPr lang="de-DE" sz="1800" dirty="0" err="1"/>
              <a:t>dbv</a:t>
            </a:r>
            <a:r>
              <a:rPr lang="de-DE" sz="1800" dirty="0"/>
              <a:t>-Kommission Erwerbung und Bestandsentwicklung, Düsseldorf, 13. März 2018. https://www.bibliotheksverband.de/fileadmin/user_upload/Kommissionen/Kom_ErwBest/Tagungen/Erwkomm_Fortbild_Ddorf2018_Wiesenmueller.pdf</a:t>
            </a:r>
          </a:p>
        </p:txBody>
      </p:sp>
    </p:spTree>
    <p:extLst>
      <p:ext uri="{BB962C8B-B14F-4D97-AF65-F5344CB8AC3E}">
        <p14:creationId xmlns:p14="http://schemas.microsoft.com/office/powerpoint/2010/main" val="2205751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15616" y="1844825"/>
            <a:ext cx="7416824" cy="1152127"/>
          </a:xfrm>
        </p:spPr>
        <p:txBody>
          <a:bodyPr/>
          <a:lstStyle/>
          <a:p>
            <a:r>
              <a:rPr lang="de-DE" dirty="0" smtClean="0"/>
              <a:t>Aktueller Stand der Metadatenqualität</a:t>
            </a:r>
            <a:endParaRPr lang="de-DE" dirty="0"/>
          </a:p>
        </p:txBody>
      </p:sp>
      <p:sp>
        <p:nvSpPr>
          <p:cNvPr id="3" name="Untertitel 2"/>
          <p:cNvSpPr>
            <a:spLocks noGrp="1"/>
          </p:cNvSpPr>
          <p:nvPr>
            <p:ph type="subTitle" idx="1"/>
          </p:nvPr>
        </p:nvSpPr>
        <p:spPr>
          <a:xfrm>
            <a:off x="1115616" y="3177493"/>
            <a:ext cx="7488832" cy="2808312"/>
          </a:xfrm>
        </p:spPr>
        <p:txBody>
          <a:bodyPr/>
          <a:lstStyle/>
          <a:p>
            <a:pPr marL="0" indent="0">
              <a:buNone/>
            </a:pPr>
            <a:r>
              <a:rPr lang="de-DE" dirty="0"/>
              <a:t>Wachsende Heterogenität:</a:t>
            </a:r>
          </a:p>
          <a:p>
            <a:pPr marL="0" indent="0">
              <a:buNone/>
            </a:pPr>
            <a:endParaRPr lang="de-DE" dirty="0"/>
          </a:p>
          <a:p>
            <a:r>
              <a:rPr lang="de-DE" dirty="0"/>
              <a:t>Regelwerksentwicklung und -anwendung </a:t>
            </a:r>
          </a:p>
          <a:p>
            <a:r>
              <a:rPr lang="de-DE" dirty="0"/>
              <a:t>Maschinelle Erschließung</a:t>
            </a:r>
          </a:p>
          <a:p>
            <a:r>
              <a:rPr lang="de-DE" dirty="0"/>
              <a:t>Erschließung neuer Publikationstypen</a:t>
            </a:r>
          </a:p>
          <a:p>
            <a:r>
              <a:rPr lang="de-DE" dirty="0"/>
              <a:t>Metadaten kommerzieller Anbieter</a:t>
            </a:r>
          </a:p>
          <a:p>
            <a:endParaRPr lang="de-DE" dirty="0"/>
          </a:p>
        </p:txBody>
      </p:sp>
    </p:spTree>
    <p:extLst>
      <p:ext uri="{BB962C8B-B14F-4D97-AF65-F5344CB8AC3E}">
        <p14:creationId xmlns:p14="http://schemas.microsoft.com/office/powerpoint/2010/main" val="1867786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Aktueller Stand der Metadaten</a:t>
            </a:r>
            <a:endParaRPr lang="de-DE" dirty="0"/>
          </a:p>
        </p:txBody>
      </p:sp>
      <p:sp>
        <p:nvSpPr>
          <p:cNvPr id="3" name="Untertitel 2"/>
          <p:cNvSpPr>
            <a:spLocks noGrp="1"/>
          </p:cNvSpPr>
          <p:nvPr>
            <p:ph type="subTitle" idx="1"/>
          </p:nvPr>
        </p:nvSpPr>
        <p:spPr/>
        <p:txBody>
          <a:bodyPr/>
          <a:lstStyle/>
          <a:p>
            <a:r>
              <a:rPr lang="de-DE" dirty="0"/>
              <a:t>Umfangreiches Datenmanagement neben Einzelfallbehandlung</a:t>
            </a:r>
          </a:p>
          <a:p>
            <a:r>
              <a:rPr lang="de-DE" dirty="0"/>
              <a:t>Erschließung nach einheitlichem Qualitätsstandard wird zum </a:t>
            </a:r>
            <a:r>
              <a:rPr lang="de-DE" dirty="0" smtClean="0"/>
              <a:t>Ressourcenproblem</a:t>
            </a:r>
            <a:endParaRPr lang="de-DE" dirty="0"/>
          </a:p>
          <a:p>
            <a:r>
              <a:rPr lang="de-DE" dirty="0"/>
              <a:t>Diskussion um notwendige Standards</a:t>
            </a:r>
          </a:p>
        </p:txBody>
      </p:sp>
    </p:spTree>
    <p:extLst>
      <p:ext uri="{BB962C8B-B14F-4D97-AF65-F5344CB8AC3E}">
        <p14:creationId xmlns:p14="http://schemas.microsoft.com/office/powerpoint/2010/main" val="969077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Weiteres Problem</a:t>
            </a:r>
            <a:endParaRPr lang="de-DE" dirty="0"/>
          </a:p>
        </p:txBody>
      </p:sp>
      <p:sp>
        <p:nvSpPr>
          <p:cNvPr id="3" name="Untertitel 2"/>
          <p:cNvSpPr>
            <a:spLocks noGrp="1"/>
          </p:cNvSpPr>
          <p:nvPr>
            <p:ph type="subTitle" idx="1"/>
          </p:nvPr>
        </p:nvSpPr>
        <p:spPr>
          <a:xfrm>
            <a:off x="1331640" y="2852937"/>
            <a:ext cx="7272808" cy="3096343"/>
          </a:xfrm>
        </p:spPr>
        <p:txBody>
          <a:bodyPr/>
          <a:lstStyle/>
          <a:p>
            <a:pPr lvl="0">
              <a:defRPr/>
            </a:pPr>
            <a:r>
              <a:rPr lang="de-DE" sz="2400" dirty="0"/>
              <a:t>„</a:t>
            </a:r>
            <a:r>
              <a:rPr lang="de-DE" sz="2400" i="1" dirty="0"/>
              <a:t>Die Stärke der deutschen Bibliotheken in der medienspezifischen Erschließung steht in der Gefahr, im World Wide Web und dessen kommerziell implantierten Suchmaschinen unsichtbar zu werden</a:t>
            </a:r>
            <a:r>
              <a:rPr lang="de-DE" sz="2400" dirty="0"/>
              <a:t>.“</a:t>
            </a:r>
          </a:p>
          <a:p>
            <a:pPr lvl="0">
              <a:defRPr/>
            </a:pPr>
            <a:endParaRPr lang="de-DE" sz="2400" dirty="0"/>
          </a:p>
          <a:p>
            <a:pPr lvl="0">
              <a:defRPr/>
            </a:pPr>
            <a:r>
              <a:rPr lang="de-DE" sz="2400" dirty="0"/>
              <a:t>(AWBI 2018, S. 16)</a:t>
            </a:r>
          </a:p>
        </p:txBody>
      </p:sp>
    </p:spTree>
    <p:extLst>
      <p:ext uri="{BB962C8B-B14F-4D97-AF65-F5344CB8AC3E}">
        <p14:creationId xmlns:p14="http://schemas.microsoft.com/office/powerpoint/2010/main" val="1852690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31640" y="1988840"/>
            <a:ext cx="7198568" cy="1080119"/>
          </a:xfrm>
        </p:spPr>
        <p:txBody>
          <a:bodyPr/>
          <a:lstStyle/>
          <a:p>
            <a:r>
              <a:rPr lang="de-DE" dirty="0" smtClean="0"/>
              <a:t>Welche Metadatenqualität </a:t>
            </a:r>
            <a:br>
              <a:rPr lang="de-DE" dirty="0" smtClean="0"/>
            </a:br>
            <a:r>
              <a:rPr lang="de-DE" dirty="0" smtClean="0"/>
              <a:t>brauchen wir?</a:t>
            </a:r>
            <a:endParaRPr lang="de-DE" dirty="0"/>
          </a:p>
        </p:txBody>
      </p:sp>
      <p:sp>
        <p:nvSpPr>
          <p:cNvPr id="3" name="Untertitel 2"/>
          <p:cNvSpPr>
            <a:spLocks noGrp="1"/>
          </p:cNvSpPr>
          <p:nvPr>
            <p:ph type="subTitle" idx="1"/>
          </p:nvPr>
        </p:nvSpPr>
        <p:spPr>
          <a:xfrm>
            <a:off x="1331640" y="3356992"/>
            <a:ext cx="7272808" cy="2592288"/>
          </a:xfrm>
        </p:spPr>
        <p:txBody>
          <a:bodyPr/>
          <a:lstStyle/>
          <a:p>
            <a:pPr lvl="0">
              <a:buNone/>
              <a:defRPr/>
            </a:pPr>
            <a:r>
              <a:rPr lang="de-DE" sz="2400" dirty="0"/>
              <a:t>Wer benötigt die Daten</a:t>
            </a:r>
            <a:r>
              <a:rPr lang="de-DE" sz="2400" dirty="0" smtClean="0"/>
              <a:t>?</a:t>
            </a:r>
          </a:p>
          <a:p>
            <a:pPr lvl="0">
              <a:buNone/>
              <a:defRPr/>
            </a:pPr>
            <a:endParaRPr lang="de-DE" sz="2400" dirty="0"/>
          </a:p>
          <a:p>
            <a:pPr lvl="0">
              <a:defRPr/>
            </a:pPr>
            <a:r>
              <a:rPr lang="de-DE" sz="2400" dirty="0" smtClean="0"/>
              <a:t>Bibliotheksnutzer*innen</a:t>
            </a:r>
          </a:p>
          <a:p>
            <a:pPr lvl="0">
              <a:defRPr/>
            </a:pPr>
            <a:r>
              <a:rPr lang="de-DE" sz="2400" dirty="0" smtClean="0"/>
              <a:t>Bibliothekare </a:t>
            </a:r>
            <a:r>
              <a:rPr lang="de-DE" sz="2400" dirty="0"/>
              <a:t>und </a:t>
            </a:r>
            <a:r>
              <a:rPr lang="de-DE" sz="2400" dirty="0" smtClean="0"/>
              <a:t>Bibliothekarinnen</a:t>
            </a:r>
          </a:p>
          <a:p>
            <a:pPr lvl="0">
              <a:defRPr/>
            </a:pPr>
            <a:r>
              <a:rPr lang="de-DE" sz="2400" dirty="0" smtClean="0"/>
              <a:t>Datenmanager*innen</a:t>
            </a:r>
          </a:p>
          <a:p>
            <a:pPr lvl="0">
              <a:defRPr/>
            </a:pPr>
            <a:r>
              <a:rPr lang="de-DE" sz="2400" dirty="0" smtClean="0"/>
              <a:t>Content-Produzenten und Produzentinnen</a:t>
            </a:r>
            <a:endParaRPr lang="de-DE" sz="2400" dirty="0"/>
          </a:p>
          <a:p>
            <a:pPr lvl="0">
              <a:buNone/>
              <a:defRPr/>
            </a:pPr>
            <a:endParaRPr lang="de-DE" dirty="0"/>
          </a:p>
        </p:txBody>
      </p:sp>
    </p:spTree>
    <p:extLst>
      <p:ext uri="{BB962C8B-B14F-4D97-AF65-F5344CB8AC3E}">
        <p14:creationId xmlns:p14="http://schemas.microsoft.com/office/powerpoint/2010/main" val="4212487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Welche Metadatenqualität </a:t>
            </a:r>
            <a:br>
              <a:rPr lang="de-DE" dirty="0" smtClean="0"/>
            </a:br>
            <a:r>
              <a:rPr lang="de-DE" dirty="0" smtClean="0"/>
              <a:t>brauchen wir?</a:t>
            </a:r>
            <a:endParaRPr lang="de-DE" dirty="0"/>
          </a:p>
        </p:txBody>
      </p:sp>
      <p:sp>
        <p:nvSpPr>
          <p:cNvPr id="3" name="Untertitel 2"/>
          <p:cNvSpPr>
            <a:spLocks noGrp="1"/>
          </p:cNvSpPr>
          <p:nvPr>
            <p:ph type="subTitle" idx="1"/>
          </p:nvPr>
        </p:nvSpPr>
        <p:spPr/>
        <p:txBody>
          <a:bodyPr/>
          <a:lstStyle/>
          <a:p>
            <a:pPr indent="0">
              <a:buNone/>
            </a:pPr>
            <a:r>
              <a:rPr lang="de-DE" sz="2400" dirty="0"/>
              <a:t>Wozu werden die Daten benötigt</a:t>
            </a:r>
            <a:r>
              <a:rPr lang="de-DE" sz="2400" dirty="0" smtClean="0"/>
              <a:t>?</a:t>
            </a:r>
          </a:p>
          <a:p>
            <a:pPr indent="0">
              <a:buNone/>
            </a:pPr>
            <a:endParaRPr lang="de-DE" sz="2400" dirty="0"/>
          </a:p>
          <a:p>
            <a:r>
              <a:rPr lang="de-DE" sz="2400" dirty="0"/>
              <a:t>Erwerbung</a:t>
            </a:r>
          </a:p>
          <a:p>
            <a:r>
              <a:rPr lang="de-DE" sz="2400" dirty="0"/>
              <a:t>Discovery</a:t>
            </a:r>
          </a:p>
          <a:p>
            <a:r>
              <a:rPr lang="de-DE" sz="2400" dirty="0"/>
              <a:t>Auswerten, Anreichern und Verlinken</a:t>
            </a:r>
          </a:p>
          <a:p>
            <a:r>
              <a:rPr lang="de-DE" sz="2400" dirty="0"/>
              <a:t>Zukünftige, noch unbekannte </a:t>
            </a:r>
            <a:r>
              <a:rPr lang="de-DE" sz="2400" dirty="0" smtClean="0"/>
              <a:t>Anforderungen?</a:t>
            </a:r>
            <a:endParaRPr lang="de-DE" sz="2400" dirty="0"/>
          </a:p>
          <a:p>
            <a:endParaRPr lang="de-DE" dirty="0"/>
          </a:p>
        </p:txBody>
      </p:sp>
    </p:spTree>
    <p:extLst>
      <p:ext uri="{BB962C8B-B14F-4D97-AF65-F5344CB8AC3E}">
        <p14:creationId xmlns:p14="http://schemas.microsoft.com/office/powerpoint/2010/main" val="2173247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31640" y="1988840"/>
            <a:ext cx="7198568" cy="1080119"/>
          </a:xfrm>
        </p:spPr>
        <p:txBody>
          <a:bodyPr/>
          <a:lstStyle/>
          <a:p>
            <a:r>
              <a:rPr lang="de-DE" dirty="0" smtClean="0"/>
              <a:t>Welche Metadatenqualität </a:t>
            </a:r>
            <a:br>
              <a:rPr lang="de-DE" dirty="0" smtClean="0"/>
            </a:br>
            <a:r>
              <a:rPr lang="de-DE" dirty="0" smtClean="0"/>
              <a:t>brauchen wir?</a:t>
            </a:r>
            <a:endParaRPr lang="de-DE" dirty="0"/>
          </a:p>
        </p:txBody>
      </p:sp>
      <p:sp>
        <p:nvSpPr>
          <p:cNvPr id="3" name="Untertitel 2"/>
          <p:cNvSpPr>
            <a:spLocks noGrp="1"/>
          </p:cNvSpPr>
          <p:nvPr>
            <p:ph type="subTitle" idx="1"/>
          </p:nvPr>
        </p:nvSpPr>
        <p:spPr>
          <a:xfrm>
            <a:off x="1331640" y="3140968"/>
            <a:ext cx="7272808" cy="2952328"/>
          </a:xfrm>
        </p:spPr>
        <p:txBody>
          <a:bodyPr/>
          <a:lstStyle/>
          <a:p>
            <a:r>
              <a:rPr lang="de-DE" sz="2400" dirty="0" smtClean="0"/>
              <a:t>Konsens: </a:t>
            </a:r>
          </a:p>
          <a:p>
            <a:endParaRPr lang="de-DE" sz="2400" dirty="0" smtClean="0"/>
          </a:p>
          <a:p>
            <a:pPr>
              <a:buFont typeface="Wingdings" panose="05000000000000000000" pitchFamily="2" charset="2"/>
              <a:buChar char="§"/>
            </a:pPr>
            <a:r>
              <a:rPr lang="de-DE" sz="2400" dirty="0" smtClean="0"/>
              <a:t>Einheitliche </a:t>
            </a:r>
            <a:r>
              <a:rPr lang="de-DE" sz="2400" dirty="0"/>
              <a:t>Mindestanforderungen sind </a:t>
            </a:r>
            <a:r>
              <a:rPr lang="de-DE" sz="2400" dirty="0" smtClean="0"/>
              <a:t>notwendig</a:t>
            </a:r>
          </a:p>
          <a:p>
            <a:pPr>
              <a:buFont typeface="Wingdings" panose="05000000000000000000" pitchFamily="2" charset="2"/>
              <a:buChar char="§"/>
            </a:pPr>
            <a:r>
              <a:rPr lang="de-DE" sz="2400" dirty="0" smtClean="0"/>
              <a:t>Identifier </a:t>
            </a:r>
            <a:r>
              <a:rPr lang="de-DE" sz="2400" dirty="0"/>
              <a:t>und Normdatensätze sind </a:t>
            </a:r>
            <a:r>
              <a:rPr lang="de-DE" sz="2400" dirty="0" smtClean="0"/>
              <a:t>wichtig</a:t>
            </a:r>
            <a:endParaRPr lang="de-DE" sz="2400" dirty="0"/>
          </a:p>
          <a:p>
            <a:pPr>
              <a:buFont typeface="Wingdings" panose="05000000000000000000" pitchFamily="2" charset="2"/>
              <a:buChar char="§"/>
            </a:pPr>
            <a:endParaRPr lang="de-DE" sz="2400" dirty="0"/>
          </a:p>
        </p:txBody>
      </p:sp>
    </p:spTree>
    <p:extLst>
      <p:ext uri="{BB962C8B-B14F-4D97-AF65-F5344CB8AC3E}">
        <p14:creationId xmlns:p14="http://schemas.microsoft.com/office/powerpoint/2010/main" val="1317971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Vorgehen der DNB</a:t>
            </a:r>
            <a:endParaRPr lang="de-DE" dirty="0"/>
          </a:p>
        </p:txBody>
      </p:sp>
      <p:sp>
        <p:nvSpPr>
          <p:cNvPr id="3" name="Untertitel 2"/>
          <p:cNvSpPr>
            <a:spLocks noGrp="1"/>
          </p:cNvSpPr>
          <p:nvPr>
            <p:ph type="subTitle" idx="1"/>
          </p:nvPr>
        </p:nvSpPr>
        <p:spPr>
          <a:xfrm>
            <a:off x="1331640" y="2852937"/>
            <a:ext cx="7272808" cy="3024335"/>
          </a:xfrm>
        </p:spPr>
        <p:txBody>
          <a:bodyPr/>
          <a:lstStyle/>
          <a:p>
            <a:r>
              <a:rPr lang="de-DE" sz="2400" dirty="0"/>
              <a:t>„</a:t>
            </a:r>
            <a:r>
              <a:rPr lang="de-DE" sz="2400" i="1" dirty="0"/>
              <a:t>Prinzip des lebenden Datensatzes</a:t>
            </a:r>
            <a:r>
              <a:rPr lang="de-DE" sz="2400" dirty="0" smtClean="0"/>
              <a:t>“</a:t>
            </a:r>
          </a:p>
          <a:p>
            <a:endParaRPr lang="de-DE" sz="2400" dirty="0"/>
          </a:p>
          <a:p>
            <a:r>
              <a:rPr lang="de-DE" sz="2400" dirty="0"/>
              <a:t>„</a:t>
            </a:r>
            <a:r>
              <a:rPr lang="de-DE" sz="2400" i="1" dirty="0"/>
              <a:t>Stärkere Verzahnung intellektueller, nachnutzender und maschineller Datenerzeugung</a:t>
            </a:r>
            <a:r>
              <a:rPr lang="de-DE" sz="2400" dirty="0"/>
              <a:t>“ (Junger 2018)</a:t>
            </a:r>
          </a:p>
          <a:p>
            <a:endParaRPr lang="de-DE" sz="2400" dirty="0"/>
          </a:p>
          <a:p>
            <a:r>
              <a:rPr lang="de-DE" sz="2400" dirty="0" smtClean="0">
                <a:sym typeface="Wingdings" panose="05000000000000000000" pitchFamily="2" charset="2"/>
              </a:rPr>
              <a:t> </a:t>
            </a:r>
            <a:r>
              <a:rPr lang="de-DE" sz="2400" dirty="0" smtClean="0"/>
              <a:t>Zusammenwirken </a:t>
            </a:r>
            <a:r>
              <a:rPr lang="de-DE" sz="2400" dirty="0"/>
              <a:t>verschiedener Methoden und </a:t>
            </a:r>
            <a:r>
              <a:rPr lang="de-DE" sz="2400" dirty="0" smtClean="0"/>
              <a:t>Akteure: Methodenmix</a:t>
            </a:r>
            <a:endParaRPr lang="de-DE" sz="2400" dirty="0"/>
          </a:p>
        </p:txBody>
      </p:sp>
    </p:spTree>
    <p:extLst>
      <p:ext uri="{BB962C8B-B14F-4D97-AF65-F5344CB8AC3E}">
        <p14:creationId xmlns:p14="http://schemas.microsoft.com/office/powerpoint/2010/main" val="122982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Vorgehen der Verlage</a:t>
            </a:r>
            <a:endParaRPr lang="de-DE" dirty="0"/>
          </a:p>
        </p:txBody>
      </p:sp>
      <p:sp>
        <p:nvSpPr>
          <p:cNvPr id="3" name="Untertitel 2"/>
          <p:cNvSpPr>
            <a:spLocks noGrp="1"/>
          </p:cNvSpPr>
          <p:nvPr>
            <p:ph type="subTitle" idx="1"/>
          </p:nvPr>
        </p:nvSpPr>
        <p:spPr/>
        <p:txBody>
          <a:bodyPr/>
          <a:lstStyle/>
          <a:p>
            <a:r>
              <a:rPr lang="de-DE" sz="2400" dirty="0"/>
              <a:t>„</a:t>
            </a:r>
            <a:r>
              <a:rPr lang="de-DE" sz="2400" i="1" dirty="0"/>
              <a:t>Verlage investieren zunehmend in qualitativ hochwertige Produktbeschreibungen. Denn die Annahme, dass gute Metadaten Bücher verkaufen, hat sich längst bestätigt</a:t>
            </a:r>
            <a:r>
              <a:rPr lang="de-DE" sz="2400" dirty="0"/>
              <a:t>.“</a:t>
            </a:r>
          </a:p>
          <a:p>
            <a:r>
              <a:rPr lang="de-DE" sz="2400" dirty="0"/>
              <a:t>(</a:t>
            </a:r>
            <a:r>
              <a:rPr lang="de-DE" sz="2400" dirty="0" err="1"/>
              <a:t>bookbytes</a:t>
            </a:r>
            <a:r>
              <a:rPr lang="de-DE" sz="2400" dirty="0"/>
              <a:t>, 2018)</a:t>
            </a:r>
          </a:p>
        </p:txBody>
      </p:sp>
    </p:spTree>
    <p:extLst>
      <p:ext uri="{BB962C8B-B14F-4D97-AF65-F5344CB8AC3E}">
        <p14:creationId xmlns:p14="http://schemas.microsoft.com/office/powerpoint/2010/main" val="3233354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Bildschirmpräsentation (4:3)</PresentationFormat>
  <Paragraphs>67</Paragraphs>
  <Slides>13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Frutiger Next LT W1G</vt:lpstr>
      <vt:lpstr>Verdana</vt:lpstr>
      <vt:lpstr>Wingdings</vt:lpstr>
      <vt:lpstr>Larissa-Design</vt:lpstr>
      <vt:lpstr>PowerPoint-Präsentation</vt:lpstr>
      <vt:lpstr>Aktueller Stand der Metadatenqualität</vt:lpstr>
      <vt:lpstr>Aktueller Stand der Metadaten</vt:lpstr>
      <vt:lpstr>Weiteres Problem</vt:lpstr>
      <vt:lpstr>Welche Metadatenqualität  brauchen wir?</vt:lpstr>
      <vt:lpstr>Welche Metadatenqualität  brauchen wir?</vt:lpstr>
      <vt:lpstr>Welche Metadatenqualität  brauchen wir?</vt:lpstr>
      <vt:lpstr>Vorgehen der DNB</vt:lpstr>
      <vt:lpstr>Vorgehen der Verlage</vt:lpstr>
      <vt:lpstr>Die Zukunft der Metadaten</vt:lpstr>
      <vt:lpstr>Die Zukunft der Bibliotheken</vt:lpstr>
      <vt:lpstr>Literaturangaben</vt:lpstr>
      <vt:lpstr>Literaturangaben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LocalAdmin</dc:creator>
  <cp:lastModifiedBy>LocalAdmin</cp:lastModifiedBy>
  <cp:revision>92</cp:revision>
  <dcterms:modified xsi:type="dcterms:W3CDTF">2018-07-11T13:09:43Z</dcterms:modified>
</cp:coreProperties>
</file>