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5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6674"/>
    <a:srgbClr val="AEA700"/>
    <a:srgbClr val="0087B2"/>
    <a:srgbClr val="CDD30F"/>
    <a:srgbClr val="ECBC00"/>
    <a:srgbClr val="3D4100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75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07.07.2018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8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07.07.2018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71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07.07.2018</a:t>
            </a:fld>
            <a:endParaRPr lang="de-DE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600" baseline="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Titel des Vortrags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71813" y="3565525"/>
            <a:ext cx="6072187" cy="124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Franziska </a:t>
            </a:r>
            <a:r>
              <a:rPr lang="de-DE" dirty="0" err="1" smtClean="0">
                <a:latin typeface="Frutiger Next LT W1G" pitchFamily="34" charset="0"/>
              </a:rPr>
              <a:t>Werb</a:t>
            </a:r>
            <a:r>
              <a:rPr lang="de-DE" dirty="0">
                <a:latin typeface="Frutiger Next LT W1G" pitchFamily="34" charset="0"/>
              </a:rPr>
              <a:t/>
            </a:r>
            <a:br>
              <a:rPr lang="de-DE" dirty="0">
                <a:latin typeface="Frutiger Next LT W1G" pitchFamily="34" charset="0"/>
              </a:rPr>
            </a:br>
            <a:endParaRPr lang="de-DE" dirty="0">
              <a:latin typeface="Frutiger Next LT W1G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latin typeface="Frutiger Next LT W1G" pitchFamily="34" charset="0"/>
              </a:rPr>
              <a:t>UNIVERSITÄTSBIBLIOTHEK</a:t>
            </a:r>
          </a:p>
          <a:p>
            <a:pPr>
              <a:defRPr/>
            </a:pPr>
            <a:endParaRPr lang="de-DE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696912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36004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2340000"/>
            <a:ext cx="3610744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Frutiger Next LT W1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Frutiger Next LT W1G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400" b="1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A466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549275"/>
            <a:ext cx="369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Franziska </a:t>
            </a:r>
            <a:r>
              <a:rPr lang="de-DE" dirty="0" err="1" smtClean="0">
                <a:latin typeface="Frutiger Next LT W1G" pitchFamily="34" charset="0"/>
              </a:rPr>
              <a:t>Werb</a:t>
            </a:r>
            <a:r>
              <a:rPr lang="de-DE" b="0" dirty="0" smtClean="0">
                <a:latin typeface="Frutiger Next LT W1G" pitchFamily="34" charset="0"/>
              </a:rPr>
              <a:t/>
            </a:r>
            <a:br>
              <a:rPr lang="de-DE" b="0" dirty="0" smtClean="0">
                <a:latin typeface="Frutiger Next LT W1G" pitchFamily="34" charset="0"/>
              </a:rPr>
            </a:br>
            <a:endParaRPr lang="de-DE" b="0" dirty="0" smtClean="0">
              <a:latin typeface="Frutiger Next LT W1G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dirty="0" smtClean="0">
                <a:latin typeface="Frutiger Next LT W1G" pitchFamily="34" charset="0"/>
              </a:rPr>
              <a:t>UNIVERSITÄTSBIBLIOTHEK</a:t>
            </a:r>
            <a:endParaRPr lang="de-DE" sz="1000" dirty="0">
              <a:latin typeface="Frutiger Next LT W1G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pus4.kobv.de/opus4-bib-info/frontdoor/index/index/searchtype/collection/id/16724/docId/3533/start/2/rows/20" TargetMode="External"/><Relationship Id="rId3" Type="http://schemas.openxmlformats.org/officeDocument/2006/relationships/hyperlink" Target="https://www.kmilearning.com/e-learning_thinking_beyond_traditional_employee_training/" TargetMode="External"/><Relationship Id="rId7" Type="http://schemas.openxmlformats.org/officeDocument/2006/relationships/hyperlink" Target="https://nbn-resolving.org/urn:nbn:de:0290-opus4-35318" TargetMode="External"/><Relationship Id="rId2" Type="http://schemas.openxmlformats.org/officeDocument/2006/relationships/hyperlink" Target="http://www.litmos.com/blog/uncategorized/the-9-key-components-of-an-elearning-templ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bluediamondgallery.com/c/change.html" TargetMode="External"/><Relationship Id="rId5" Type="http://schemas.openxmlformats.org/officeDocument/2006/relationships/hyperlink" Target="https://commons.wikimedia.org/wiki/File:Bundesarchiv_Bild_183-54523-0012,_Leipzig,_Unterricht_f&#252;r_vietnamesische_Studenten.jpg" TargetMode="External"/><Relationship Id="rId4" Type="http://schemas.openxmlformats.org/officeDocument/2006/relationships/hyperlink" Target="https://flowwork.rocks/digitaler-frontalunterrich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upload.wikimedia.org/wikipedia/commons/e/ef/Bundesarchiv_Bild_183-54523-0012,_Leipzig,_Unterricht_f%C3%BCr_vietnamesische_Studente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 smtClean="0"/>
              <a:t>E-Learning in der Bibliothek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Erkenntnisse vom 107. DBT in Berlin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/>
          <a:stretch/>
        </p:blipFill>
        <p:spPr bwMode="auto">
          <a:xfrm>
            <a:off x="0" y="2492896"/>
            <a:ext cx="3131376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/>
          <a:stretch/>
        </p:blipFill>
        <p:spPr>
          <a:xfrm>
            <a:off x="679128" y="1293235"/>
            <a:ext cx="7826418" cy="5016768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/>
          <a:stretch/>
        </p:blipFill>
        <p:spPr>
          <a:xfrm>
            <a:off x="679128" y="1318751"/>
            <a:ext cx="7826418" cy="50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"/>
          <a:stretch/>
        </p:blipFill>
        <p:spPr>
          <a:xfrm>
            <a:off x="755576" y="1340768"/>
            <a:ext cx="8138865" cy="5050056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"/>
          <a:stretch/>
        </p:blipFill>
        <p:spPr>
          <a:xfrm>
            <a:off x="755575" y="1322111"/>
            <a:ext cx="8138865" cy="5050056"/>
          </a:xfrm>
          <a:prstGeom prst="rect">
            <a:avLst/>
          </a:prstGeom>
        </p:spPr>
      </p:pic>
      <p:pic>
        <p:nvPicPr>
          <p:cNvPr id="11" name="Grafik 10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"/>
          <a:stretch/>
        </p:blipFill>
        <p:spPr>
          <a:xfrm>
            <a:off x="755574" y="1291831"/>
            <a:ext cx="8138865" cy="50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775672"/>
          </a:xfrm>
        </p:spPr>
        <p:txBody>
          <a:bodyPr/>
          <a:lstStyle/>
          <a:p>
            <a:r>
              <a:rPr lang="de-DE" dirty="0" smtClean="0"/>
              <a:t>Verbesserung gegenüber „herkömmlichen“ E-Learning-Angeboten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8424936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Interaktivität</a:t>
            </a:r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Nutzung mobiler Endgeräte („Nutzer abholen, wo er sich aufhält“)</a:t>
            </a:r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Kollaboratives</a:t>
            </a:r>
            <a:r>
              <a:rPr lang="de-DE" sz="2000" dirty="0" smtClean="0"/>
              <a:t> Arbeiten</a:t>
            </a:r>
            <a:endParaRPr lang="de-DE" sz="2000" dirty="0"/>
          </a:p>
          <a:p>
            <a:pPr marL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Mehr Spaß am </a:t>
            </a:r>
            <a:r>
              <a:rPr lang="de-DE" sz="2000" dirty="0" smtClean="0"/>
              <a:t>Lernen, mehr </a:t>
            </a:r>
            <a:r>
              <a:rPr lang="de-DE" sz="2000" dirty="0" err="1" smtClean="0"/>
              <a:t>Atttraktivität</a:t>
            </a:r>
            <a:r>
              <a:rPr lang="de-DE" sz="2000" dirty="0" smtClean="0"/>
              <a:t> durch Gaming</a:t>
            </a:r>
            <a:endParaRPr lang="de-DE" sz="2000" dirty="0" smtClean="0"/>
          </a:p>
          <a:p>
            <a:pPr indent="0"/>
            <a:endParaRPr lang="de-DE" sz="2000" dirty="0" smtClean="0"/>
          </a:p>
          <a:p>
            <a:pPr marL="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34" y="4509120"/>
            <a:ext cx="2830646" cy="21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63916" cy="45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Bildquellen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060848"/>
            <a:ext cx="7416824" cy="3960440"/>
          </a:xfrm>
        </p:spPr>
        <p:txBody>
          <a:bodyPr>
            <a:normAutofit fontScale="92500"/>
          </a:bodyPr>
          <a:lstStyle/>
          <a:p>
            <a:r>
              <a:rPr lang="de-DE" sz="1500" dirty="0">
                <a:hlinkClick r:id="rId2"/>
              </a:rPr>
              <a:t>http://</a:t>
            </a:r>
            <a:r>
              <a:rPr lang="de-DE" sz="1500" dirty="0" smtClean="0">
                <a:hlinkClick r:id="rId2"/>
              </a:rPr>
              <a:t>www.litmos.com/blog/uncategorized/the-9-key-components-of-an-elearning-template</a:t>
            </a:r>
            <a:r>
              <a:rPr lang="de-DE" sz="1500" dirty="0" smtClean="0"/>
              <a:t> </a:t>
            </a:r>
          </a:p>
          <a:p>
            <a:r>
              <a:rPr lang="de-DE" sz="1500" dirty="0">
                <a:hlinkClick r:id="rId3"/>
              </a:rPr>
              <a:t>https://www.kmilearning.com/e-learning_thinking_beyond_traditional_employee_training</a:t>
            </a:r>
            <a:r>
              <a:rPr lang="de-DE" sz="1500" dirty="0" smtClean="0">
                <a:hlinkClick r:id="rId3"/>
              </a:rPr>
              <a:t>/</a:t>
            </a:r>
            <a:r>
              <a:rPr lang="de-DE" sz="1500" dirty="0" smtClean="0"/>
              <a:t> </a:t>
            </a:r>
          </a:p>
          <a:p>
            <a:r>
              <a:rPr lang="de-DE" sz="1500" dirty="0">
                <a:hlinkClick r:id="rId4"/>
              </a:rPr>
              <a:t>https://flowwork.rocks/digitaler-frontalunterricht</a:t>
            </a:r>
            <a:r>
              <a:rPr lang="de-DE" sz="1500" dirty="0" smtClean="0">
                <a:hlinkClick r:id="rId4"/>
              </a:rPr>
              <a:t>/</a:t>
            </a:r>
            <a:r>
              <a:rPr lang="de-DE" sz="1500" dirty="0" smtClean="0"/>
              <a:t> </a:t>
            </a:r>
          </a:p>
          <a:p>
            <a:r>
              <a:rPr lang="de-DE" sz="1500" dirty="0">
                <a:hlinkClick r:id="rId5"/>
              </a:rPr>
              <a:t>https://commons.wikimedia.org/</a:t>
            </a:r>
            <a:r>
              <a:rPr lang="de-DE" sz="1500" dirty="0" err="1">
                <a:hlinkClick r:id="rId5"/>
              </a:rPr>
              <a:t>wiki</a:t>
            </a:r>
            <a:r>
              <a:rPr lang="de-DE" sz="1500" dirty="0">
                <a:hlinkClick r:id="rId5"/>
              </a:rPr>
              <a:t>/File:Bundesarchiv_Bild_183-54523-0012,_Leipzig,_</a:t>
            </a:r>
            <a:r>
              <a:rPr lang="de-DE" sz="1500" dirty="0" smtClean="0">
                <a:hlinkClick r:id="rId5"/>
              </a:rPr>
              <a:t>Unterricht_für_vietnamesische_Studenten.jpg</a:t>
            </a:r>
            <a:r>
              <a:rPr lang="de-DE" sz="1500" dirty="0" smtClean="0"/>
              <a:t> </a:t>
            </a:r>
          </a:p>
          <a:p>
            <a:r>
              <a:rPr lang="de-DE" sz="1500" dirty="0">
                <a:hlinkClick r:id="rId6"/>
              </a:rPr>
              <a:t>http://</a:t>
            </a:r>
            <a:r>
              <a:rPr lang="de-DE" sz="1500" dirty="0" smtClean="0">
                <a:hlinkClick r:id="rId6"/>
              </a:rPr>
              <a:t>thebluediamondgallery.com/c/change.html</a:t>
            </a:r>
            <a:endParaRPr lang="de-DE" sz="1500" dirty="0" smtClean="0"/>
          </a:p>
          <a:p>
            <a:r>
              <a:rPr lang="de-DE" sz="1500" u="sng" dirty="0" smtClean="0">
                <a:solidFill>
                  <a:srgbClr val="0000FF"/>
                </a:solidFill>
              </a:rPr>
              <a:t>flexspan.blogspot.com/2016/02/ </a:t>
            </a:r>
            <a:endParaRPr lang="de-DE" sz="1500" u="sng" dirty="0">
              <a:solidFill>
                <a:srgbClr val="0000FF"/>
              </a:solidFill>
            </a:endParaRPr>
          </a:p>
          <a:p>
            <a:r>
              <a:rPr lang="de-DE" sz="1500" dirty="0" smtClean="0"/>
              <a:t>  </a:t>
            </a:r>
          </a:p>
          <a:p>
            <a:r>
              <a:rPr lang="de-DE" sz="2200" b="1" dirty="0" smtClean="0"/>
              <a:t>Vorträge</a:t>
            </a:r>
          </a:p>
          <a:p>
            <a:endParaRPr lang="de-DE" dirty="0" smtClean="0"/>
          </a:p>
          <a:p>
            <a:r>
              <a:rPr lang="de-DE" dirty="0" smtClean="0"/>
              <a:t>Lana </a:t>
            </a:r>
            <a:r>
              <a:rPr lang="de-DE" dirty="0" err="1"/>
              <a:t>Winnacker</a:t>
            </a:r>
            <a:r>
              <a:rPr lang="de-DE" dirty="0"/>
              <a:t>, Anna Julie </a:t>
            </a:r>
            <a:r>
              <a:rPr lang="de-DE" dirty="0" err="1" smtClean="0"/>
              <a:t>Harmuth</a:t>
            </a:r>
            <a:r>
              <a:rPr lang="de-DE" dirty="0" smtClean="0"/>
              <a:t>: </a:t>
            </a:r>
            <a:r>
              <a:rPr lang="de-DE" dirty="0"/>
              <a:t>(Never) </a:t>
            </a:r>
            <a:r>
              <a:rPr lang="de-DE" dirty="0" err="1"/>
              <a:t>change</a:t>
            </a:r>
            <a:r>
              <a:rPr lang="de-DE" dirty="0"/>
              <a:t> a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! - Neue Schulungskonzepte an der </a:t>
            </a:r>
            <a:r>
              <a:rPr lang="de-DE" dirty="0" err="1"/>
              <a:t>SuUB</a:t>
            </a:r>
            <a:r>
              <a:rPr lang="de-DE" dirty="0"/>
              <a:t> </a:t>
            </a:r>
            <a:r>
              <a:rPr lang="de-DE" dirty="0" smtClean="0"/>
              <a:t>Bremen; </a:t>
            </a:r>
            <a:r>
              <a:rPr lang="de-DE" u="sng" dirty="0" smtClean="0">
                <a:hlinkClick r:id="rId7"/>
              </a:rPr>
              <a:t>urn:nbn:de:0290-opus4-35318</a:t>
            </a:r>
            <a:r>
              <a:rPr lang="de-DE" dirty="0" smtClean="0"/>
              <a:t>.</a:t>
            </a:r>
          </a:p>
          <a:p>
            <a:endParaRPr lang="de-DE" u="sng" dirty="0"/>
          </a:p>
          <a:p>
            <a:r>
              <a:rPr lang="de-DE" dirty="0"/>
              <a:t>Christian </a:t>
            </a:r>
            <a:r>
              <a:rPr lang="de-DE" dirty="0" smtClean="0"/>
              <a:t>Stein: </a:t>
            </a:r>
            <a:r>
              <a:rPr lang="de-DE" dirty="0"/>
              <a:t>Kompetent mit digitalen Medien umgehen. Wissenswertes mit, über und in Medien; </a:t>
            </a:r>
            <a:r>
              <a:rPr lang="de-DE" dirty="0">
                <a:hlinkClick r:id="rId8"/>
              </a:rPr>
              <a:t>https://</a:t>
            </a:r>
            <a:r>
              <a:rPr lang="de-DE" dirty="0" smtClean="0">
                <a:hlinkClick r:id="rId8"/>
              </a:rPr>
              <a:t>opus4.kobv.de/opus4-bib-info/frontdoor/index/index/searchtype/collection/id/16724/docId/3533/start/2/rows/20</a:t>
            </a:r>
            <a:r>
              <a:rPr lang="de-DE" dirty="0" smtClean="0"/>
              <a:t>, aufgerufen am 05.07.2018.</a:t>
            </a:r>
          </a:p>
          <a:p>
            <a:endParaRPr lang="de-DE" dirty="0"/>
          </a:p>
          <a:p>
            <a:endParaRPr 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9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e-DE" sz="2000" dirty="0" smtClean="0"/>
              <a:t>Schulung in der Bibliothek – Ist-Zustand</a:t>
            </a:r>
          </a:p>
          <a:p>
            <a:pPr>
              <a:buFont typeface="+mj-lt"/>
              <a:buAutoNum type="arabicPeriod"/>
            </a:pPr>
            <a:endParaRPr lang="de-DE" sz="2000" dirty="0"/>
          </a:p>
          <a:p>
            <a:pPr>
              <a:buFont typeface="+mj-lt"/>
              <a:buAutoNum type="arabicPeriod"/>
            </a:pPr>
            <a:endParaRPr lang="de-DE" sz="2000" dirty="0" smtClean="0"/>
          </a:p>
          <a:p>
            <a:pPr>
              <a:buFont typeface="+mj-lt"/>
              <a:buAutoNum type="arabicPeriod"/>
            </a:pPr>
            <a:r>
              <a:rPr lang="de-DE" sz="2000" dirty="0" smtClean="0"/>
              <a:t>Mögliche Probleme</a:t>
            </a:r>
            <a:endParaRPr lang="de-DE" sz="2000" dirty="0"/>
          </a:p>
          <a:p>
            <a:pPr>
              <a:buFont typeface="+mj-lt"/>
              <a:buAutoNum type="arabicPeriod"/>
            </a:pPr>
            <a:endParaRPr lang="de-DE" sz="2000" dirty="0" smtClean="0"/>
          </a:p>
          <a:p>
            <a:pPr>
              <a:buFont typeface="+mj-lt"/>
              <a:buAutoNum type="arabicPeriod"/>
            </a:pPr>
            <a:endParaRPr lang="de-DE" sz="2000" dirty="0" smtClean="0"/>
          </a:p>
          <a:p>
            <a:pPr>
              <a:buFont typeface="+mj-lt"/>
              <a:buAutoNum type="arabicPeriod"/>
            </a:pPr>
            <a:r>
              <a:rPr lang="de-DE" sz="2000" dirty="0" smtClean="0"/>
              <a:t>Vorgestellte Lösungen – </a:t>
            </a:r>
          </a:p>
          <a:p>
            <a:pPr indent="0"/>
            <a:r>
              <a:rPr lang="de-DE" sz="2000" dirty="0" smtClean="0"/>
              <a:t>      Neue E-Learning- Angebote für Bibliotheken</a:t>
            </a:r>
          </a:p>
          <a:p>
            <a:pPr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4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Schulung in der Bibliothek – Ist-Zustand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Warum Schulungsangebote an Bibliotheken?</a:t>
            </a:r>
          </a:p>
          <a:p>
            <a:pPr indent="0"/>
            <a:r>
              <a:rPr lang="de-DE" sz="2000" dirty="0"/>
              <a:t>	</a:t>
            </a:r>
            <a:r>
              <a:rPr lang="de-DE" sz="2000" dirty="0" smtClean="0"/>
              <a:t>„Informationsflut“</a:t>
            </a:r>
          </a:p>
          <a:p>
            <a:pPr indent="0"/>
            <a:r>
              <a:rPr lang="de-DE" sz="2000" dirty="0"/>
              <a:t>	</a:t>
            </a:r>
            <a:r>
              <a:rPr lang="de-DE" sz="2000" dirty="0" smtClean="0"/>
              <a:t>Orientierungslosigkeit</a:t>
            </a:r>
          </a:p>
          <a:p>
            <a:pPr indent="0"/>
            <a:r>
              <a:rPr lang="de-DE" sz="2000" dirty="0"/>
              <a:t>	</a:t>
            </a:r>
            <a:r>
              <a:rPr lang="de-DE" sz="2000" dirty="0" err="1" smtClean="0"/>
              <a:t>Fake</a:t>
            </a:r>
            <a:r>
              <a:rPr lang="de-DE" sz="2000" dirty="0" smtClean="0"/>
              <a:t>-News …</a:t>
            </a:r>
          </a:p>
          <a:p>
            <a:pPr indent="0"/>
            <a:endParaRPr lang="de-DE" sz="2000" dirty="0"/>
          </a:p>
          <a:p>
            <a:pPr marL="342900">
              <a:buFont typeface="Wingdings" panose="05000000000000000000" pitchFamily="2" charset="2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Bibliotheken: Stärkung der Medien- und Informationskompetenz!</a:t>
            </a:r>
          </a:p>
          <a:p>
            <a:pPr marL="342900">
              <a:buFont typeface="Wingdings" panose="05000000000000000000" pitchFamily="2" charset="2"/>
              <a:buChar char="à"/>
            </a:pPr>
            <a:endParaRPr lang="de-DE" sz="2000" dirty="0">
              <a:sym typeface="Wingdings" panose="05000000000000000000" pitchFamily="2" charset="2"/>
            </a:endParaRPr>
          </a:p>
          <a:p>
            <a:pPr indent="0"/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61484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Schulung in der Bibliothek – Ist-Zustand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1665064"/>
          </a:xfrm>
        </p:spPr>
        <p:txBody>
          <a:bodyPr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de-DE" sz="2000" dirty="0" smtClean="0"/>
              <a:t>Schulungen 1.0:</a:t>
            </a:r>
          </a:p>
          <a:p>
            <a:pPr marL="1085850" lvl="1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Frutiger Next LT W1G" panose="020B0503040204020203" pitchFamily="34" charset="0"/>
              </a:rPr>
              <a:t>Führungen</a:t>
            </a:r>
          </a:p>
          <a:p>
            <a:pPr marL="1085850" lvl="1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Frutiger Next LT W1G" panose="020B0503040204020203" pitchFamily="34" charset="0"/>
              </a:rPr>
              <a:t>„Frontal-Unterricht“</a:t>
            </a:r>
          </a:p>
          <a:p>
            <a:pPr marL="1143000" lvl="1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Frutiger Next LT W1G" panose="020B0503040204020203" pitchFamily="34" charset="0"/>
              </a:rPr>
              <a:t>E-Learning: Tutorials, Online-Kurse („</a:t>
            </a:r>
            <a:r>
              <a:rPr lang="de-DE" sz="2000" dirty="0" err="1" smtClean="0">
                <a:latin typeface="Frutiger Next LT W1G" panose="020B0503040204020203" pitchFamily="34" charset="0"/>
              </a:rPr>
              <a:t>Moocs</a:t>
            </a:r>
            <a:r>
              <a:rPr lang="de-DE" sz="2000" dirty="0" smtClean="0">
                <a:latin typeface="Frutiger Next LT W1G" panose="020B0503040204020203" pitchFamily="34" charset="0"/>
              </a:rPr>
              <a:t>“)</a:t>
            </a:r>
          </a:p>
        </p:txBody>
      </p:sp>
      <p:pic>
        <p:nvPicPr>
          <p:cNvPr id="1027" name="Picture 3" descr="File:Bundesarchiv Bild 183-54523-0012, Leipzig, Unterricht für vietnamesische Studen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73" y="4146952"/>
            <a:ext cx="2858549" cy="21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Mögliche 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488832" cy="1665064"/>
          </a:xfrm>
        </p:spPr>
        <p:txBody>
          <a:bodyPr>
            <a:normAutofit/>
          </a:bodyPr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Frutiger Next LT W1G" panose="020B0503040204020203" pitchFamily="34" charset="0"/>
              </a:rPr>
              <a:t>Wenig Motivatio</a:t>
            </a:r>
            <a:r>
              <a:rPr lang="de-DE" sz="2000" dirty="0" smtClean="0"/>
              <a:t>n </a:t>
            </a:r>
            <a:r>
              <a:rPr lang="de-DE" sz="2000" dirty="0" smtClean="0"/>
              <a:t>(„Verstaubtes Image der Bibliothek“)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de-DE" sz="2000" dirty="0" smtClean="0">
              <a:latin typeface="Frutiger Next LT W1G" panose="020B0503040204020203" pitchFamily="34" charset="0"/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Frutiger Next LT W1G" panose="020B0503040204020203" pitchFamily="34" charset="0"/>
              </a:rPr>
              <a:t>Lerneffekt? </a:t>
            </a:r>
            <a:endParaRPr lang="de-DE" sz="2000" dirty="0" smtClean="0">
              <a:latin typeface="Frutiger Next LT W1G" panose="020B0503040204020203" pitchFamily="34" charset="0"/>
            </a:endParaRPr>
          </a:p>
          <a:p>
            <a:pPr marL="4000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de-DE" sz="2000" dirty="0" smtClean="0"/>
              <a:t>E-Learning</a:t>
            </a:r>
            <a:r>
              <a:rPr lang="de-DE" sz="2000" dirty="0" smtClean="0"/>
              <a:t>: </a:t>
            </a:r>
            <a:r>
              <a:rPr lang="de-DE" sz="2000" dirty="0" smtClean="0"/>
              <a:t>wird  möglicherweise nicht zu </a:t>
            </a:r>
            <a:r>
              <a:rPr lang="de-DE" sz="2000" dirty="0" smtClean="0"/>
              <a:t>Ende geführt</a:t>
            </a:r>
            <a:endParaRPr lang="de-DE" sz="2000" dirty="0" smtClean="0">
              <a:latin typeface="Frutiger Next LT W1G" panose="020B0503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146952"/>
            <a:ext cx="37444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838800"/>
          </a:xfrm>
        </p:spPr>
        <p:txBody>
          <a:bodyPr/>
          <a:lstStyle/>
          <a:p>
            <a:r>
              <a:rPr lang="de-DE" dirty="0" smtClean="0"/>
              <a:t>3. Vorgestellte Lösungen – Neue E-Learning-Angebote für Bibliotheken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2000" y="2470574"/>
            <a:ext cx="7200800" cy="1665064"/>
          </a:xfrm>
        </p:spPr>
        <p:txBody>
          <a:bodyPr>
            <a:normAutofit/>
          </a:bodyPr>
          <a:lstStyle/>
          <a:p>
            <a:pPr marL="57150" indent="0"/>
            <a:endParaRPr lang="de-DE" sz="200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de-DE" sz="2000" dirty="0" smtClean="0"/>
              <a:t>Neue Schulungskonzepte: </a:t>
            </a:r>
          </a:p>
          <a:p>
            <a:pPr marL="57150" indent="0"/>
            <a:r>
              <a:rPr lang="de-DE" sz="2000" dirty="0">
                <a:latin typeface="Frutiger Next LT W1G" panose="020B0503040204020203" pitchFamily="34" charset="0"/>
              </a:rPr>
              <a:t>	</a:t>
            </a:r>
            <a:r>
              <a:rPr lang="de-DE" sz="2000" dirty="0" smtClean="0">
                <a:latin typeface="Frutiger Next LT W1G" panose="020B0503040204020203" pitchFamily="34" charset="0"/>
              </a:rPr>
              <a:t>Beispiel: Staats- und Universitätsbibliothek Bremen</a:t>
            </a:r>
          </a:p>
          <a:p>
            <a:pPr marL="57150" indent="0"/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0" y="4135638"/>
            <a:ext cx="37444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Vorgestellte Lösungen – Neue E-Learning-Angebote für Bibliotheken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/>
            <a:endParaRPr lang="de-DE" sz="2000" b="1" dirty="0" smtClean="0"/>
          </a:p>
          <a:p>
            <a:pPr indent="0" algn="ctr"/>
            <a:r>
              <a:rPr lang="de-DE" sz="2000" b="1" dirty="0" smtClean="0"/>
              <a:t>a) </a:t>
            </a:r>
            <a:r>
              <a:rPr lang="de-DE" sz="2000" b="1" dirty="0" err="1" smtClean="0"/>
              <a:t>Kahoot</a:t>
            </a:r>
            <a:endParaRPr lang="de-DE" sz="2000" b="1" dirty="0" smtClean="0"/>
          </a:p>
          <a:p>
            <a:pPr indent="0" algn="ctr"/>
            <a:endParaRPr lang="de-DE" sz="2000" b="1" dirty="0"/>
          </a:p>
          <a:p>
            <a:pPr indent="0" algn="ctr"/>
            <a:r>
              <a:rPr lang="de-DE" sz="2000" b="1" dirty="0" smtClean="0"/>
              <a:t>b) </a:t>
            </a:r>
            <a:r>
              <a:rPr lang="de-DE" sz="2000" b="1" dirty="0" err="1" smtClean="0"/>
              <a:t>Nearpod</a:t>
            </a:r>
            <a:endParaRPr lang="de-DE" sz="2000" b="1" dirty="0" smtClean="0"/>
          </a:p>
          <a:p>
            <a:pPr algn="ctr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indent="0" algn="ctr"/>
            <a:r>
              <a:rPr lang="de-DE" sz="2000" b="1" dirty="0" smtClean="0"/>
              <a:t>c) </a:t>
            </a:r>
            <a:r>
              <a:rPr lang="de-DE" sz="2000" b="1" dirty="0" err="1" smtClean="0"/>
              <a:t>Actionbound</a:t>
            </a:r>
            <a:endParaRPr lang="de-DE" sz="2000" b="1" dirty="0" smtClean="0"/>
          </a:p>
          <a:p>
            <a:pPr algn="ctr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indent="0" algn="ctr"/>
            <a:r>
              <a:rPr lang="de-DE" sz="2000" b="1" dirty="0" smtClean="0"/>
              <a:t>d) </a:t>
            </a:r>
            <a:r>
              <a:rPr lang="de-DE" sz="2000" b="1" dirty="0" err="1" smtClean="0"/>
              <a:t>Breakout</a:t>
            </a:r>
            <a:r>
              <a:rPr lang="de-DE" sz="2000" b="1" dirty="0" smtClean="0"/>
              <a:t> EDU</a:t>
            </a:r>
            <a:endParaRPr lang="de-DE" sz="2000" b="1" dirty="0"/>
          </a:p>
        </p:txBody>
      </p:sp>
      <p:sp>
        <p:nvSpPr>
          <p:cNvPr id="4" name="Eingekerbter Pfeil nach rechts 3"/>
          <p:cNvSpPr/>
          <p:nvPr/>
        </p:nvSpPr>
        <p:spPr>
          <a:xfrm>
            <a:off x="1331640" y="3356992"/>
            <a:ext cx="1944216" cy="792088"/>
          </a:xfrm>
          <a:prstGeom prst="notchedRightArrow">
            <a:avLst/>
          </a:prstGeom>
          <a:solidFill>
            <a:srgbClr val="A46674"/>
          </a:solidFill>
          <a:ln>
            <a:solidFill>
              <a:srgbClr val="A46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0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>
          <a:xfrm>
            <a:off x="1270197" y="1302589"/>
            <a:ext cx="6668078" cy="5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3268"/>
            <a:ext cx="7232007" cy="50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798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Bildschirmpräsentation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PowerPoint-Präsentation</vt:lpstr>
      <vt:lpstr>Gliederung</vt:lpstr>
      <vt:lpstr>1. Schulung in der Bibliothek – Ist-Zustand</vt:lpstr>
      <vt:lpstr>1. Schulung in der Bibliothek – Ist-Zustand</vt:lpstr>
      <vt:lpstr>2. Mögliche Probleme</vt:lpstr>
      <vt:lpstr>3. Vorgestellte Lösungen – Neue E-Learning-Angebote für Bibliotheken</vt:lpstr>
      <vt:lpstr>3. Vorgestellte Lösungen – Neue E-Learning-Angebote für Bibliotheken</vt:lpstr>
      <vt:lpstr>PowerPoint-Präsentation</vt:lpstr>
      <vt:lpstr>PowerPoint-Präsentation</vt:lpstr>
      <vt:lpstr>PowerPoint-Präsentation</vt:lpstr>
      <vt:lpstr>PowerPoint-Präsentation</vt:lpstr>
      <vt:lpstr>Verbesserung gegenüber „herkömmlichen“ E-Learning-Angeboten</vt:lpstr>
      <vt:lpstr>PowerPoint-Präsentation</vt:lpstr>
      <vt:lpstr>Bildquellen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Werb</dc:creator>
  <cp:lastModifiedBy>Bernhard Ramler</cp:lastModifiedBy>
  <cp:revision>95</cp:revision>
  <dcterms:modified xsi:type="dcterms:W3CDTF">2018-07-07T08:12:50Z</dcterms:modified>
</cp:coreProperties>
</file>