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02" r:id="rId3"/>
    <p:sldId id="373" r:id="rId4"/>
    <p:sldId id="374" r:id="rId5"/>
    <p:sldId id="412" r:id="rId6"/>
    <p:sldId id="413" r:id="rId7"/>
    <p:sldId id="403" r:id="rId8"/>
    <p:sldId id="404" r:id="rId9"/>
    <p:sldId id="414" r:id="rId10"/>
    <p:sldId id="410" r:id="rId11"/>
    <p:sldId id="411" r:id="rId12"/>
    <p:sldId id="406" r:id="rId13"/>
    <p:sldId id="407" r:id="rId14"/>
    <p:sldId id="408" r:id="rId15"/>
    <p:sldId id="396" r:id="rId1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0F"/>
    <a:srgbClr val="A46674"/>
    <a:srgbClr val="AEA700"/>
    <a:srgbClr val="0087B2"/>
    <a:srgbClr val="ECBC00"/>
    <a:srgbClr val="3D4100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6935" autoAdjust="0"/>
  </p:normalViewPr>
  <p:slideViewPr>
    <p:cSldViewPr>
      <p:cViewPr varScale="1">
        <p:scale>
          <a:sx n="98" d="100"/>
          <a:sy n="98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3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iesilke:Desktop:Linkresolver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Tabelle2!$L$7:$M$7</c:f>
              <c:numCache>
                <c:formatCode>mmm\-yy</c:formatCode>
                <c:ptCount val="2"/>
                <c:pt idx="0">
                  <c:v>42583</c:v>
                </c:pt>
                <c:pt idx="1">
                  <c:v>42614</c:v>
                </c:pt>
              </c:numCache>
            </c:numRef>
          </c:cat>
          <c:val>
            <c:numRef>
              <c:f>Tabelle2!$L$8:$M$8</c:f>
              <c:numCache>
                <c:formatCode>#,##0</c:formatCode>
                <c:ptCount val="2"/>
                <c:pt idx="0">
                  <c:v>39983</c:v>
                </c:pt>
                <c:pt idx="1">
                  <c:v>34673</c:v>
                </c:pt>
              </c:numCache>
            </c:numRef>
          </c:val>
        </c:ser>
        <c:ser>
          <c:idx val="1"/>
          <c:order val="1"/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Tabelle2!$L$7:$M$7</c:f>
              <c:numCache>
                <c:formatCode>mmm\-yy</c:formatCode>
                <c:ptCount val="2"/>
                <c:pt idx="0">
                  <c:v>42583</c:v>
                </c:pt>
                <c:pt idx="1">
                  <c:v>42614</c:v>
                </c:pt>
              </c:numCache>
            </c:numRef>
          </c:cat>
          <c:val>
            <c:numRef>
              <c:f>Tabelle2!$L$9:$M$9</c:f>
              <c:numCache>
                <c:formatCode>#,##0</c:formatCode>
                <c:ptCount val="2"/>
                <c:pt idx="0">
                  <c:v>10061</c:v>
                </c:pt>
                <c:pt idx="1">
                  <c:v>8714</c:v>
                </c:pt>
              </c:numCache>
            </c:numRef>
          </c:val>
        </c:ser>
        <c:ser>
          <c:idx val="2"/>
          <c:order val="2"/>
          <c:spPr>
            <a:solidFill>
              <a:srgbClr val="FF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Tabelle2!$L$7:$M$7</c:f>
              <c:numCache>
                <c:formatCode>mmm\-yy</c:formatCode>
                <c:ptCount val="2"/>
                <c:pt idx="0">
                  <c:v>42583</c:v>
                </c:pt>
                <c:pt idx="1">
                  <c:v>42614</c:v>
                </c:pt>
              </c:numCache>
            </c:numRef>
          </c:cat>
          <c:val>
            <c:numRef>
              <c:f>Tabelle2!$L$10:$M$10</c:f>
              <c:numCache>
                <c:formatCode>#,##0</c:formatCode>
                <c:ptCount val="2"/>
                <c:pt idx="0">
                  <c:v>14704</c:v>
                </c:pt>
                <c:pt idx="1">
                  <c:v>12468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418304"/>
        <c:axId val="80419840"/>
      </c:barChart>
      <c:dateAx>
        <c:axId val="80418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80419840"/>
        <c:crosses val="autoZero"/>
        <c:auto val="1"/>
        <c:lblOffset val="100"/>
        <c:baseTimeUnit val="months"/>
      </c:dateAx>
      <c:valAx>
        <c:axId val="80419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0418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A0880-A5D6-6B41-8946-66A4DD01B4B0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DC2FD4-4DEF-414C-860C-C4FC0AA034F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E3F86"/>
        </a:solidFill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300" b="1" dirty="0" smtClean="0">
              <a:latin typeface="Arial"/>
              <a:cs typeface="Arial"/>
            </a:rPr>
            <a:t>OA-</a:t>
          </a:r>
          <a:br>
            <a:rPr lang="de-DE" sz="1300" b="1" dirty="0" smtClean="0">
              <a:latin typeface="Arial"/>
              <a:cs typeface="Arial"/>
            </a:rPr>
          </a:br>
          <a:r>
            <a:rPr lang="de-DE" sz="1300" b="1" dirty="0" smtClean="0">
              <a:latin typeface="Arial"/>
              <a:cs typeface="Arial"/>
            </a:rPr>
            <a:t>Verwertungs-rechte</a:t>
          </a:r>
        </a:p>
        <a:p>
          <a:r>
            <a:rPr lang="de-DE" sz="1300" b="1" dirty="0" smtClean="0">
              <a:latin typeface="Arial"/>
              <a:cs typeface="Arial"/>
            </a:rPr>
            <a:t> </a:t>
          </a:r>
          <a:r>
            <a:rPr lang="de-DE" sz="1300" b="0" dirty="0" smtClean="0">
              <a:latin typeface="Arial"/>
              <a:cs typeface="Arial"/>
            </a:rPr>
            <a:t>(zeitschriften- und institutions-spezifisch)</a:t>
          </a:r>
          <a:endParaRPr lang="de-DE" sz="1300" b="0" dirty="0">
            <a:latin typeface="Arial"/>
            <a:cs typeface="Arial"/>
          </a:endParaRPr>
        </a:p>
      </dgm:t>
    </dgm:pt>
    <dgm:pt modelId="{D3CE135D-405A-4547-A2D1-F54069517815}" type="parTrans" cxnId="{E0AD22EC-30A4-7D40-B45F-BF37C2E52BE7}">
      <dgm:prSet/>
      <dgm:spPr/>
      <dgm:t>
        <a:bodyPr/>
        <a:lstStyle/>
        <a:p>
          <a:endParaRPr lang="de-DE" sz="1300">
            <a:latin typeface="Arial"/>
            <a:cs typeface="Arial"/>
          </a:endParaRPr>
        </a:p>
      </dgm:t>
    </dgm:pt>
    <dgm:pt modelId="{D8BF5908-09FE-2D40-AD0F-15F92CD353A5}" type="sibTrans" cxnId="{E0AD22EC-30A4-7D40-B45F-BF37C2E52BE7}">
      <dgm:prSet/>
      <dgm:spPr/>
      <dgm:t>
        <a:bodyPr/>
        <a:lstStyle/>
        <a:p>
          <a:endParaRPr lang="de-DE" sz="1300">
            <a:latin typeface="Arial"/>
            <a:cs typeface="Arial"/>
          </a:endParaRPr>
        </a:p>
      </dgm:t>
    </dgm:pt>
    <dgm:pt modelId="{E153DB33-1846-8546-A4A7-7704C3307CBB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E3F86"/>
        </a:solidFill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200" dirty="0" smtClean="0">
              <a:latin typeface="Arial"/>
              <a:cs typeface="Arial"/>
            </a:rPr>
            <a:t>Open-Access-Policies der Verlage aus SHERPA/RoMEO</a:t>
          </a:r>
          <a:endParaRPr lang="de-DE" sz="1200" dirty="0">
            <a:latin typeface="Arial"/>
            <a:cs typeface="Arial"/>
          </a:endParaRPr>
        </a:p>
      </dgm:t>
    </dgm:pt>
    <dgm:pt modelId="{21EDB342-309C-164B-90B7-BD109D277001}" type="parTrans" cxnId="{C2E8B95D-D724-1941-9617-6F26EDBA0D4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3629E"/>
        </a:solidFill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 sz="1300">
            <a:latin typeface="Arial"/>
            <a:cs typeface="Arial"/>
          </a:endParaRPr>
        </a:p>
      </dgm:t>
    </dgm:pt>
    <dgm:pt modelId="{7F0DF610-61B9-2D49-8C3F-666B851A92D2}" type="sibTrans" cxnId="{C2E8B95D-D724-1941-9617-6F26EDBA0D4D}">
      <dgm:prSet/>
      <dgm:spPr/>
      <dgm:t>
        <a:bodyPr/>
        <a:lstStyle/>
        <a:p>
          <a:endParaRPr lang="de-DE" sz="1300">
            <a:latin typeface="Arial"/>
            <a:cs typeface="Arial"/>
          </a:endParaRPr>
        </a:p>
      </dgm:t>
    </dgm:pt>
    <dgm:pt modelId="{6C6C6199-92F8-D04C-AF87-D8632C91EBE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E3F86"/>
        </a:solidFill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200" dirty="0" smtClean="0">
              <a:latin typeface="Arial"/>
              <a:cs typeface="Arial"/>
            </a:rPr>
            <a:t>Allianz- und Nationallizenzen </a:t>
          </a:r>
          <a:br>
            <a:rPr lang="de-DE" sz="1200" dirty="0" smtClean="0">
              <a:latin typeface="Arial"/>
              <a:cs typeface="Arial"/>
            </a:rPr>
          </a:br>
          <a:r>
            <a:rPr lang="de-DE" sz="1200" dirty="0" smtClean="0">
              <a:latin typeface="Arial"/>
              <a:cs typeface="Arial"/>
            </a:rPr>
            <a:t>mit vereinbarten Rechten zur Zweit-veröffentlichung</a:t>
          </a:r>
          <a:endParaRPr lang="de-DE" sz="1200" dirty="0">
            <a:latin typeface="Arial"/>
            <a:cs typeface="Arial"/>
          </a:endParaRPr>
        </a:p>
      </dgm:t>
    </dgm:pt>
    <dgm:pt modelId="{6878A9FF-8FB1-1D49-9239-1BEA1F54D113}" type="parTrans" cxnId="{EC66E242-FFB7-DB43-BE47-2D23B0139D2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3629E"/>
        </a:solidFill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 sz="1300">
            <a:latin typeface="Arial"/>
            <a:cs typeface="Arial"/>
          </a:endParaRPr>
        </a:p>
      </dgm:t>
    </dgm:pt>
    <dgm:pt modelId="{FF5FFB71-CCD3-DD49-9725-137D6FD481E3}" type="sibTrans" cxnId="{EC66E242-FFB7-DB43-BE47-2D23B0139D24}">
      <dgm:prSet/>
      <dgm:spPr/>
      <dgm:t>
        <a:bodyPr/>
        <a:lstStyle/>
        <a:p>
          <a:endParaRPr lang="de-DE" sz="1300">
            <a:latin typeface="Arial"/>
            <a:cs typeface="Arial"/>
          </a:endParaRPr>
        </a:p>
      </dgm:t>
    </dgm:pt>
    <dgm:pt modelId="{314B002B-586D-D548-8838-E7463A3BD47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E3F86"/>
        </a:solidFill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200" dirty="0" smtClean="0">
              <a:latin typeface="Arial"/>
              <a:cs typeface="Arial"/>
            </a:rPr>
            <a:t>Zweitveröffent-lichungsrecht für öffentlich geförderte Forschungsergebnisse</a:t>
          </a:r>
          <a:endParaRPr lang="de-DE" sz="1200" dirty="0">
            <a:latin typeface="Arial"/>
            <a:cs typeface="Arial"/>
          </a:endParaRPr>
        </a:p>
      </dgm:t>
    </dgm:pt>
    <dgm:pt modelId="{67E4C0E2-C8EA-7A4C-A52D-0859A915F02B}" type="parTrans" cxnId="{B033DA82-F16C-804E-BB86-B571BE97712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33629E"/>
        </a:solidFill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endParaRPr lang="de-DE" sz="1300">
            <a:latin typeface="Arial"/>
            <a:cs typeface="Arial"/>
          </a:endParaRPr>
        </a:p>
      </dgm:t>
    </dgm:pt>
    <dgm:pt modelId="{36FD0E9D-DDB4-E847-9D54-B63015B1C80D}" type="sibTrans" cxnId="{B033DA82-F16C-804E-BB86-B571BE97712D}">
      <dgm:prSet/>
      <dgm:spPr/>
      <dgm:t>
        <a:bodyPr/>
        <a:lstStyle/>
        <a:p>
          <a:endParaRPr lang="de-DE" sz="1300">
            <a:latin typeface="Arial"/>
            <a:cs typeface="Arial"/>
          </a:endParaRPr>
        </a:p>
      </dgm:t>
    </dgm:pt>
    <dgm:pt modelId="{7F37B0C9-E519-2D48-9672-A96D13E126CE}" type="pres">
      <dgm:prSet presAssocID="{451A0880-A5D6-6B41-8946-66A4DD01B4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B94C98E-2316-1A4A-A245-53438EE60A00}" type="pres">
      <dgm:prSet presAssocID="{EBDC2FD4-4DEF-414C-860C-C4FC0AA034FA}" presName="centerShape" presStyleLbl="node0" presStyleIdx="0" presStyleCnt="1"/>
      <dgm:spPr/>
      <dgm:t>
        <a:bodyPr/>
        <a:lstStyle/>
        <a:p>
          <a:endParaRPr lang="de-DE"/>
        </a:p>
      </dgm:t>
    </dgm:pt>
    <dgm:pt modelId="{5EF1C6AD-3C0A-2B4B-BC6C-24CE52C8CB0C}" type="pres">
      <dgm:prSet presAssocID="{21EDB342-309C-164B-90B7-BD109D277001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6F804EB2-10AC-454E-96E3-3EE80A232F13}" type="pres">
      <dgm:prSet presAssocID="{E153DB33-1846-8546-A4A7-7704C3307C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40868E-E25A-684B-9874-76E82FDEC40A}" type="pres">
      <dgm:prSet presAssocID="{6878A9FF-8FB1-1D49-9239-1BEA1F54D113}" presName="parTrans" presStyleLbl="bgSibTrans2D1" presStyleIdx="1" presStyleCnt="3" custScaleX="101705"/>
      <dgm:spPr/>
      <dgm:t>
        <a:bodyPr/>
        <a:lstStyle/>
        <a:p>
          <a:endParaRPr lang="de-DE"/>
        </a:p>
      </dgm:t>
    </dgm:pt>
    <dgm:pt modelId="{0927C473-04F5-4340-8DE1-224D389A12C2}" type="pres">
      <dgm:prSet presAssocID="{6C6C6199-92F8-D04C-AF87-D8632C91EB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619E7B-966A-774B-8701-710C3DEC4CA3}" type="pres">
      <dgm:prSet presAssocID="{67E4C0E2-C8EA-7A4C-A52D-0859A915F02B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C0A20016-D781-F44A-9260-07480E5D769C}" type="pres">
      <dgm:prSet presAssocID="{314B002B-586D-D548-8838-E7463A3BD474}" presName="node" presStyleLbl="node1" presStyleIdx="2" presStyleCnt="3" custScaleX="11251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E37A01-73FE-C147-A01C-8D9AA0613D29}" type="presOf" srcId="{E153DB33-1846-8546-A4A7-7704C3307CBB}" destId="{6F804EB2-10AC-454E-96E3-3EE80A232F13}" srcOrd="0" destOrd="0" presId="urn:microsoft.com/office/officeart/2005/8/layout/radial4"/>
    <dgm:cxn modelId="{C2E8B95D-D724-1941-9617-6F26EDBA0D4D}" srcId="{EBDC2FD4-4DEF-414C-860C-C4FC0AA034FA}" destId="{E153DB33-1846-8546-A4A7-7704C3307CBB}" srcOrd="0" destOrd="0" parTransId="{21EDB342-309C-164B-90B7-BD109D277001}" sibTransId="{7F0DF610-61B9-2D49-8C3F-666B851A92D2}"/>
    <dgm:cxn modelId="{A4AB0580-27B4-544B-B997-1E07B3FD2B11}" type="presOf" srcId="{67E4C0E2-C8EA-7A4C-A52D-0859A915F02B}" destId="{BD619E7B-966A-774B-8701-710C3DEC4CA3}" srcOrd="0" destOrd="0" presId="urn:microsoft.com/office/officeart/2005/8/layout/radial4"/>
    <dgm:cxn modelId="{9FA86F62-118B-484A-8CBC-FE465D450154}" type="presOf" srcId="{6878A9FF-8FB1-1D49-9239-1BEA1F54D113}" destId="{6940868E-E25A-684B-9874-76E82FDEC40A}" srcOrd="0" destOrd="0" presId="urn:microsoft.com/office/officeart/2005/8/layout/radial4"/>
    <dgm:cxn modelId="{E0AD22EC-30A4-7D40-B45F-BF37C2E52BE7}" srcId="{451A0880-A5D6-6B41-8946-66A4DD01B4B0}" destId="{EBDC2FD4-4DEF-414C-860C-C4FC0AA034FA}" srcOrd="0" destOrd="0" parTransId="{D3CE135D-405A-4547-A2D1-F54069517815}" sibTransId="{D8BF5908-09FE-2D40-AD0F-15F92CD353A5}"/>
    <dgm:cxn modelId="{CBF7FBFB-FABF-6A4C-B662-B49EB908AF65}" type="presOf" srcId="{21EDB342-309C-164B-90B7-BD109D277001}" destId="{5EF1C6AD-3C0A-2B4B-BC6C-24CE52C8CB0C}" srcOrd="0" destOrd="0" presId="urn:microsoft.com/office/officeart/2005/8/layout/radial4"/>
    <dgm:cxn modelId="{14B73C7F-6377-8A46-9F23-064076397C4D}" type="presOf" srcId="{451A0880-A5D6-6B41-8946-66A4DD01B4B0}" destId="{7F37B0C9-E519-2D48-9672-A96D13E126CE}" srcOrd="0" destOrd="0" presId="urn:microsoft.com/office/officeart/2005/8/layout/radial4"/>
    <dgm:cxn modelId="{7FFA5A5C-4751-2746-8D29-D47B2029B0F2}" type="presOf" srcId="{314B002B-586D-D548-8838-E7463A3BD474}" destId="{C0A20016-D781-F44A-9260-07480E5D769C}" srcOrd="0" destOrd="0" presId="urn:microsoft.com/office/officeart/2005/8/layout/radial4"/>
    <dgm:cxn modelId="{EC66E242-FFB7-DB43-BE47-2D23B0139D24}" srcId="{EBDC2FD4-4DEF-414C-860C-C4FC0AA034FA}" destId="{6C6C6199-92F8-D04C-AF87-D8632C91EBE3}" srcOrd="1" destOrd="0" parTransId="{6878A9FF-8FB1-1D49-9239-1BEA1F54D113}" sibTransId="{FF5FFB71-CCD3-DD49-9725-137D6FD481E3}"/>
    <dgm:cxn modelId="{42A7894F-6C1C-0447-BD93-A7183B80B747}" type="presOf" srcId="{6C6C6199-92F8-D04C-AF87-D8632C91EBE3}" destId="{0927C473-04F5-4340-8DE1-224D389A12C2}" srcOrd="0" destOrd="0" presId="urn:microsoft.com/office/officeart/2005/8/layout/radial4"/>
    <dgm:cxn modelId="{B033DA82-F16C-804E-BB86-B571BE97712D}" srcId="{EBDC2FD4-4DEF-414C-860C-C4FC0AA034FA}" destId="{314B002B-586D-D548-8838-E7463A3BD474}" srcOrd="2" destOrd="0" parTransId="{67E4C0E2-C8EA-7A4C-A52D-0859A915F02B}" sibTransId="{36FD0E9D-DDB4-E847-9D54-B63015B1C80D}"/>
    <dgm:cxn modelId="{7BB1A4AD-F1BD-A74D-B8BC-0AC363FD5B9F}" type="presOf" srcId="{EBDC2FD4-4DEF-414C-860C-C4FC0AA034FA}" destId="{AB94C98E-2316-1A4A-A245-53438EE60A00}" srcOrd="0" destOrd="0" presId="urn:microsoft.com/office/officeart/2005/8/layout/radial4"/>
    <dgm:cxn modelId="{004BDAC1-3111-2C42-8FEE-E1F17D793409}" type="presParOf" srcId="{7F37B0C9-E519-2D48-9672-A96D13E126CE}" destId="{AB94C98E-2316-1A4A-A245-53438EE60A00}" srcOrd="0" destOrd="0" presId="urn:microsoft.com/office/officeart/2005/8/layout/radial4"/>
    <dgm:cxn modelId="{33E35C44-B980-9145-9034-1D9301EB7CDE}" type="presParOf" srcId="{7F37B0C9-E519-2D48-9672-A96D13E126CE}" destId="{5EF1C6AD-3C0A-2B4B-BC6C-24CE52C8CB0C}" srcOrd="1" destOrd="0" presId="urn:microsoft.com/office/officeart/2005/8/layout/radial4"/>
    <dgm:cxn modelId="{B328828B-F618-AC40-97EA-03985614FBA9}" type="presParOf" srcId="{7F37B0C9-E519-2D48-9672-A96D13E126CE}" destId="{6F804EB2-10AC-454E-96E3-3EE80A232F13}" srcOrd="2" destOrd="0" presId="urn:microsoft.com/office/officeart/2005/8/layout/radial4"/>
    <dgm:cxn modelId="{676901DD-E28E-AA43-BBFB-6AD525BAC085}" type="presParOf" srcId="{7F37B0C9-E519-2D48-9672-A96D13E126CE}" destId="{6940868E-E25A-684B-9874-76E82FDEC40A}" srcOrd="3" destOrd="0" presId="urn:microsoft.com/office/officeart/2005/8/layout/radial4"/>
    <dgm:cxn modelId="{CFE9EC3B-FCB2-6545-9007-F54B72184994}" type="presParOf" srcId="{7F37B0C9-E519-2D48-9672-A96D13E126CE}" destId="{0927C473-04F5-4340-8DE1-224D389A12C2}" srcOrd="4" destOrd="0" presId="urn:microsoft.com/office/officeart/2005/8/layout/radial4"/>
    <dgm:cxn modelId="{CDB8346D-A7D6-1948-AECB-B0E1125AF223}" type="presParOf" srcId="{7F37B0C9-E519-2D48-9672-A96D13E126CE}" destId="{BD619E7B-966A-774B-8701-710C3DEC4CA3}" srcOrd="5" destOrd="0" presId="urn:microsoft.com/office/officeart/2005/8/layout/radial4"/>
    <dgm:cxn modelId="{6C3573A8-F650-964F-91AF-D833D7F76AB3}" type="presParOf" srcId="{7F37B0C9-E519-2D48-9672-A96D13E126CE}" destId="{C0A20016-D781-F44A-9260-07480E5D769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17.03.2017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23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17.03.2017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18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09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</a:t>
            </a:r>
            <a:r>
              <a:rPr lang="de-DE" dirty="0" err="1" smtClean="0"/>
              <a:t>ezb.uni-regensburg.de</a:t>
            </a:r>
            <a:r>
              <a:rPr lang="de-DE" dirty="0" smtClean="0"/>
              <a:t>/</a:t>
            </a:r>
            <a:r>
              <a:rPr lang="de-DE" dirty="0" err="1" smtClean="0"/>
              <a:t>vascoda</a:t>
            </a:r>
            <a:r>
              <a:rPr lang="de-DE" dirty="0" smtClean="0"/>
              <a:t>/</a:t>
            </a:r>
            <a:r>
              <a:rPr lang="de-DE" dirty="0" err="1" smtClean="0"/>
              <a:t>openURL.phtml?title</a:t>
            </a:r>
            <a:r>
              <a:rPr lang="de-DE" dirty="0" smtClean="0"/>
              <a:t>=</a:t>
            </a:r>
            <a:r>
              <a:rPr lang="de-DE" dirty="0" err="1" smtClean="0"/>
              <a:t>Psychology</a:t>
            </a:r>
            <a:r>
              <a:rPr lang="de-DE" dirty="0" smtClean="0"/>
              <a:t>+%26+health&amp;pages=983-999&amp;atitle=Symptoms%2C+impairment+and+illness+intrusiveness--their+relationship+with+depression+in+women+with+CFS%2FME.&amp;issue=8&amp;genre=</a:t>
            </a:r>
            <a:r>
              <a:rPr lang="de-DE" dirty="0" err="1" smtClean="0"/>
              <a:t>article&amp;sid</a:t>
            </a:r>
            <a:r>
              <a:rPr lang="de-DE" dirty="0" smtClean="0"/>
              <a:t>=LIVIVO%3AASP3_ALL&amp;issn=0887-0446&amp;date=2008&amp;volume=23&amp;spage=983&amp;aulast=</a:t>
            </a:r>
            <a:r>
              <a:rPr lang="de-DE" dirty="0" err="1" smtClean="0"/>
              <a:t>Dancey&amp;eissn</a:t>
            </a:r>
            <a:r>
              <a:rPr lang="de-DE" dirty="0" smtClean="0"/>
              <a:t>=1476-8321&amp;epage=999&amp;id=doi:10.1080%2F08870440701619957&amp;pid=format%3Dxml%26xmlv%3D3%26client_ip%3D88.78.221.80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09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09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17.03.2017</a:t>
            </a:fld>
            <a:endParaRPr lang="de-DE" dirty="0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600" baseline="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Titel des Vortrags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aseline="0">
                <a:solidFill>
                  <a:schemeClr val="bg1"/>
                </a:solidFill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pic>
        <p:nvPicPr>
          <p:cNvPr id="17" name="Picture 6" descr="ezb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89588"/>
            <a:ext cx="1584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696912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2008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0" baseline="0">
                <a:latin typeface="Frutiger Next LT W1G" pitchFamily="34" charset="0"/>
              </a:defRPr>
            </a:lvl1pPr>
            <a:lvl2pPr>
              <a:buFont typeface="Arial" panose="020B0604020202020204" pitchFamily="34" charset="0"/>
              <a:buChar char="•"/>
              <a:defRPr sz="1600" b="0">
                <a:latin typeface="Frutiger Next LT W1G" panose="020B0503040204020203" pitchFamily="34" charset="0"/>
              </a:defRPr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 smtClean="0"/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5762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4"/>
          <p:cNvSpPr txBox="1">
            <a:spLocks noGrp="1"/>
          </p:cNvSpPr>
          <p:nvPr userDrawn="1"/>
        </p:nvSpPr>
        <p:spPr bwMode="auto">
          <a:xfrm>
            <a:off x="8316913" y="6440488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73559-2A26-41A3-9D6D-F35C4F09C1BD}" type="slidenum">
              <a:rPr lang="de-DE" altLang="de-DE" sz="1200" smtClean="0">
                <a:solidFill>
                  <a:srgbClr val="8E8E8E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200" dirty="0" smtClean="0">
              <a:solidFill>
                <a:srgbClr val="8E8E8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 bwMode="auto">
          <a:xfrm>
            <a:off x="1331640" y="6515038"/>
            <a:ext cx="72008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b="0" dirty="0" smtClean="0">
                <a:latin typeface="Frutiger Next LT W1G" pitchFamily="34" charset="0"/>
              </a:rPr>
              <a:t>Neue OA-Services</a:t>
            </a:r>
            <a:r>
              <a:rPr lang="de-DE" sz="1000" b="0" baseline="0" dirty="0" smtClean="0">
                <a:latin typeface="Frutiger Next LT W1G" pitchFamily="34" charset="0"/>
              </a:rPr>
              <a:t> der EZB</a:t>
            </a:r>
            <a:endParaRPr lang="de-DE" sz="1000" b="0" dirty="0">
              <a:latin typeface="Frutiger Next LT W1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 userDrawn="1"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A466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549275"/>
            <a:ext cx="369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endParaRPr lang="de-DE" sz="1000" dirty="0" smtClean="0">
              <a:latin typeface="Frutiger Next LT W1G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2800" dirty="0"/>
              <a:t>Neue OA-Services der EZB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071802" y="3171334"/>
            <a:ext cx="5532646" cy="500066"/>
          </a:xfrm>
        </p:spPr>
        <p:txBody>
          <a:bodyPr/>
          <a:lstStyle/>
          <a:p>
            <a:pPr marL="0" indent="0"/>
            <a:r>
              <a:rPr lang="de-DE" sz="2400" dirty="0"/>
              <a:t>Open-Access-Services der </a:t>
            </a:r>
            <a:r>
              <a:rPr lang="de-DE" sz="2400" dirty="0" smtClean="0"/>
              <a:t>Elektronischen Zeitschriftenbibliothek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272448" cy="696912"/>
          </a:xfrm>
        </p:spPr>
        <p:txBody>
          <a:bodyPr/>
          <a:lstStyle/>
          <a:p>
            <a:r>
              <a:rPr lang="de-DE" altLang="de-DE" dirty="0"/>
              <a:t>OA-erweiterter EZB-</a:t>
            </a:r>
            <a:r>
              <a:rPr lang="de-DE" altLang="de-DE" dirty="0" err="1"/>
              <a:t>Linkingdienst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dirty="0" smtClean="0"/>
              <a:t>Kooperation mit der Universitätsbibliothek Bielefeld durch Nutzung der OA-Suchmaschine </a:t>
            </a:r>
            <a:r>
              <a:rPr lang="de-DE" altLang="de-DE" b="1" dirty="0" smtClean="0"/>
              <a:t>BASE</a:t>
            </a:r>
            <a:r>
              <a:rPr lang="de-DE" altLang="de-DE" dirty="0" smtClean="0"/>
              <a:t> (Bielefeld Academic Search Engine):</a:t>
            </a:r>
          </a:p>
          <a:p>
            <a:pPr marL="1085850" lvl="1">
              <a:buFont typeface="Symbol" panose="05050102010706020507" pitchFamily="18" charset="2"/>
              <a:buChar char="-"/>
              <a:defRPr/>
            </a:pPr>
            <a:r>
              <a:rPr lang="de-DE" altLang="de-DE" dirty="0" smtClean="0"/>
              <a:t>Enthält 70 Mio. Dokumente aus über 3.000 Repositorien</a:t>
            </a:r>
          </a:p>
          <a:p>
            <a:pPr marL="1085850" lvl="1">
              <a:buFont typeface="Symbol" panose="05050102010706020507" pitchFamily="18" charset="2"/>
              <a:buChar char="-"/>
              <a:defRPr/>
            </a:pPr>
            <a:r>
              <a:rPr lang="de-DE" altLang="de-DE" dirty="0" smtClean="0"/>
              <a:t>Abfrage von Parallelpublikationen und anderer OA-Publikationen über BASE-Schnittstelle</a:t>
            </a:r>
            <a:br>
              <a:rPr lang="de-DE" altLang="de-DE" dirty="0" smtClean="0"/>
            </a:br>
            <a:endParaRPr lang="de-DE" altLang="de-DE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dirty="0" smtClean="0"/>
              <a:t>Kooperation mit </a:t>
            </a:r>
            <a:r>
              <a:rPr lang="de-DE" altLang="de-DE" b="1" dirty="0" err="1" smtClean="0"/>
              <a:t>CrossRef</a:t>
            </a:r>
            <a:r>
              <a:rPr lang="de-DE" altLang="de-DE" dirty="0" smtClean="0"/>
              <a:t> zur Abfrage des Digital </a:t>
            </a:r>
            <a:r>
              <a:rPr lang="de-DE" altLang="de-DE" dirty="0" err="1" smtClean="0"/>
              <a:t>Object</a:t>
            </a:r>
            <a:r>
              <a:rPr lang="de-DE" altLang="de-DE" dirty="0" smtClean="0"/>
              <a:t> Identifier (DOI) von Volltexten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de-DE" altLang="de-DE" dirty="0" smtClean="0"/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de-DE" altLang="de-DE" dirty="0" smtClean="0"/>
              <a:t>Derzeit im </a:t>
            </a:r>
            <a:r>
              <a:rPr lang="de-DE" altLang="de-DE" dirty="0"/>
              <a:t>T</a:t>
            </a:r>
            <a:r>
              <a:rPr lang="de-DE" altLang="de-DE" dirty="0" smtClean="0"/>
              <a:t>est: Kooperation mit </a:t>
            </a:r>
            <a:r>
              <a:rPr lang="de-DE" b="1" dirty="0" smtClean="0"/>
              <a:t>oadoi.org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54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132856"/>
            <a:ext cx="7272808" cy="3960440"/>
          </a:xfrm>
        </p:spPr>
        <p:txBody>
          <a:bodyPr>
            <a:noAutofit/>
          </a:bodyPr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de-DE" dirty="0"/>
              <a:t>Kooperation </a:t>
            </a:r>
            <a:r>
              <a:rPr lang="de-DE" b="1" dirty="0" smtClean="0"/>
              <a:t>BASE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b="1" dirty="0" err="1" smtClean="0"/>
              <a:t>Crossref</a:t>
            </a:r>
            <a:endParaRPr lang="de-DE" dirty="0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OA-erweiterter </a:t>
            </a:r>
            <a:r>
              <a:rPr lang="de-DE" dirty="0"/>
              <a:t>EZB-</a:t>
            </a:r>
            <a:r>
              <a:rPr lang="de-DE" dirty="0" err="1"/>
              <a:t>Linkingdienst</a:t>
            </a:r>
            <a:endParaRPr lang="de-DE" dirty="0"/>
          </a:p>
        </p:txBody>
      </p:sp>
      <p:cxnSp>
        <p:nvCxnSpPr>
          <p:cNvPr id="42" name="Gerade Verbindung mit Pfeil 41"/>
          <p:cNvCxnSpPr>
            <a:endCxn id="44" idx="2"/>
          </p:cNvCxnSpPr>
          <p:nvPr/>
        </p:nvCxnSpPr>
        <p:spPr>
          <a:xfrm flipV="1">
            <a:off x="4602766" y="3137104"/>
            <a:ext cx="2846492" cy="830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ylinder 42"/>
          <p:cNvSpPr/>
          <p:nvPr/>
        </p:nvSpPr>
        <p:spPr>
          <a:xfrm>
            <a:off x="7449178" y="3780385"/>
            <a:ext cx="792088" cy="1080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latin typeface="Frutiger Next LT W1G" pitchFamily="34" charset="0"/>
              </a:rPr>
              <a:t>BASE</a:t>
            </a:r>
            <a:endParaRPr lang="de-DE" sz="1200" b="1" dirty="0">
              <a:latin typeface="Frutiger Next LT W1G" pitchFamily="34" charset="0"/>
            </a:endParaRPr>
          </a:p>
        </p:txBody>
      </p:sp>
      <p:sp>
        <p:nvSpPr>
          <p:cNvPr id="44" name="Zylinder 43"/>
          <p:cNvSpPr/>
          <p:nvPr/>
        </p:nvSpPr>
        <p:spPr>
          <a:xfrm>
            <a:off x="7449258" y="2597104"/>
            <a:ext cx="792008" cy="10800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b="1" dirty="0" err="1" smtClean="0">
                <a:latin typeface="Frutiger Next LT W1G" pitchFamily="34" charset="0"/>
              </a:rPr>
              <a:t>Crossref</a:t>
            </a:r>
            <a:endParaRPr lang="de-DE" sz="1200" b="1" dirty="0">
              <a:latin typeface="Frutiger Next LT W1G" pitchFamily="34" charset="0"/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 flipH="1">
            <a:off x="4622567" y="3314142"/>
            <a:ext cx="2826611" cy="83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4616483" y="4452048"/>
            <a:ext cx="2813375" cy="1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 flipV="1">
            <a:off x="4610991" y="4618090"/>
            <a:ext cx="2825487" cy="7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 rot="20617387">
            <a:off x="5000336" y="3302997"/>
            <a:ext cx="1942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Frutiger Next LT W1G" pitchFamily="34" charset="0"/>
              </a:rPr>
              <a:t>Anfrage</a:t>
            </a:r>
            <a:r>
              <a:rPr lang="en-US" sz="14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mit</a:t>
            </a:r>
            <a:r>
              <a:rPr lang="en-US" sz="1400" dirty="0" smtClean="0">
                <a:latin typeface="Frutiger Next LT W1G" pitchFamily="34" charset="0"/>
              </a:rPr>
              <a:t> </a:t>
            </a:r>
            <a:r>
              <a:rPr lang="en-US" sz="1400" dirty="0" err="1" smtClean="0">
                <a:latin typeface="Frutiger Next LT W1G" pitchFamily="34" charset="0"/>
              </a:rPr>
              <a:t>Metadaten</a:t>
            </a:r>
            <a:endParaRPr lang="de-DE" sz="1400" dirty="0">
              <a:latin typeface="Frutiger Next LT W1G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 rot="20661176">
            <a:off x="5347945" y="3701320"/>
            <a:ext cx="1497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Frutiger Next LT W1G" pitchFamily="34" charset="0"/>
              </a:rPr>
              <a:t>Antwort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enthält</a:t>
            </a:r>
            <a:r>
              <a:rPr lang="en-US" sz="1200" dirty="0" smtClean="0">
                <a:latin typeface="Frutiger Next LT W1G" pitchFamily="34" charset="0"/>
              </a:rPr>
              <a:t> DOI</a:t>
            </a:r>
            <a:endParaRPr lang="de-DE" sz="1200" dirty="0">
              <a:latin typeface="Frutiger Next LT W1G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4782454" y="4196031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Frutiger Next LT W1G" pitchFamily="34" charset="0"/>
              </a:rPr>
              <a:t>Anfrage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mit</a:t>
            </a:r>
            <a:r>
              <a:rPr lang="en-US" sz="1200" dirty="0" smtClean="0">
                <a:latin typeface="Frutiger Next LT W1G" pitchFamily="34" charset="0"/>
              </a:rPr>
              <a:t> DOI </a:t>
            </a:r>
            <a:r>
              <a:rPr lang="en-US" sz="1200" dirty="0" err="1" smtClean="0">
                <a:latin typeface="Frutiger Next LT W1G" pitchFamily="34" charset="0"/>
              </a:rPr>
              <a:t>oder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Artikeltitel</a:t>
            </a:r>
            <a:endParaRPr lang="de-DE" sz="1200" dirty="0">
              <a:latin typeface="Frutiger Next LT W1G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5029216" y="4583131"/>
            <a:ext cx="2099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>
                <a:latin typeface="Frutiger Next LT W1G" pitchFamily="34" charset="0"/>
              </a:rPr>
              <a:t>Antwort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enthält</a:t>
            </a:r>
            <a:r>
              <a:rPr lang="en-US" sz="1200" dirty="0" smtClean="0">
                <a:latin typeface="Frutiger Next LT W1G" pitchFamily="34" charset="0"/>
              </a:rPr>
              <a:t> Link </a:t>
            </a:r>
            <a:br>
              <a:rPr lang="en-US" sz="1200" dirty="0" smtClean="0">
                <a:latin typeface="Frutiger Next LT W1G" pitchFamily="34" charset="0"/>
              </a:rPr>
            </a:br>
            <a:r>
              <a:rPr lang="en-US" sz="1200" dirty="0" err="1" smtClean="0">
                <a:latin typeface="Frutiger Next LT W1G" pitchFamily="34" charset="0"/>
              </a:rPr>
              <a:t>zu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Ressource</a:t>
            </a:r>
            <a:r>
              <a:rPr lang="en-US" sz="1200" dirty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im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Repositorium</a:t>
            </a:r>
            <a:endParaRPr lang="de-DE" sz="1200" dirty="0">
              <a:latin typeface="Frutiger Next LT W1G" pitchFamily="34" charset="0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 flipV="1">
            <a:off x="1184482" y="3981130"/>
            <a:ext cx="2520000" cy="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1123476" y="3734702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Frutiger Next LT W1G" pitchFamily="34" charset="0"/>
              </a:rPr>
              <a:t>Anfrage</a:t>
            </a:r>
            <a:r>
              <a:rPr lang="en-US" sz="1200" dirty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mit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>
                <a:latin typeface="Frutiger Next LT W1G" pitchFamily="34" charset="0"/>
              </a:rPr>
              <a:t>DOI </a:t>
            </a:r>
            <a:r>
              <a:rPr lang="en-US" sz="1200" dirty="0" err="1">
                <a:latin typeface="Frutiger Next LT W1G" pitchFamily="34" charset="0"/>
              </a:rPr>
              <a:t>oder</a:t>
            </a:r>
            <a:r>
              <a:rPr lang="en-US" sz="1200" dirty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Artikeltitel</a:t>
            </a:r>
            <a:endParaRPr lang="de-DE" sz="1200" dirty="0">
              <a:latin typeface="Frutiger Next LT W1G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1411014" y="4447236"/>
            <a:ext cx="2072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Frutiger Next LT W1G" pitchFamily="34" charset="0"/>
              </a:rPr>
              <a:t>Anwort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ist</a:t>
            </a:r>
            <a:r>
              <a:rPr lang="en-US" sz="1200" dirty="0" smtClean="0">
                <a:latin typeface="Frutiger Next LT W1G" pitchFamily="34" charset="0"/>
              </a:rPr>
              <a:t> Link </a:t>
            </a:r>
            <a:r>
              <a:rPr lang="en-US" sz="1200" dirty="0" err="1" smtClean="0">
                <a:latin typeface="Frutiger Next LT W1G" pitchFamily="34" charset="0"/>
              </a:rPr>
              <a:t>zur</a:t>
            </a:r>
            <a:r>
              <a:rPr lang="en-US" sz="1200" dirty="0" smtClean="0">
                <a:latin typeface="Frutiger Next LT W1G" pitchFamily="34" charset="0"/>
              </a:rPr>
              <a:t> </a:t>
            </a:r>
            <a:r>
              <a:rPr lang="en-US" sz="1200" dirty="0" err="1" smtClean="0">
                <a:latin typeface="Frutiger Next LT W1G" pitchFamily="34" charset="0"/>
              </a:rPr>
              <a:t>Ressource</a:t>
            </a:r>
            <a:endParaRPr lang="de-DE" sz="1200" dirty="0">
              <a:latin typeface="Frutiger Next LT W1G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1040466" y="3937403"/>
            <a:ext cx="2635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latin typeface="Frutiger Next LT W1G" pitchFamily="34" charset="0"/>
              </a:rPr>
              <a:t>Anfrage</a:t>
            </a:r>
            <a:r>
              <a:rPr lang="en-US" sz="1200" dirty="0">
                <a:latin typeface="Frutiger Next LT W1G" pitchFamily="34" charset="0"/>
              </a:rPr>
              <a:t> </a:t>
            </a:r>
            <a:r>
              <a:rPr lang="en-US" sz="1200" dirty="0" err="1">
                <a:latin typeface="Frutiger Next LT W1G" pitchFamily="34" charset="0"/>
              </a:rPr>
              <a:t>mit</a:t>
            </a:r>
            <a:r>
              <a:rPr lang="en-US" sz="1200" dirty="0">
                <a:latin typeface="Frutiger Next LT W1G" pitchFamily="34" charset="0"/>
              </a:rPr>
              <a:t> </a:t>
            </a:r>
            <a:r>
              <a:rPr lang="en-US" sz="1200" dirty="0" err="1">
                <a:latin typeface="Frutiger Next LT W1G" pitchFamily="34" charset="0"/>
              </a:rPr>
              <a:t>Metadaten</a:t>
            </a:r>
            <a:r>
              <a:rPr lang="en-US" sz="1200" dirty="0">
                <a:latin typeface="Frutiger Next LT W1G" pitchFamily="34" charset="0"/>
              </a:rPr>
              <a:t> </a:t>
            </a:r>
            <a:br>
              <a:rPr lang="en-US" sz="1200" dirty="0">
                <a:latin typeface="Frutiger Next LT W1G" pitchFamily="34" charset="0"/>
              </a:rPr>
            </a:br>
            <a:r>
              <a:rPr lang="en-US" sz="1200" dirty="0">
                <a:latin typeface="Frutiger Next LT W1G" pitchFamily="34" charset="0"/>
              </a:rPr>
              <a:t>(ISSN, </a:t>
            </a:r>
            <a:r>
              <a:rPr lang="en-US" sz="1200" dirty="0" smtClean="0">
                <a:latin typeface="Frutiger Next LT W1G" pitchFamily="34" charset="0"/>
              </a:rPr>
              <a:t>Year, Volume</a:t>
            </a:r>
            <a:r>
              <a:rPr lang="en-US" sz="1200" dirty="0">
                <a:latin typeface="Frutiger Next LT W1G" pitchFamily="34" charset="0"/>
              </a:rPr>
              <a:t>, Issue, Page)</a:t>
            </a:r>
          </a:p>
        </p:txBody>
      </p:sp>
      <p:pic>
        <p:nvPicPr>
          <p:cNvPr id="57" name="Bild 3"/>
          <p:cNvPicPr>
            <a:picLocks noChangeAspect="1"/>
          </p:cNvPicPr>
          <p:nvPr/>
        </p:nvPicPr>
        <p:blipFill rotWithShape="1">
          <a:blip r:embed="rId2"/>
          <a:srcRect r="23828" b="44837"/>
          <a:stretch/>
        </p:blipFill>
        <p:spPr>
          <a:xfrm>
            <a:off x="3812206" y="3892668"/>
            <a:ext cx="649208" cy="307482"/>
          </a:xfrm>
          <a:prstGeom prst="rect">
            <a:avLst/>
          </a:prstGeom>
        </p:spPr>
      </p:pic>
      <p:sp>
        <p:nvSpPr>
          <p:cNvPr id="58" name="Rechteck 57"/>
          <p:cNvSpPr/>
          <p:nvPr/>
        </p:nvSpPr>
        <p:spPr>
          <a:xfrm>
            <a:off x="3796847" y="4180700"/>
            <a:ext cx="753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b="1" dirty="0" smtClean="0">
                <a:latin typeface="Frutiger Next LT W1G" pitchFamily="34" charset="0"/>
              </a:rPr>
              <a:t>Linking-</a:t>
            </a:r>
            <a:br>
              <a:rPr lang="de-DE" sz="1200" b="1" dirty="0" smtClean="0">
                <a:latin typeface="Frutiger Next LT W1G" pitchFamily="34" charset="0"/>
              </a:rPr>
            </a:br>
            <a:r>
              <a:rPr lang="de-DE" sz="1200" b="1" dirty="0" smtClean="0">
                <a:latin typeface="Frutiger Next LT W1G" pitchFamily="34" charset="0"/>
              </a:rPr>
              <a:t>dienst</a:t>
            </a:r>
            <a:endParaRPr lang="de-DE" sz="1200" b="1" dirty="0">
              <a:latin typeface="Frutiger Next LT W1G" pitchFamily="34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1184482" y="4472680"/>
            <a:ext cx="2586252" cy="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Nutzung des OA-erweiterten </a:t>
            </a:r>
            <a:r>
              <a:rPr lang="de-DE" dirty="0" err="1" smtClean="0"/>
              <a:t>Linkingdienstes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942748"/>
            <a:ext cx="7200800" cy="3258164"/>
          </a:xfrm>
        </p:spPr>
        <p:txBody>
          <a:bodyPr>
            <a:noAutofit/>
          </a:bodyPr>
          <a:lstStyle/>
          <a:p>
            <a:pPr marL="4387850" indent="0">
              <a:buNone/>
            </a:pPr>
            <a:endParaRPr lang="de-DE" dirty="0" smtClean="0"/>
          </a:p>
          <a:p>
            <a:pPr marL="4387850" indent="0">
              <a:buNone/>
            </a:pPr>
            <a:endParaRPr lang="de-DE" dirty="0"/>
          </a:p>
          <a:p>
            <a:pPr marL="4387850" indent="0">
              <a:buNone/>
            </a:pPr>
            <a:endParaRPr lang="de-DE" dirty="0" smtClean="0"/>
          </a:p>
          <a:p>
            <a:pPr marL="4387850" indent="0">
              <a:buNone/>
            </a:pPr>
            <a:r>
              <a:rPr lang="de-DE" dirty="0" smtClean="0"/>
              <a:t>		</a:t>
            </a:r>
            <a:endParaRPr lang="de-DE" dirty="0"/>
          </a:p>
          <a:p>
            <a:pPr marL="4387850" indent="0">
              <a:buNone/>
            </a:pPr>
            <a:r>
              <a:rPr lang="de-DE" dirty="0" smtClean="0"/>
              <a:t>Knapp 60 % der grünen Artikel, zu denen nun ein zusätzlicher Link erzeugt werden konnte, führte zuvor lediglich zur Homepage der Zeitschrift.</a:t>
            </a:r>
          </a:p>
          <a:p>
            <a:pPr marL="438785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626991"/>
              </p:ext>
            </p:extLst>
          </p:nvPr>
        </p:nvGraphicFramePr>
        <p:xfrm>
          <a:off x="1043608" y="33593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 5"/>
          <p:cNvSpPr/>
          <p:nvPr/>
        </p:nvSpPr>
        <p:spPr>
          <a:xfrm>
            <a:off x="1259632" y="2995211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de-DE" sz="1600" dirty="0">
                <a:latin typeface="Frutiger Next LT W1G" pitchFamily="34" charset="0"/>
              </a:rPr>
              <a:t>Anzahl der zusätzlich angebotenen Links zu </a:t>
            </a:r>
            <a:r>
              <a:rPr lang="de-DE" sz="1600" dirty="0" smtClean="0">
                <a:latin typeface="Frutiger Next LT W1G" pitchFamily="34" charset="0"/>
              </a:rPr>
              <a:t/>
            </a:r>
            <a:br>
              <a:rPr lang="de-DE" sz="1600" dirty="0" smtClean="0">
                <a:latin typeface="Frutiger Next LT W1G" pitchFamily="34" charset="0"/>
              </a:rPr>
            </a:br>
            <a:r>
              <a:rPr lang="de-DE" sz="1600" dirty="0" smtClean="0">
                <a:latin typeface="Frutiger Next LT W1G" pitchFamily="34" charset="0"/>
              </a:rPr>
              <a:t>OA-Artikelversionen</a:t>
            </a:r>
            <a:endParaRPr lang="de-DE" sz="1600" dirty="0">
              <a:latin typeface="Frutiger Next LT W1G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60350" y="22768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Frutiger Next LT W1G" pitchFamily="34" charset="0"/>
              </a:rPr>
              <a:t>Zusätzlicher Link bei über 10 % der Anfragen an den OA-erweiterten EZB-</a:t>
            </a:r>
            <a:r>
              <a:rPr lang="de-DE" dirty="0" err="1">
                <a:latin typeface="Frutiger Next LT W1G" pitchFamily="34" charset="0"/>
              </a:rPr>
              <a:t>Linkingdienst</a:t>
            </a:r>
            <a:endParaRPr lang="de-DE" dirty="0">
              <a:latin typeface="Frutiger Next LT W1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OA</a:t>
            </a:r>
            <a:r>
              <a:rPr lang="de-DE" altLang="de-DE" dirty="0"/>
              <a:t>-</a:t>
            </a:r>
            <a:r>
              <a:rPr lang="de-DE" altLang="de-DE" dirty="0" smtClean="0"/>
              <a:t>Verwertungsrechte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942492"/>
              </p:ext>
            </p:extLst>
          </p:nvPr>
        </p:nvGraphicFramePr>
        <p:xfrm>
          <a:off x="107504" y="2285563"/>
          <a:ext cx="6264696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Inhaltsplatzhalter 10"/>
          <p:cNvSpPr txBox="1">
            <a:spLocks/>
          </p:cNvSpPr>
          <p:nvPr/>
        </p:nvSpPr>
        <p:spPr>
          <a:xfrm>
            <a:off x="6012160" y="2276872"/>
            <a:ext cx="2880320" cy="39604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0" kern="1200" baseline="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0" kern="1200">
                <a:solidFill>
                  <a:schemeClr val="tx1"/>
                </a:solidFill>
                <a:latin typeface="Frutiger Next LT W1G" panose="020B0503040204020203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600" b="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600" b="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</a:rPr>
              <a:t>Ziel: Informationen zu OA-Verwertungsrechten werden sowohl im </a:t>
            </a:r>
            <a:r>
              <a:rPr lang="de-DE" b="1" dirty="0" smtClean="0">
                <a:solidFill>
                  <a:srgbClr val="000000"/>
                </a:solidFill>
              </a:rPr>
              <a:t>Frontend der EZB </a:t>
            </a:r>
            <a:r>
              <a:rPr lang="de-DE" dirty="0" smtClean="0">
                <a:solidFill>
                  <a:srgbClr val="000000"/>
                </a:solidFill>
              </a:rPr>
              <a:t>als auch als </a:t>
            </a:r>
            <a:r>
              <a:rPr lang="de-DE" b="1" dirty="0" smtClean="0">
                <a:solidFill>
                  <a:srgbClr val="000000"/>
                </a:solidFill>
              </a:rPr>
              <a:t>Webservice</a:t>
            </a:r>
            <a:r>
              <a:rPr lang="de-DE" dirty="0" smtClean="0">
                <a:solidFill>
                  <a:srgbClr val="000000"/>
                </a:solidFill>
              </a:rPr>
              <a:t> für andere </a:t>
            </a:r>
            <a:r>
              <a:rPr lang="de-DE" dirty="0">
                <a:solidFill>
                  <a:srgbClr val="000000"/>
                </a:solidFill>
              </a:rPr>
              <a:t>S</a:t>
            </a:r>
            <a:r>
              <a:rPr lang="de-DE" dirty="0" smtClean="0">
                <a:solidFill>
                  <a:srgbClr val="000000"/>
                </a:solidFill>
              </a:rPr>
              <a:t>ysteme (z.B. institutionelle Repositorien) zur Verfügung gestellt</a:t>
            </a:r>
            <a:br>
              <a:rPr lang="de-DE" dirty="0" smtClean="0">
                <a:solidFill>
                  <a:srgbClr val="000000"/>
                </a:solidFill>
              </a:rPr>
            </a:br>
            <a:endParaRPr lang="de-DE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</a:rPr>
              <a:t>Projektschwerpunkt derzeit auf OA-Verwertungsrechten durch National- und Allianzlizenzen</a:t>
            </a:r>
          </a:p>
          <a:p>
            <a:pPr indent="0">
              <a:buNone/>
            </a:pPr>
            <a:endParaRPr lang="de-DE" dirty="0">
              <a:solidFill>
                <a:srgbClr val="000000"/>
              </a:solidFill>
            </a:endParaRPr>
          </a:p>
          <a:p>
            <a:pPr marL="285750" indent="-285750"/>
            <a:endParaRPr lang="de-DE" dirty="0" smtClean="0">
              <a:solidFill>
                <a:srgbClr val="000000"/>
              </a:solidFill>
            </a:endParaRPr>
          </a:p>
          <a:p>
            <a:pPr marL="342900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87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Erfassung der Verwertungsr</a:t>
            </a:r>
            <a:r>
              <a:rPr lang="de-DE" dirty="0" smtClean="0"/>
              <a:t>echte aus </a:t>
            </a:r>
            <a:r>
              <a:rPr lang="de-DE" dirty="0"/>
              <a:t>Allianz- und Nationallizenzen 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6084168" y="2276872"/>
            <a:ext cx="2808312" cy="3960440"/>
          </a:xfrm>
        </p:spPr>
        <p:txBody>
          <a:bodyPr>
            <a:noAutofit/>
          </a:bodyPr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de-DE" dirty="0"/>
              <a:t>Vereinbarte Rechte zur Zweitveröffentlichung aus Allianz- und </a:t>
            </a:r>
            <a:r>
              <a:rPr lang="de-DE" dirty="0" smtClean="0"/>
              <a:t>Nationallizenzen </a:t>
            </a:r>
            <a:r>
              <a:rPr lang="de-DE" dirty="0"/>
              <a:t>werden </a:t>
            </a:r>
            <a:r>
              <a:rPr lang="de-DE" b="1" dirty="0"/>
              <a:t>in strukturierter </a:t>
            </a:r>
            <a:r>
              <a:rPr lang="de-DE" b="1" dirty="0" smtClean="0"/>
              <a:t>Form </a:t>
            </a:r>
            <a:r>
              <a:rPr lang="de-DE" dirty="0" smtClean="0"/>
              <a:t>in </a:t>
            </a:r>
            <a:r>
              <a:rPr lang="de-DE" dirty="0"/>
              <a:t>der EZB </a:t>
            </a:r>
            <a:r>
              <a:rPr lang="de-DE" dirty="0" smtClean="0"/>
              <a:t>erfasst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de-DE" dirty="0"/>
              <a:t>Geplanter </a:t>
            </a:r>
            <a:r>
              <a:rPr lang="de-DE" b="1" dirty="0"/>
              <a:t>Webservice</a:t>
            </a:r>
            <a:r>
              <a:rPr lang="de-DE" dirty="0"/>
              <a:t> zur Ausgabe der </a:t>
            </a:r>
            <a:r>
              <a:rPr lang="de-DE" dirty="0" smtClean="0"/>
              <a:t>Verwertungsrechte </a:t>
            </a:r>
            <a:r>
              <a:rPr lang="de-DE" dirty="0"/>
              <a:t>aus Allianz- und </a:t>
            </a:r>
            <a:r>
              <a:rPr lang="de-DE" dirty="0" smtClean="0"/>
              <a:t>Nationallizenzen im </a:t>
            </a:r>
            <a:r>
              <a:rPr lang="de-DE" dirty="0"/>
              <a:t>XML-</a:t>
            </a:r>
            <a:r>
              <a:rPr lang="de-DE" dirty="0" smtClean="0"/>
              <a:t>Format</a:t>
            </a:r>
          </a:p>
          <a:p>
            <a:pPr marL="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de-DE" dirty="0"/>
              <a:t>Nachnutzung </a:t>
            </a:r>
            <a:r>
              <a:rPr lang="de-DE" dirty="0" smtClean="0"/>
              <a:t>im Projekt „</a:t>
            </a:r>
            <a:r>
              <a:rPr lang="de-DE" b="1" dirty="0" err="1" smtClean="0"/>
              <a:t>DeepGreen</a:t>
            </a:r>
            <a:r>
              <a:rPr lang="de-DE" b="1" smtClean="0"/>
              <a:t>“ </a:t>
            </a:r>
            <a:endParaRPr lang="de-DE" b="1" dirty="0"/>
          </a:p>
          <a:p>
            <a:pPr marL="342900"/>
            <a:endParaRPr lang="de-DE" dirty="0"/>
          </a:p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2"/>
          <a:srcRect t="16217" b="508"/>
          <a:stretch/>
        </p:blipFill>
        <p:spPr>
          <a:xfrm>
            <a:off x="1043608" y="2348880"/>
            <a:ext cx="4931997" cy="3915674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67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272448" cy="696912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5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Open-Access-Services der EZB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/>
              <a:t>Im Rahmen eines von der Deutschen Forschungsgemeinschaft (DFG) geförderten Projektes wird die Elektronische </a:t>
            </a:r>
            <a:r>
              <a:rPr lang="de-DE" sz="2000" dirty="0" smtClean="0"/>
              <a:t>Zeitschriftenbibliothek um </a:t>
            </a:r>
            <a:r>
              <a:rPr lang="de-DE" sz="2000" dirty="0"/>
              <a:t>zwei neue Services ergänzt, die die Nutzung von Open-Access-Publikationen fördern </a:t>
            </a:r>
            <a:r>
              <a:rPr lang="de-DE" sz="2000" dirty="0" smtClean="0"/>
              <a:t>sollen: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1085850" lvl="1" indent="-342900">
              <a:buFont typeface="+mj-lt"/>
              <a:buAutoNum type="arabicPeriod"/>
            </a:pPr>
            <a:r>
              <a:rPr lang="de-DE" sz="2000" b="1" dirty="0"/>
              <a:t>OA-erweiterter EZB-</a:t>
            </a:r>
            <a:r>
              <a:rPr lang="de-DE" sz="2000" b="1" dirty="0" err="1" smtClean="0"/>
              <a:t>Linkingdienst</a:t>
            </a:r>
            <a:endParaRPr lang="de-DE" sz="2000" b="1" dirty="0" smtClean="0"/>
          </a:p>
          <a:p>
            <a:pPr marL="1085850" lvl="1" indent="-342900">
              <a:buFont typeface="+mj-lt"/>
              <a:buAutoNum type="arabicPeriod"/>
            </a:pPr>
            <a:endParaRPr lang="de-DE" sz="2000" b="1" dirty="0" smtClean="0"/>
          </a:p>
          <a:p>
            <a:pPr marL="1085850" lvl="1" indent="-342900">
              <a:buFont typeface="+mj-lt"/>
              <a:buAutoNum type="arabicPeriod"/>
            </a:pPr>
            <a:r>
              <a:rPr lang="de-DE" sz="2000" b="1" dirty="0" smtClean="0"/>
              <a:t>Bessere Nutzung von OA-Verwertungsrechten</a:t>
            </a:r>
          </a:p>
          <a:p>
            <a:pPr marL="285750" indent="-285750"/>
            <a:endParaRPr lang="de-DE" dirty="0"/>
          </a:p>
          <a:p>
            <a:pPr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865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272448" cy="696912"/>
          </a:xfrm>
        </p:spPr>
        <p:txBody>
          <a:bodyPr/>
          <a:lstStyle/>
          <a:p>
            <a:r>
              <a:rPr lang="de-DE" dirty="0" smtClean="0"/>
              <a:t>OA</a:t>
            </a:r>
            <a:r>
              <a:rPr lang="de-DE" dirty="0"/>
              <a:t>-erweiterter EZB-</a:t>
            </a:r>
            <a:r>
              <a:rPr lang="de-DE" dirty="0" err="1"/>
              <a:t>Linkingdienst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276872"/>
            <a:ext cx="7200800" cy="3960440"/>
          </a:xfrm>
        </p:spPr>
        <p:txBody>
          <a:bodyPr>
            <a:noAutofit/>
          </a:bodyPr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en-US" b="1" dirty="0" err="1" smtClean="0"/>
              <a:t>Ausgangslage</a:t>
            </a:r>
            <a:r>
              <a:rPr lang="en-US" b="1" dirty="0" smtClean="0"/>
              <a:t>: </a:t>
            </a:r>
            <a:br>
              <a:rPr lang="en-US" b="1" dirty="0" smtClean="0"/>
            </a:br>
            <a:endParaRPr lang="en-US" b="1" dirty="0" smtClean="0"/>
          </a:p>
          <a:p>
            <a:pPr marL="1085850" lvl="1">
              <a:buFont typeface="Symbol" panose="05050102010706020507" pitchFamily="18" charset="2"/>
              <a:buChar char="-"/>
            </a:pPr>
            <a:r>
              <a:rPr lang="en-US" dirty="0" err="1" smtClean="0"/>
              <a:t>Parallelpublikationen</a:t>
            </a:r>
            <a:r>
              <a:rPr lang="en-US" dirty="0" smtClean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 smtClean="0"/>
              <a:t>häufig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in </a:t>
            </a:r>
            <a:r>
              <a:rPr lang="en-US" dirty="0" err="1" smtClean="0"/>
              <a:t>Linkresolvern</a:t>
            </a:r>
            <a:r>
              <a:rPr lang="en-US" dirty="0" smtClean="0"/>
              <a:t> </a:t>
            </a:r>
            <a:r>
              <a:rPr lang="en-US" dirty="0" err="1" smtClean="0"/>
              <a:t>enthalten</a:t>
            </a:r>
            <a:r>
              <a:rPr lang="en-US" dirty="0" smtClean="0"/>
              <a:t> und </a:t>
            </a:r>
            <a:r>
              <a:rPr lang="en-US" dirty="0" err="1" smtClean="0"/>
              <a:t>müssen</a:t>
            </a:r>
            <a:r>
              <a:rPr lang="en-US" dirty="0" smtClean="0"/>
              <a:t> von den </a:t>
            </a:r>
            <a:r>
              <a:rPr lang="de-DE" dirty="0" smtClean="0"/>
              <a:t>Endnutzer separat gesucht werden</a:t>
            </a:r>
          </a:p>
          <a:p>
            <a:pPr marL="1085850"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>
              <a:buFont typeface="Wingdings" panose="05000000000000000000" pitchFamily="2" charset="2"/>
              <a:buChar char="§"/>
            </a:pPr>
            <a:r>
              <a:rPr lang="en-US" b="1" dirty="0" err="1" smtClean="0"/>
              <a:t>Lösungsansatz</a:t>
            </a:r>
            <a:r>
              <a:rPr lang="en-US" b="1" dirty="0" smtClean="0"/>
              <a:t>: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dirty="0" smtClean="0"/>
          </a:p>
          <a:p>
            <a:pPr marL="1085850" lvl="1">
              <a:buFont typeface="Symbol" panose="05050102010706020507" pitchFamily="18" charset="2"/>
              <a:buChar char="-"/>
            </a:pPr>
            <a:r>
              <a:rPr lang="en-US" dirty="0" err="1" smtClean="0"/>
              <a:t>Erweiterung</a:t>
            </a:r>
            <a:r>
              <a:rPr lang="en-US" dirty="0" smtClean="0"/>
              <a:t> des EZB-</a:t>
            </a:r>
            <a:r>
              <a:rPr lang="en-US" dirty="0" err="1" smtClean="0"/>
              <a:t>Linkingdienstes</a:t>
            </a:r>
            <a:r>
              <a:rPr lang="en-US" dirty="0" smtClean="0"/>
              <a:t> um </a:t>
            </a:r>
            <a:r>
              <a:rPr lang="en-US" dirty="0" err="1"/>
              <a:t>Parallelpublikationen</a:t>
            </a:r>
            <a:r>
              <a:rPr lang="en-US" dirty="0"/>
              <a:t> </a:t>
            </a:r>
            <a:r>
              <a:rPr lang="de-DE" dirty="0" smtClean="0"/>
              <a:t>in </a:t>
            </a:r>
            <a:r>
              <a:rPr lang="de-DE" dirty="0"/>
              <a:t>institutionellen </a:t>
            </a:r>
            <a:r>
              <a:rPr lang="de-DE" dirty="0" smtClean="0"/>
              <a:t>Repositorien und anderen OA-Publikationen</a:t>
            </a:r>
          </a:p>
          <a:p>
            <a:pPr marL="1085850" lvl="1">
              <a:buFont typeface="Symbol" panose="05050102010706020507" pitchFamily="18" charset="2"/>
              <a:buChar char="-"/>
            </a:pPr>
            <a:r>
              <a:rPr lang="de-DE" dirty="0" smtClean="0"/>
              <a:t>Neben dem Link zur Verlagsversion wird ein Link zur OA-Publikation (falls vorhanden) angeboten</a:t>
            </a:r>
            <a:endParaRPr lang="de-DE" b="1" dirty="0" smtClean="0"/>
          </a:p>
          <a:p>
            <a:pPr marL="80010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243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272448" cy="696912"/>
          </a:xfrm>
        </p:spPr>
        <p:txBody>
          <a:bodyPr/>
          <a:lstStyle/>
          <a:p>
            <a:r>
              <a:rPr lang="de-DE" dirty="0"/>
              <a:t>Funktionsweise des EZB-</a:t>
            </a:r>
            <a:r>
              <a:rPr lang="de-DE" dirty="0" err="1"/>
              <a:t>Linkingdienstes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204864"/>
            <a:ext cx="7200800" cy="3960440"/>
          </a:xfrm>
        </p:spPr>
        <p:txBody>
          <a:bodyPr>
            <a:noAutofit/>
          </a:bodyPr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de-DE" dirty="0"/>
              <a:t>Der EZB-</a:t>
            </a:r>
            <a:r>
              <a:rPr lang="en-US" dirty="0" err="1"/>
              <a:t>Linkingdienst</a:t>
            </a:r>
            <a:r>
              <a:rPr lang="en-US" dirty="0"/>
              <a:t> </a:t>
            </a:r>
            <a:r>
              <a:rPr lang="de-DE" dirty="0"/>
              <a:t>ist ein </a:t>
            </a:r>
            <a:r>
              <a:rPr lang="de-DE" dirty="0" err="1"/>
              <a:t>Linkresolver</a:t>
            </a:r>
            <a:r>
              <a:rPr lang="de-DE" dirty="0"/>
              <a:t>, der </a:t>
            </a:r>
          </a:p>
          <a:p>
            <a:pPr marL="1143000" lvl="1" indent="-342900">
              <a:buFont typeface="Symbol" panose="05050102010706020507" pitchFamily="18" charset="2"/>
              <a:buChar char="-"/>
            </a:pPr>
            <a:r>
              <a:rPr lang="de-DE" dirty="0"/>
              <a:t>die </a:t>
            </a:r>
            <a:r>
              <a:rPr lang="de-DE" b="1" dirty="0"/>
              <a:t>Verfügbarkeit</a:t>
            </a:r>
            <a:r>
              <a:rPr lang="de-DE" dirty="0"/>
              <a:t> von E-Zeitschriften prüft (auf Basis der in der EZB gespeicherten Lizenzdaten) und </a:t>
            </a:r>
          </a:p>
          <a:p>
            <a:pPr marL="1143000" lvl="1" indent="-342900">
              <a:buFont typeface="Symbol" panose="05050102010706020507" pitchFamily="18" charset="2"/>
              <a:buChar char="-"/>
            </a:pPr>
            <a:r>
              <a:rPr lang="de-DE" dirty="0"/>
              <a:t>einen </a:t>
            </a:r>
            <a:r>
              <a:rPr lang="de-DE" b="1" dirty="0"/>
              <a:t>Link zum Inhalt </a:t>
            </a:r>
            <a:r>
              <a:rPr lang="de-DE" dirty="0"/>
              <a:t>bietet (z.B. Volltext, Inhaltsverzeichnis)</a:t>
            </a:r>
          </a:p>
          <a:p>
            <a:pPr marL="342900">
              <a:buFont typeface="Symbol" panose="05050102010706020507" pitchFamily="18" charset="2"/>
              <a:buChar char="-"/>
            </a:pPr>
            <a:endParaRPr lang="de-DE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/>
              <a:t>Der EZB-</a:t>
            </a:r>
            <a:r>
              <a:rPr lang="de-DE" dirty="0" err="1"/>
              <a:t>Linkingdienst</a:t>
            </a:r>
            <a:r>
              <a:rPr lang="de-DE" dirty="0"/>
              <a:t> nutzt </a:t>
            </a:r>
            <a:r>
              <a:rPr lang="de-DE" b="1" dirty="0" err="1"/>
              <a:t>OpenURL</a:t>
            </a:r>
            <a:r>
              <a:rPr lang="de-DE" dirty="0"/>
              <a:t>. </a:t>
            </a:r>
            <a:endParaRPr lang="de-DE" dirty="0" smtClean="0"/>
          </a:p>
          <a:p>
            <a:pPr indent="0">
              <a:buNone/>
            </a:pPr>
            <a:endParaRPr lang="de-DE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/>
              <a:t>Der EZB-</a:t>
            </a:r>
            <a:r>
              <a:rPr lang="en-US" dirty="0" err="1"/>
              <a:t>Linkingdienst</a:t>
            </a:r>
            <a:r>
              <a:rPr lang="en-US" dirty="0"/>
              <a:t> </a:t>
            </a:r>
            <a:r>
              <a:rPr lang="de-DE" dirty="0"/>
              <a:t>ist in mehr als </a:t>
            </a:r>
            <a:r>
              <a:rPr lang="de-DE" b="1" dirty="0"/>
              <a:t>40 Drittsystemen </a:t>
            </a:r>
            <a:r>
              <a:rPr lang="de-DE" dirty="0"/>
              <a:t>integriert (z.B. Bibliotheksportale, virtuelle Fachbibliotheken, Fachdatenbanken, Internetportale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/>
              <a:t>Allein in </a:t>
            </a:r>
            <a:r>
              <a:rPr lang="de-DE" dirty="0" smtClean="0"/>
              <a:t>2016 </a:t>
            </a:r>
            <a:r>
              <a:rPr lang="de-DE" dirty="0"/>
              <a:t>gingen </a:t>
            </a:r>
            <a:r>
              <a:rPr lang="de-DE" dirty="0" smtClean="0"/>
              <a:t>über </a:t>
            </a:r>
            <a:r>
              <a:rPr lang="de-DE" b="1" dirty="0" smtClean="0"/>
              <a:t>40 </a:t>
            </a:r>
            <a:r>
              <a:rPr lang="de-DE" b="1" dirty="0"/>
              <a:t>Millionen Anfragen </a:t>
            </a:r>
            <a:r>
              <a:rPr lang="de-DE" dirty="0"/>
              <a:t>an den EZB-</a:t>
            </a:r>
            <a:r>
              <a:rPr lang="en-US" dirty="0" err="1"/>
              <a:t>Linkingdienst</a:t>
            </a:r>
            <a:r>
              <a:rPr lang="en-US" dirty="0"/>
              <a:t> </a:t>
            </a:r>
            <a:r>
              <a:rPr lang="de-DE" dirty="0"/>
              <a:t>ein. Hinzu kommen noch Anfragen über Journals Online &amp; Print (JOP)</a:t>
            </a:r>
            <a:r>
              <a:rPr lang="de-DE" dirty="0" smtClean="0"/>
              <a:t>.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endParaRPr lang="de-DE" dirty="0"/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de-DE" dirty="0"/>
              <a:t>Zu den Hauptnutzern zählen </a:t>
            </a:r>
            <a:r>
              <a:rPr lang="en-GB" dirty="0"/>
              <a:t>LIVIVO und </a:t>
            </a:r>
            <a:r>
              <a:rPr lang="en-GB" dirty="0" err="1"/>
              <a:t>ReDI</a:t>
            </a:r>
            <a:endParaRPr lang="en-GB" dirty="0"/>
          </a:p>
          <a:p>
            <a:pPr marL="360363" indent="-36036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9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272448" cy="696912"/>
          </a:xfrm>
        </p:spPr>
        <p:txBody>
          <a:bodyPr/>
          <a:lstStyle/>
          <a:p>
            <a:r>
              <a:rPr lang="de-DE" dirty="0" smtClean="0"/>
              <a:t>Anwendungsbeispiel des </a:t>
            </a:r>
            <a:r>
              <a:rPr lang="de-DE" dirty="0"/>
              <a:t>EZB-</a:t>
            </a:r>
            <a:r>
              <a:rPr lang="de-DE" dirty="0" err="1"/>
              <a:t>Linkingdienstes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773"/>
            <a:ext cx="5760640" cy="39913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272448" cy="696912"/>
          </a:xfrm>
        </p:spPr>
        <p:txBody>
          <a:bodyPr/>
          <a:lstStyle/>
          <a:p>
            <a:r>
              <a:rPr lang="de-DE" dirty="0" smtClean="0"/>
              <a:t>Anwendungsbeispiel des </a:t>
            </a:r>
            <a:r>
              <a:rPr lang="de-DE" dirty="0"/>
              <a:t>EZB-</a:t>
            </a:r>
            <a:r>
              <a:rPr lang="de-DE" dirty="0" err="1"/>
              <a:t>Linkingdienstes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773"/>
            <a:ext cx="5760640" cy="39913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5"/>
            <a:ext cx="5193125" cy="33369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 flipH="1">
            <a:off x="3635896" y="4653136"/>
            <a:ext cx="2376264" cy="576064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HTML-Ausgabe des OA</a:t>
            </a:r>
            <a:r>
              <a:rPr lang="de-DE" dirty="0"/>
              <a:t>-</a:t>
            </a:r>
            <a:r>
              <a:rPr lang="de-DE" dirty="0" smtClean="0"/>
              <a:t>erweiterten </a:t>
            </a:r>
            <a:r>
              <a:rPr lang="de-DE" dirty="0"/>
              <a:t>EZB-</a:t>
            </a:r>
            <a:r>
              <a:rPr lang="de-DE" dirty="0" err="1" smtClean="0"/>
              <a:t>Linkingdienstes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Neben dem Link zur Verlagsversion eines Artikels wird </a:t>
            </a:r>
            <a:r>
              <a:rPr lang="de-DE" dirty="0" smtClean="0"/>
              <a:t>zusätzlich ein </a:t>
            </a:r>
            <a:r>
              <a:rPr lang="de-DE" dirty="0"/>
              <a:t>Link zur Parallelpublikation </a:t>
            </a:r>
            <a:r>
              <a:rPr lang="de-DE" dirty="0" smtClean="0"/>
              <a:t>angeboten</a:t>
            </a:r>
            <a:endParaRPr lang="de-DE" dirty="0"/>
          </a:p>
          <a:p>
            <a:pPr indent="0">
              <a:buNone/>
            </a:pP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18" y="3074251"/>
            <a:ext cx="4104456" cy="302616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grpSp>
        <p:nvGrpSpPr>
          <p:cNvPr id="17" name="Gruppierung 16"/>
          <p:cNvGrpSpPr/>
          <p:nvPr/>
        </p:nvGrpSpPr>
        <p:grpSpPr>
          <a:xfrm>
            <a:off x="5328084" y="2603133"/>
            <a:ext cx="2952328" cy="1862137"/>
            <a:chOff x="5162465" y="2035645"/>
            <a:chExt cx="3542793" cy="2235849"/>
          </a:xfrm>
        </p:grpSpPr>
        <p:sp>
          <p:nvSpPr>
            <p:cNvPr id="10" name="Abgerundete rechteckige Legende 9"/>
            <p:cNvSpPr/>
            <p:nvPr/>
          </p:nvSpPr>
          <p:spPr>
            <a:xfrm>
              <a:off x="5162465" y="2035645"/>
              <a:ext cx="3542793" cy="2235849"/>
            </a:xfrm>
            <a:prstGeom prst="wedgeRoundRectCallout">
              <a:avLst>
                <a:gd name="adj1" fmla="val -142081"/>
                <a:gd name="adj2" fmla="val 85041"/>
                <a:gd name="adj3" fmla="val 16667"/>
              </a:avLst>
            </a:prstGeom>
            <a:solidFill>
              <a:schemeClr val="lt1"/>
            </a:solidFill>
            <a:ln>
              <a:solidFill>
                <a:srgbClr val="A4667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Frutiger Next LT W1G" pitchFamily="34" charset="0"/>
                </a:rPr>
                <a:t>Zur lizenzpflichtigen Verlagsversion des Artikels</a:t>
              </a:r>
              <a:r>
                <a:rPr lang="de-DE" sz="1600" dirty="0" smtClean="0">
                  <a:latin typeface="Frutiger Next LT W1G" pitchFamily="34" charset="0"/>
                </a:rPr>
                <a:t/>
              </a:r>
              <a:br>
                <a:rPr lang="de-DE" sz="1600" dirty="0" smtClean="0">
                  <a:latin typeface="Frutiger Next LT W1G" pitchFamily="34" charset="0"/>
                </a:rPr>
              </a:br>
              <a:endParaRPr lang="de-DE" dirty="0">
                <a:latin typeface="Frutiger Next LT W1G" pitchFamily="34" charset="0"/>
              </a:endParaRPr>
            </a:p>
            <a:p>
              <a:pPr algn="ctr"/>
              <a:endParaRPr lang="de-DE" dirty="0" smtClean="0"/>
            </a:p>
            <a:p>
              <a:pPr algn="ctr"/>
              <a:endParaRPr lang="de-DE" dirty="0"/>
            </a:p>
            <a:p>
              <a:pPr algn="ctr"/>
              <a:endParaRPr lang="de-DE" dirty="0" smtClean="0"/>
            </a:p>
            <a:p>
              <a:pPr algn="ctr"/>
              <a:endParaRPr lang="de-DE" dirty="0"/>
            </a:p>
          </p:txBody>
        </p:sp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4"/>
            <a:srcRect b="10385"/>
            <a:stretch/>
          </p:blipFill>
          <p:spPr>
            <a:xfrm>
              <a:off x="5594513" y="2640860"/>
              <a:ext cx="2592288" cy="149868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18" name="Gruppierung 17"/>
          <p:cNvGrpSpPr/>
          <p:nvPr/>
        </p:nvGrpSpPr>
        <p:grpSpPr>
          <a:xfrm>
            <a:off x="5374923" y="4571057"/>
            <a:ext cx="2952328" cy="2026295"/>
            <a:chOff x="5162120" y="4209218"/>
            <a:chExt cx="3830047" cy="2388133"/>
          </a:xfrm>
        </p:grpSpPr>
        <p:sp>
          <p:nvSpPr>
            <p:cNvPr id="14" name="Abgerundete rechteckige Legende 13"/>
            <p:cNvSpPr/>
            <p:nvPr/>
          </p:nvSpPr>
          <p:spPr>
            <a:xfrm>
              <a:off x="5162120" y="4209218"/>
              <a:ext cx="3830047" cy="2388133"/>
            </a:xfrm>
            <a:prstGeom prst="wedgeRoundRectCallout">
              <a:avLst>
                <a:gd name="adj1" fmla="val -138583"/>
                <a:gd name="adj2" fmla="val 16451"/>
                <a:gd name="adj3" fmla="val 16667"/>
              </a:avLst>
            </a:prstGeom>
            <a:solidFill>
              <a:schemeClr val="lt1"/>
            </a:solidFill>
            <a:ln>
              <a:solidFill>
                <a:srgbClr val="A4667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latin typeface="Frutiger Next LT W1G" pitchFamily="34" charset="0"/>
                </a:rPr>
                <a:t/>
              </a:r>
              <a:br>
                <a:rPr lang="de-DE" sz="1400" dirty="0" smtClean="0">
                  <a:latin typeface="Frutiger Next LT W1G" pitchFamily="34" charset="0"/>
                </a:rPr>
              </a:br>
              <a:r>
                <a:rPr lang="de-DE" sz="1400" dirty="0" smtClean="0">
                  <a:latin typeface="Frutiger Next LT W1G" pitchFamily="34" charset="0"/>
                </a:rPr>
                <a:t>Zur Open-Access-Version des Artikels im institutionellen Repositorium der University </a:t>
              </a:r>
              <a:r>
                <a:rPr lang="de-DE" sz="1400" dirty="0" err="1">
                  <a:latin typeface="Frutiger Next LT W1G" pitchFamily="34" charset="0"/>
                </a:rPr>
                <a:t>of</a:t>
              </a:r>
              <a:r>
                <a:rPr lang="de-DE" sz="1400" dirty="0">
                  <a:latin typeface="Frutiger Next LT W1G" pitchFamily="34" charset="0"/>
                </a:rPr>
                <a:t> East </a:t>
              </a:r>
              <a:r>
                <a:rPr lang="de-DE" sz="1400" dirty="0" smtClean="0">
                  <a:latin typeface="Frutiger Next LT W1G" pitchFamily="34" charset="0"/>
                </a:rPr>
                <a:t>London</a:t>
              </a:r>
            </a:p>
            <a:p>
              <a:pPr algn="ctr"/>
              <a:endParaRPr lang="de-DE" sz="1400" dirty="0"/>
            </a:p>
            <a:p>
              <a:pPr algn="ctr"/>
              <a:endParaRPr lang="de-DE" sz="1400" dirty="0" smtClean="0"/>
            </a:p>
            <a:p>
              <a:pPr algn="ctr"/>
              <a:endParaRPr lang="de-DE" sz="1400" dirty="0"/>
            </a:p>
            <a:p>
              <a:pPr algn="ctr"/>
              <a:endParaRPr lang="de-DE" sz="1400" dirty="0" smtClean="0"/>
            </a:p>
            <a:p>
              <a:pPr algn="ctr"/>
              <a:endParaRPr lang="de-DE" sz="1400" dirty="0"/>
            </a:p>
            <a:p>
              <a:pPr algn="ctr"/>
              <a:endParaRPr lang="de-DE" sz="1400" dirty="0"/>
            </a:p>
          </p:txBody>
        </p:sp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7409" y="5239486"/>
              <a:ext cx="2938705" cy="119860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500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XML-Ausgabe des OA</a:t>
            </a:r>
            <a:r>
              <a:rPr lang="de-DE" dirty="0"/>
              <a:t>-</a:t>
            </a:r>
            <a:r>
              <a:rPr lang="de-DE" dirty="0" smtClean="0"/>
              <a:t>erweiterten </a:t>
            </a:r>
            <a:r>
              <a:rPr lang="de-DE" dirty="0"/>
              <a:t>EZB-</a:t>
            </a:r>
            <a:r>
              <a:rPr lang="de-DE" dirty="0" err="1" smtClean="0"/>
              <a:t>Linkingdienstes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endParaRPr lang="de-DE" dirty="0" smtClean="0"/>
          </a:p>
          <a:p>
            <a:pPr indent="0">
              <a:buNone/>
            </a:pPr>
            <a:r>
              <a:rPr lang="de-DE" dirty="0" smtClean="0"/>
              <a:t>OA-Informationen werden auf Wunsch in XML-Ausgabe mitgeliefert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212976"/>
            <a:ext cx="72332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XML-Ausgabe des OA</a:t>
            </a:r>
            <a:r>
              <a:rPr lang="de-DE" dirty="0"/>
              <a:t>-</a:t>
            </a:r>
            <a:r>
              <a:rPr lang="de-DE" dirty="0" smtClean="0"/>
              <a:t>erweiterten EZB-</a:t>
            </a:r>
            <a:r>
              <a:rPr lang="de-DE" dirty="0" err="1" smtClean="0"/>
              <a:t>Linkingdienstes</a:t>
            </a:r>
            <a:r>
              <a:rPr lang="de-DE" dirty="0" smtClean="0"/>
              <a:t>: Nutzung in LIVIVO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415200"/>
            <a:ext cx="4680520" cy="37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Bildschirmpräsentation (4:3)</PresentationFormat>
  <Paragraphs>91</Paragraphs>
  <Slides>15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PowerPoint-Präsentation</vt:lpstr>
      <vt:lpstr>Open-Access-Services der EZB</vt:lpstr>
      <vt:lpstr>OA-erweiterter EZB-Linkingdienst</vt:lpstr>
      <vt:lpstr>Funktionsweise des EZB-Linkingdienstes</vt:lpstr>
      <vt:lpstr>Anwendungsbeispiel des EZB-Linkingdienstes</vt:lpstr>
      <vt:lpstr>Anwendungsbeispiel des EZB-Linkingdienstes</vt:lpstr>
      <vt:lpstr>HTML-Ausgabe des OA-erweiterten EZB-Linkingdienstes</vt:lpstr>
      <vt:lpstr>XML-Ausgabe des OA-erweiterten EZB-Linkingdienstes</vt:lpstr>
      <vt:lpstr>XML-Ausgabe des OA-erweiterten EZB-Linkingdienstes: Nutzung in LIVIVO</vt:lpstr>
      <vt:lpstr>OA-erweiterter EZB-Linkingdienst</vt:lpstr>
      <vt:lpstr>OA-erweiterter EZB-Linkingdienst</vt:lpstr>
      <vt:lpstr>Nutzung des OA-erweiterten Linkingdienstes</vt:lpstr>
      <vt:lpstr>OA-Verwertungsrechte</vt:lpstr>
      <vt:lpstr>Erfassung der Verwertungsrechte aus Allianz- und Nationallizenzen </vt:lpstr>
      <vt:lpstr>Vielen Dank für Ihre Aufmerksamkeit!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OA-EZB</dc:title>
  <dc:creator>Silke Weisheit</dc:creator>
  <cp:lastModifiedBy>Rechenzentrum</cp:lastModifiedBy>
  <cp:revision>369</cp:revision>
  <cp:lastPrinted>2015-06-08T15:49:38Z</cp:lastPrinted>
  <dcterms:modified xsi:type="dcterms:W3CDTF">2017-03-17T06:51:02Z</dcterms:modified>
</cp:coreProperties>
</file>