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6" r:id="rId9"/>
    <p:sldId id="267" r:id="rId10"/>
    <p:sldId id="262" r:id="rId11"/>
    <p:sldId id="265" r:id="rId12"/>
    <p:sldId id="268" r:id="rId13"/>
    <p:sldId id="269" r:id="rId14"/>
    <p:sldId id="270" r:id="rId15"/>
    <p:sldId id="271" r:id="rId16"/>
    <p:sldId id="272" r:id="rId17"/>
    <p:sldId id="264" r:id="rId18"/>
  </p:sldIdLst>
  <p:sldSz cx="9144000" cy="6858000" type="screen4x3"/>
  <p:notesSz cx="7102475" cy="102330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6674"/>
    <a:srgbClr val="AEA700"/>
    <a:srgbClr val="0087B2"/>
    <a:srgbClr val="CDD30F"/>
    <a:srgbClr val="ECBC00"/>
    <a:srgbClr val="3D4100"/>
    <a:srgbClr val="1D3F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Helle Formatvorlage 1 - Akz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5" autoAdjust="0"/>
    <p:restoredTop sz="80306" autoAdjust="0"/>
  </p:normalViewPr>
  <p:slideViewPr>
    <p:cSldViewPr snapToObjects="1">
      <p:cViewPr varScale="1">
        <p:scale>
          <a:sx n="90" d="100"/>
          <a:sy n="90" d="100"/>
        </p:scale>
        <p:origin x="-1620" y="-102"/>
      </p:cViewPr>
      <p:guideLst>
        <p:guide orient="horz" pos="1476"/>
        <p:guide pos="5375"/>
      </p:guideLst>
    </p:cSldViewPr>
  </p:slideViewPr>
  <p:outlineViewPr>
    <p:cViewPr>
      <p:scale>
        <a:sx n="33" d="100"/>
        <a:sy n="33" d="100"/>
      </p:scale>
      <p:origin x="0" y="119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1910"/>
    </p:cViewPr>
  </p:sorterViewPr>
  <p:notesViewPr>
    <p:cSldViewPr snapToObjects="1">
      <p:cViewPr varScale="1">
        <p:scale>
          <a:sx n="92" d="100"/>
          <a:sy n="92" d="100"/>
        </p:scale>
        <p:origin x="-3546" y="-120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65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51165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350B7780-B50B-474C-85C6-0B4009B6F014}" type="datetimeFigureOut">
              <a:rPr lang="de-DE" smtClean="0"/>
              <a:pPr/>
              <a:t>08.12.2016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19598"/>
            <a:ext cx="3077739" cy="51165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3093" y="9719598"/>
            <a:ext cx="3077739" cy="51165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D43DEED9-C1BB-4DBE-A071-13CC6F6B90F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2308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65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51165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9FFB102-D3AF-431C-A902-ADE5B2A48608}" type="datetimeFigureOut">
              <a:rPr lang="de-DE" smtClean="0"/>
              <a:pPr/>
              <a:t>08.12.2016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248" y="4860687"/>
            <a:ext cx="5681980" cy="4604861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165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3093" y="9719598"/>
            <a:ext cx="3077739" cy="51165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C7C1E745-E753-4EB9-8485-6560CD204B3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682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SPARC = </a:t>
            </a:r>
            <a:r>
              <a:rPr lang="en-US" dirty="0" smtClean="0"/>
              <a:t>Scholarly Publishing and Academic Resources Coalition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1E745-E753-4EB9-8485-6560CD204B37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3049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7,6</a:t>
            </a:r>
            <a:r>
              <a:rPr lang="de-DE" baseline="0" dirty="0" smtClean="0"/>
              <a:t> Billionen EUR sind „</a:t>
            </a:r>
            <a:r>
              <a:rPr lang="de-DE" baseline="0" dirty="0" err="1" smtClean="0"/>
              <a:t>lower</a:t>
            </a:r>
            <a:r>
              <a:rPr lang="de-DE" baseline="0" dirty="0" smtClean="0"/>
              <a:t> end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reported</a:t>
            </a:r>
            <a:r>
              <a:rPr lang="de-DE" baseline="0" dirty="0" smtClean="0"/>
              <a:t>“, kann bis zu 10 Billionen US-$ sein!</a:t>
            </a:r>
          </a:p>
          <a:p>
            <a:endParaRPr lang="de-DE" baseline="0" dirty="0" smtClean="0"/>
          </a:p>
          <a:p>
            <a:r>
              <a:rPr lang="de-DE" baseline="0" dirty="0" smtClean="0"/>
              <a:t>Nationale Abschätzungen für D, UK, F positiv (Summe APC von </a:t>
            </a:r>
            <a:r>
              <a:rPr lang="de-DE" baseline="0" dirty="0" err="1" smtClean="0"/>
              <a:t>Corresponding</a:t>
            </a:r>
            <a:r>
              <a:rPr lang="de-DE" baseline="0" dirty="0" smtClean="0"/>
              <a:t>-</a:t>
            </a:r>
            <a:r>
              <a:rPr lang="de-DE" baseline="0" dirty="0" err="1" smtClean="0"/>
              <a:t>Author</a:t>
            </a:r>
            <a:r>
              <a:rPr lang="de-DE" baseline="0" dirty="0" smtClean="0"/>
              <a:t>-Papers &lt; Summe Subskriptionsgebühren), da ca. 70% aller Papers </a:t>
            </a:r>
            <a:r>
              <a:rPr lang="de-DE" baseline="0" dirty="0" err="1" smtClean="0"/>
              <a:t>Corresponding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Authors</a:t>
            </a:r>
            <a:r>
              <a:rPr lang="de-DE" baseline="0" dirty="0" smtClean="0"/>
              <a:t> des Landes haben.</a:t>
            </a:r>
          </a:p>
          <a:p>
            <a:endParaRPr lang="de-DE" baseline="0" dirty="0" smtClean="0"/>
          </a:p>
          <a:p>
            <a:r>
              <a:rPr lang="de-DE" baseline="0" dirty="0" err="1" smtClean="0"/>
              <a:t>Institionelle</a:t>
            </a:r>
            <a:r>
              <a:rPr lang="de-DE" baseline="0" dirty="0" smtClean="0"/>
              <a:t> Abschätzung für D: nur 40-60% </a:t>
            </a:r>
            <a:r>
              <a:rPr lang="de-DE" baseline="0" dirty="0" err="1" smtClean="0"/>
              <a:t>Corresponding</a:t>
            </a:r>
            <a:r>
              <a:rPr lang="de-DE" baseline="0" dirty="0" smtClean="0"/>
              <a:t>-</a:t>
            </a:r>
            <a:r>
              <a:rPr lang="de-DE" baseline="0" dirty="0" err="1" smtClean="0"/>
              <a:t>Author</a:t>
            </a:r>
            <a:r>
              <a:rPr lang="de-DE" baseline="0" dirty="0" smtClean="0"/>
              <a:t>-Papers; MPG könnte Transition stemmen, obwohl sehr forschungsintensiv.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1E745-E753-4EB9-8485-6560CD204B37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2832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ESAC</a:t>
            </a:r>
            <a:r>
              <a:rPr lang="de-DE" baseline="0" dirty="0" smtClean="0"/>
              <a:t> = Efficiency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Standards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Article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Charges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1E745-E753-4EB9-8485-6560CD204B37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8622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SCOAP</a:t>
            </a:r>
            <a:r>
              <a:rPr lang="de-DE" baseline="30000" dirty="0" smtClean="0"/>
              <a:t>3</a:t>
            </a:r>
            <a:r>
              <a:rPr lang="de-DE" dirty="0" smtClean="0"/>
              <a:t>  = Sponsoring </a:t>
            </a:r>
            <a:r>
              <a:rPr lang="de-DE" dirty="0" err="1" smtClean="0"/>
              <a:t>Consortium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Open Access</a:t>
            </a:r>
            <a:r>
              <a:rPr lang="de-DE" baseline="0" dirty="0" smtClean="0"/>
              <a:t> Publishing in </a:t>
            </a:r>
            <a:r>
              <a:rPr lang="de-DE" baseline="0" dirty="0" err="1" smtClean="0"/>
              <a:t>Particle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Physics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1E745-E753-4EB9-8485-6560CD204B37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93754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1E745-E753-4EB9-8485-6560CD204B37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4856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1E745-E753-4EB9-8485-6560CD204B37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4856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1E745-E753-4EB9-8485-6560CD204B37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48562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Dr. Johannes Fournier,</a:t>
            </a:r>
            <a:r>
              <a:rPr lang="de-DE" baseline="0" dirty="0" smtClean="0"/>
              <a:t> DFG</a:t>
            </a:r>
          </a:p>
          <a:p>
            <a:endParaRPr lang="de-DE" baseline="0" dirty="0" smtClean="0"/>
          </a:p>
          <a:p>
            <a:r>
              <a:rPr lang="de-DE" baseline="0" dirty="0" smtClean="0"/>
              <a:t>SPARC = </a:t>
            </a:r>
            <a:r>
              <a:rPr lang="de-DE" baseline="0" dirty="0" err="1" smtClean="0"/>
              <a:t>Scholarly</a:t>
            </a:r>
            <a:r>
              <a:rPr lang="de-DE" baseline="0" dirty="0" smtClean="0"/>
              <a:t> Publishing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Academic Resources </a:t>
            </a:r>
            <a:r>
              <a:rPr lang="de-DE" baseline="0" dirty="0" err="1" smtClean="0"/>
              <a:t>Coalition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C1E745-E753-4EB9-8485-6560CD204B37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1452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pPr/>
              <a:t>08.12.2016</a:t>
            </a:fld>
            <a:endParaRPr lang="de-DE"/>
          </a:p>
        </p:txBody>
      </p:sp>
      <p:sp>
        <p:nvSpPr>
          <p:cNvPr id="12" name="Rectangle 16"/>
          <p:cNvSpPr txBox="1">
            <a:spLocks noChangeArrowheads="1"/>
          </p:cNvSpPr>
          <p:nvPr userDrawn="1"/>
        </p:nvSpPr>
        <p:spPr bwMode="auto">
          <a:xfrm>
            <a:off x="5273702" y="692150"/>
            <a:ext cx="322738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lvl1pPr>
              <a:lnSpc>
                <a:spcPts val="1200"/>
              </a:lnSpc>
              <a:defRPr sz="1200" b="1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Dr. Max Mustermann</a:t>
            </a:r>
            <a:br>
              <a:rPr kumimoji="0" lang="de-DE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Referat Kommunikation &amp; Marketing </a:t>
            </a:r>
            <a:b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Verwaltung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3" name="Group 27"/>
          <p:cNvGrpSpPr>
            <a:grpSpLocks/>
          </p:cNvGrpSpPr>
          <p:nvPr userDrawn="1"/>
        </p:nvGrpSpPr>
        <p:grpSpPr bwMode="auto">
          <a:xfrm>
            <a:off x="0" y="1"/>
            <a:ext cx="9144000" cy="6858000"/>
            <a:chOff x="0" y="0"/>
            <a:chExt cx="5760" cy="4320"/>
          </a:xfrm>
        </p:grpSpPr>
        <p:pic>
          <p:nvPicPr>
            <p:cNvPr id="14" name="Picture 25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3007"/>
              <a:ext cx="3065" cy="1313"/>
            </a:xfrm>
            <a:prstGeom prst="rect">
              <a:avLst/>
            </a:prstGeom>
            <a:noFill/>
          </p:spPr>
        </p:pic>
        <p:sp>
          <p:nvSpPr>
            <p:cNvPr id="15" name="Rectangle 15"/>
            <p:cNvSpPr>
              <a:spLocks noChangeArrowheads="1"/>
            </p:cNvSpPr>
            <p:nvPr userDrawn="1"/>
          </p:nvSpPr>
          <p:spPr bwMode="auto">
            <a:xfrm>
              <a:off x="2" y="0"/>
              <a:ext cx="5758" cy="28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endParaRPr lang="de-DE"/>
            </a:p>
          </p:txBody>
        </p:sp>
      </p:grpSp>
      <p:sp>
        <p:nvSpPr>
          <p:cNvPr id="16" name="Rechteck 15"/>
          <p:cNvSpPr/>
          <p:nvPr userDrawn="1"/>
        </p:nvSpPr>
        <p:spPr>
          <a:xfrm>
            <a:off x="3143240" y="4572008"/>
            <a:ext cx="6000760" cy="928694"/>
          </a:xfrm>
          <a:prstGeom prst="rect">
            <a:avLst/>
          </a:prstGeom>
          <a:solidFill>
            <a:srgbClr val="A466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1" hasCustomPrompt="1"/>
          </p:nvPr>
        </p:nvSpPr>
        <p:spPr>
          <a:xfrm>
            <a:off x="3071842" y="2357430"/>
            <a:ext cx="5786438" cy="50006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defRPr sz="2800" baseline="0">
                <a:latin typeface="Frutiger Next LT W1G" pitchFamily="34" charset="0"/>
              </a:defRPr>
            </a:lvl1pPr>
          </a:lstStyle>
          <a:p>
            <a:pPr lvl="0"/>
            <a:r>
              <a:rPr lang="de-DE" dirty="0" smtClean="0"/>
              <a:t>Titel des Vortrags</a:t>
            </a:r>
          </a:p>
        </p:txBody>
      </p:sp>
      <p:sp>
        <p:nvSpPr>
          <p:cNvPr id="24" name="Textplatzhalter 22"/>
          <p:cNvSpPr>
            <a:spLocks noGrp="1"/>
          </p:cNvSpPr>
          <p:nvPr>
            <p:ph type="body" sz="quarter" idx="12" hasCustomPrompt="1"/>
          </p:nvPr>
        </p:nvSpPr>
        <p:spPr>
          <a:xfrm>
            <a:off x="3071802" y="2857496"/>
            <a:ext cx="6072198" cy="50006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 baseline="0">
                <a:solidFill>
                  <a:schemeClr val="bg1"/>
                </a:solidFill>
                <a:latin typeface="Frutiger Next LT W1G" pitchFamily="34" charset="0"/>
              </a:defRPr>
            </a:lvl1pPr>
          </a:lstStyle>
          <a:p>
            <a:pPr lvl="0"/>
            <a:r>
              <a:rPr lang="de-DE" dirty="0" smtClean="0"/>
              <a:t>Untertitel</a:t>
            </a:r>
          </a:p>
        </p:txBody>
      </p:sp>
      <p:sp>
        <p:nvSpPr>
          <p:cNvPr id="11" name="Textfeld 10"/>
          <p:cNvSpPr txBox="1"/>
          <p:nvPr userDrawn="1"/>
        </p:nvSpPr>
        <p:spPr>
          <a:xfrm>
            <a:off x="3071813" y="3565525"/>
            <a:ext cx="6072187" cy="96949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 smtClean="0">
                <a:latin typeface="Frutiger Next LT W1G" pitchFamily="34" charset="0"/>
              </a:rPr>
              <a:t>Dörte Bange</a:t>
            </a:r>
            <a:r>
              <a:rPr lang="de-DE" dirty="0">
                <a:latin typeface="Frutiger Next LT W1G" pitchFamily="34" charset="0"/>
              </a:rPr>
              <a:t/>
            </a:r>
            <a:br>
              <a:rPr lang="de-DE" dirty="0">
                <a:latin typeface="Frutiger Next LT W1G" pitchFamily="34" charset="0"/>
              </a:rPr>
            </a:br>
            <a:r>
              <a:rPr lang="de-DE" dirty="0" smtClean="0">
                <a:latin typeface="Frutiger Next LT W1G" pitchFamily="34" charset="0"/>
              </a:rPr>
              <a:t>Forschungsdatenmanagement</a:t>
            </a:r>
            <a:endParaRPr lang="de-DE" dirty="0">
              <a:latin typeface="Frutiger Next LT W1G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b="1" dirty="0" smtClean="0">
                <a:latin typeface="Frutiger Next LT W1G" pitchFamily="34" charset="0"/>
              </a:rPr>
              <a:t>UNIVERSITÄTSBIBLIOTHEK</a:t>
            </a:r>
            <a:endParaRPr lang="de-DE" sz="1400" b="1" dirty="0">
              <a:latin typeface="Frutiger Next LT W1G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quarter" idx="11" hasCustomPrompt="1"/>
          </p:nvPr>
        </p:nvSpPr>
        <p:spPr>
          <a:xfrm>
            <a:off x="1319301" y="2360540"/>
            <a:ext cx="7200899" cy="395128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Aft>
                <a:spcPts val="600"/>
              </a:spcAft>
              <a:buFontTx/>
              <a:buNone/>
              <a:defRPr sz="2000" b="0">
                <a:latin typeface="Frutiger Next LT W1G" pitchFamily="34" charset="0"/>
              </a:defRPr>
            </a:lvl1pPr>
            <a:lvl2pPr marL="226800" indent="-226800"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latin typeface="Frutiger Next LT W1G" pitchFamily="34" charset="0"/>
              </a:defRPr>
            </a:lvl2pPr>
            <a:lvl3pPr marL="453600" indent="-226800">
              <a:spcAft>
                <a:spcPts val="600"/>
              </a:spcAft>
              <a:defRPr sz="2000">
                <a:latin typeface="Frutiger Next LT W1G" pitchFamily="34" charset="0"/>
              </a:defRPr>
            </a:lvl3pPr>
            <a:lvl4pPr marL="680400" indent="-228600">
              <a:buFont typeface="Arial" panose="020B0604020202020204" pitchFamily="34" charset="0"/>
              <a:buChar char="•"/>
              <a:defRPr sz="2000">
                <a:latin typeface="Frutiger Next LT W1G" pitchFamily="34" charset="0"/>
              </a:defRPr>
            </a:lvl4pPr>
            <a:lvl5pPr>
              <a:defRPr sz="2000">
                <a:latin typeface="Frutiger Next LT W1G" pitchFamily="34" charset="0"/>
              </a:defRPr>
            </a:lvl5pPr>
          </a:lstStyle>
          <a:p>
            <a:pPr lvl="0"/>
            <a:r>
              <a:rPr lang="de-DE" dirty="0" smtClean="0"/>
              <a:t>Text oder Objekt</a:t>
            </a:r>
          </a:p>
          <a:p>
            <a:pPr lvl="1"/>
            <a:endParaRPr lang="de-DE" dirty="0" smtClean="0"/>
          </a:p>
          <a:p>
            <a:pPr lvl="2"/>
            <a:endParaRPr lang="de-DE" dirty="0" smtClean="0"/>
          </a:p>
          <a:p>
            <a:pPr lvl="3"/>
            <a:endParaRPr lang="de-DE" dirty="0" smtClean="0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1331640" y="1501200"/>
            <a:ext cx="7188560" cy="696912"/>
          </a:xfrm>
          <a:prstGeom prst="rect">
            <a:avLst/>
          </a:prstGeom>
        </p:spPr>
        <p:txBody>
          <a:bodyPr lIns="0" rIns="0"/>
          <a:lstStyle>
            <a:lvl1pPr>
              <a:defRPr>
                <a:latin typeface="Frutiger Next LT W1G" pitchFamily="34" charset="0"/>
              </a:defRPr>
            </a:lvl1pPr>
          </a:lstStyle>
          <a:p>
            <a:r>
              <a:rPr lang="de-DE" noProof="0" dirty="0" smtClean="0"/>
              <a:t>Folientitel</a:t>
            </a:r>
            <a:endParaRPr lang="de-DE" noProof="0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>
          <a:xfrm>
            <a:off x="1331640" y="6453336"/>
            <a:ext cx="7560839" cy="268139"/>
          </a:xfrm>
        </p:spPr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331640" y="1500173"/>
            <a:ext cx="7355160" cy="506449"/>
          </a:xfrm>
          <a:prstGeom prst="rect">
            <a:avLst/>
          </a:prstGeom>
        </p:spPr>
        <p:txBody>
          <a:bodyPr lIns="0" rIns="0"/>
          <a:lstStyle>
            <a:lvl1pPr>
              <a:defRPr>
                <a:latin typeface="Frutiger Next LT W1G" pitchFamily="34" charset="0"/>
              </a:defRPr>
            </a:lvl1pPr>
          </a:lstStyle>
          <a:p>
            <a:r>
              <a:rPr lang="de-DE" dirty="0" smtClean="0"/>
              <a:t>Folientitel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1331640" y="2340000"/>
            <a:ext cx="3600400" cy="403244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Aft>
                <a:spcPts val="600"/>
              </a:spcAft>
              <a:defRPr sz="2000" b="0" baseline="0">
                <a:latin typeface="Frutiger Next LT W1G" pitchFamily="34" charset="0"/>
              </a:defRPr>
            </a:lvl1pPr>
            <a:lvl2pPr marL="226800" indent="-226800">
              <a:spcAft>
                <a:spcPts val="600"/>
              </a:spcAft>
              <a:buFont typeface="Arial" panose="020B0604020202020204" pitchFamily="34" charset="0"/>
              <a:buChar char="•"/>
              <a:defRPr sz="2000" b="0">
                <a:latin typeface="Frutiger Next LT W1G" pitchFamily="34" charset="0"/>
              </a:defRPr>
            </a:lvl2pPr>
            <a:lvl3pPr marL="453600" marR="0" indent="-226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 sz="2000" b="0">
                <a:latin typeface="Frutiger Next LT W1G" pitchFamily="34" charset="0"/>
              </a:defRPr>
            </a:lvl3pPr>
            <a:lvl4pPr marL="680400" indent="-228600">
              <a:buFont typeface="Arial" panose="020B0604020202020204" pitchFamily="34" charset="0"/>
              <a:buChar char="•"/>
              <a:defRPr lang="de-DE" sz="2000" kern="1200" dirty="0">
                <a:solidFill>
                  <a:schemeClr val="tx1"/>
                </a:solidFill>
                <a:latin typeface="Frutiger Next LT W1G" pitchFamily="34" charset="0"/>
                <a:ea typeface="+mn-ea"/>
                <a:cs typeface="+mn-cs"/>
              </a:defRPr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 oder Objekt</a:t>
            </a:r>
          </a:p>
          <a:p>
            <a:pPr lvl="1"/>
            <a:endParaRPr lang="de-DE" dirty="0" smtClean="0"/>
          </a:p>
          <a:p>
            <a:pPr marL="453600" marR="0" lvl="2" indent="-226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de-DE" dirty="0" smtClean="0"/>
          </a:p>
          <a:p>
            <a:pPr lvl="3"/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5076056" y="2340000"/>
            <a:ext cx="3610744" cy="403244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Aft>
                <a:spcPts val="600"/>
              </a:spcAft>
              <a:defRPr sz="2000" b="0" baseline="0">
                <a:latin typeface="Frutiger Next LT W1G" pitchFamily="34" charset="0"/>
              </a:defRPr>
            </a:lvl1pPr>
            <a:lvl2pPr marL="226800" indent="-226800">
              <a:spcAft>
                <a:spcPts val="600"/>
              </a:spcAft>
              <a:buFont typeface="Arial" panose="020B0604020202020204" pitchFamily="34" charset="0"/>
              <a:buChar char="•"/>
              <a:defRPr sz="2000" b="0">
                <a:latin typeface="Frutiger Next LT W1G" pitchFamily="34" charset="0"/>
              </a:defRPr>
            </a:lvl2pPr>
            <a:lvl3pPr marL="453600" indent="-226800">
              <a:spcAft>
                <a:spcPts val="600"/>
              </a:spcAft>
              <a:defRPr sz="2000" b="0">
                <a:latin typeface="Frutiger Next LT W1G" pitchFamily="34" charset="0"/>
              </a:defRPr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 oder Objekt</a:t>
            </a:r>
          </a:p>
          <a:p>
            <a:pPr lvl="1"/>
            <a:endParaRPr lang="de-DE" dirty="0" smtClean="0"/>
          </a:p>
          <a:p>
            <a:pPr lvl="2"/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3872" y="2130425"/>
            <a:ext cx="7198568" cy="1470025"/>
          </a:xfrm>
          <a:prstGeom prst="rect">
            <a:avLst/>
          </a:prstGeom>
        </p:spPr>
        <p:txBody>
          <a:bodyPr lIns="0" rIns="0"/>
          <a:lstStyle>
            <a:lvl1pPr>
              <a:defRPr>
                <a:latin typeface="Frutiger Next LT W1G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31640" y="3933056"/>
            <a:ext cx="7272808" cy="1752600"/>
          </a:xfrm>
          <a:prstGeom prst="rect">
            <a:avLst/>
          </a:prstGeom>
        </p:spPr>
        <p:txBody>
          <a:bodyPr lIns="0" rIns="0"/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Frutiger Next LT W1G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Untertitel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1501200"/>
            <a:ext cx="3008313" cy="958427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defRPr sz="2000" b="1">
                <a:latin typeface="Frutiger Next LT W1G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31640" y="2731244"/>
            <a:ext cx="3008313" cy="336205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Aft>
                <a:spcPts val="600"/>
              </a:spcAft>
              <a:buNone/>
              <a:defRPr sz="2000" b="0">
                <a:latin typeface="Frutiger Next LT W1G" pitchFamily="34" charset="0"/>
              </a:defRPr>
            </a:lvl1pPr>
            <a:lvl2pPr marL="226800" indent="-226800"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latin typeface="Frutiger Next LT W1G" pitchFamily="34" charset="0"/>
              </a:defRPr>
            </a:lvl2pPr>
            <a:lvl3pPr marL="453600" indent="-226800"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latin typeface="Frutiger Next LT W1G" pitchFamily="34" charset="0"/>
              </a:defRPr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9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499992" y="1501200"/>
            <a:ext cx="3744416" cy="459209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>
              <a:spcAft>
                <a:spcPts val="600"/>
              </a:spcAft>
              <a:defRPr sz="2000" b="0">
                <a:latin typeface="Frutiger Next LT W1G" pitchFamily="34" charset="0"/>
              </a:defRPr>
            </a:lvl1pPr>
            <a:lvl2pPr marL="226800" indent="-226800">
              <a:spcAft>
                <a:spcPts val="600"/>
              </a:spcAft>
              <a:buFont typeface="Arial" panose="020B0604020202020204" pitchFamily="34" charset="0"/>
              <a:buChar char="•"/>
              <a:defRPr sz="2000" b="0">
                <a:latin typeface="Frutiger Next LT W1G" pitchFamily="34" charset="0"/>
              </a:defRPr>
            </a:lvl2pPr>
            <a:lvl3pPr marL="453600" indent="-226800">
              <a:spcAft>
                <a:spcPts val="600"/>
              </a:spcAft>
              <a:defRPr sz="2000" b="0">
                <a:latin typeface="Frutiger Next LT W1G" pitchFamily="34" charset="0"/>
              </a:defRPr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 oder Objekt</a:t>
            </a:r>
          </a:p>
          <a:p>
            <a:pPr lvl="1"/>
            <a:endParaRPr lang="de-DE" dirty="0" smtClean="0"/>
          </a:p>
          <a:p>
            <a:pPr lvl="2"/>
            <a:endParaRPr lang="de-DE" dirty="0" smtClean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1330325" y="6453336"/>
            <a:ext cx="7562154" cy="26813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chemeClr val="tx1"/>
                </a:solidFill>
                <a:latin typeface="Frutiger Next LT W1G" pitchFamily="34" charset="0"/>
              </a:defRPr>
            </a:lvl1pPr>
          </a:lstStyle>
          <a:p>
            <a:endParaRPr lang="de-DE" dirty="0"/>
          </a:p>
        </p:txBody>
      </p:sp>
      <p:pic>
        <p:nvPicPr>
          <p:cNvPr id="7" name="Picture 18" descr="Bild3_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7950" y="115888"/>
            <a:ext cx="2444750" cy="1158875"/>
          </a:xfrm>
          <a:prstGeom prst="rect">
            <a:avLst/>
          </a:prstGeom>
          <a:noFill/>
        </p:spPr>
      </p:pic>
      <p:sp>
        <p:nvSpPr>
          <p:cNvPr id="9" name="Rectangle 10"/>
          <p:cNvSpPr>
            <a:spLocks noChangeAspect="1" noChangeArrowheads="1"/>
          </p:cNvSpPr>
          <p:nvPr/>
        </p:nvSpPr>
        <p:spPr bwMode="auto">
          <a:xfrm>
            <a:off x="1331913" y="0"/>
            <a:ext cx="3906044" cy="46196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0" name="Rectangle 11"/>
          <p:cNvSpPr>
            <a:spLocks noChangeAspect="1" noChangeArrowheads="1"/>
          </p:cNvSpPr>
          <p:nvPr/>
        </p:nvSpPr>
        <p:spPr bwMode="auto">
          <a:xfrm>
            <a:off x="5237957" y="0"/>
            <a:ext cx="3906044" cy="461963"/>
          </a:xfrm>
          <a:prstGeom prst="rect">
            <a:avLst/>
          </a:prstGeom>
          <a:solidFill>
            <a:srgbClr val="A4667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8" name="Rectangle 16"/>
          <p:cNvSpPr txBox="1">
            <a:spLocks noChangeArrowheads="1"/>
          </p:cNvSpPr>
          <p:nvPr/>
        </p:nvSpPr>
        <p:spPr bwMode="auto">
          <a:xfrm>
            <a:off x="5273675" y="549275"/>
            <a:ext cx="3690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>
              <a:lnSpc>
                <a:spcPts val="1200"/>
              </a:lnSpc>
              <a:defRPr sz="1200" b="1">
                <a:latin typeface="+mn-lt"/>
              </a:defRPr>
            </a:lvl1pPr>
          </a:lstStyle>
          <a:p>
            <a:pPr>
              <a:lnSpc>
                <a:spcPct val="100000"/>
              </a:lnSpc>
              <a:spcAft>
                <a:spcPts val="300"/>
              </a:spcAft>
              <a:defRPr/>
            </a:pPr>
            <a:r>
              <a:rPr lang="de-DE" dirty="0" smtClean="0">
                <a:latin typeface="Frutiger Next LT W1G" pitchFamily="34" charset="0"/>
              </a:rPr>
              <a:t>Dörte Bange</a:t>
            </a:r>
            <a:r>
              <a:rPr lang="de-DE" b="0" dirty="0" smtClean="0">
                <a:latin typeface="Frutiger Next LT W1G" pitchFamily="34" charset="0"/>
              </a:rPr>
              <a:t/>
            </a:r>
            <a:br>
              <a:rPr lang="de-DE" b="0" dirty="0" smtClean="0">
                <a:latin typeface="Frutiger Next LT W1G" pitchFamily="34" charset="0"/>
              </a:rPr>
            </a:br>
            <a:r>
              <a:rPr lang="de-DE" b="0" dirty="0" smtClean="0">
                <a:latin typeface="Frutiger Next LT W1G" pitchFamily="34" charset="0"/>
              </a:rPr>
              <a:t>Forschungsdatenmanagement</a:t>
            </a:r>
          </a:p>
          <a:p>
            <a:pPr>
              <a:lnSpc>
                <a:spcPct val="100000"/>
              </a:lnSpc>
              <a:spcAft>
                <a:spcPts val="300"/>
              </a:spcAft>
              <a:defRPr/>
            </a:pPr>
            <a:r>
              <a:rPr lang="de-DE" sz="1000" dirty="0" smtClean="0">
                <a:latin typeface="Frutiger Next LT W1G" pitchFamily="34" charset="0"/>
              </a:rPr>
              <a:t>UNIVERSITÄTSBIBLIOTHEK</a:t>
            </a:r>
            <a:endParaRPr lang="de-DE" sz="1000" dirty="0">
              <a:latin typeface="Frutiger Next LT W1G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Verdana" pitchFamily="34" charset="0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None/>
        <a:tabLst/>
        <a:defRPr sz="1600" b="1" kern="12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marR="0" indent="-28575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None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marR="0" indent="-2286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Char char="•"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marR="0" indent="-2286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Char char="–"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marR="0" indent="-2286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Char char="»"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sz="2800" dirty="0" smtClean="0"/>
              <a:t>Open-Access-Tage 2016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sz="2800" dirty="0" smtClean="0"/>
              <a:t>Open-Access-Transformation</a:t>
            </a:r>
            <a:endParaRPr lang="de-D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de-DE" dirty="0" smtClean="0"/>
              <a:t>Fachspezifische Projekte: </a:t>
            </a:r>
          </a:p>
          <a:p>
            <a:pPr lvl="1"/>
            <a:r>
              <a:rPr lang="de-DE" dirty="0" smtClean="0"/>
              <a:t>z. B. SCOAP</a:t>
            </a:r>
            <a:r>
              <a:rPr lang="de-DE" baseline="30000" dirty="0" smtClean="0"/>
              <a:t>3</a:t>
            </a:r>
            <a:r>
              <a:rPr lang="de-DE" dirty="0" smtClean="0"/>
              <a:t> in der Teilchenphysik</a:t>
            </a:r>
          </a:p>
          <a:p>
            <a:pPr lvl="2"/>
            <a:r>
              <a:rPr lang="de-DE" dirty="0" smtClean="0"/>
              <a:t>Umwandlung bestehender Fachzeitschriften in OA-Zeitschriften durch Umwandlung der Subskriptionsgebühren in APCs, die von SCOAP</a:t>
            </a:r>
            <a:r>
              <a:rPr lang="de-DE" baseline="30000" dirty="0" smtClean="0"/>
              <a:t>3</a:t>
            </a:r>
            <a:r>
              <a:rPr lang="de-DE" dirty="0" smtClean="0"/>
              <a:t> gezahlt werden</a:t>
            </a:r>
          </a:p>
          <a:p>
            <a:endParaRPr lang="de-DE" dirty="0"/>
          </a:p>
          <a:p>
            <a:r>
              <a:rPr lang="de-DE" dirty="0" smtClean="0"/>
              <a:t>Nationale Projekte:</a:t>
            </a:r>
          </a:p>
          <a:p>
            <a:pPr lvl="1"/>
            <a:r>
              <a:rPr lang="de-DE" dirty="0" smtClean="0"/>
              <a:t>z. B. UK </a:t>
            </a:r>
            <a:r>
              <a:rPr lang="de-DE" dirty="0" err="1" smtClean="0"/>
              <a:t>Scholarly</a:t>
            </a:r>
            <a:r>
              <a:rPr lang="de-DE" dirty="0" smtClean="0"/>
              <a:t> Communications </a:t>
            </a:r>
            <a:r>
              <a:rPr lang="de-DE" dirty="0" err="1" smtClean="0"/>
              <a:t>Licence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Model </a:t>
            </a:r>
            <a:r>
              <a:rPr lang="de-DE" dirty="0" err="1" smtClean="0"/>
              <a:t>Policy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Open-Access-Transformation in der Praxis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614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de-DE" dirty="0" smtClean="0"/>
              <a:t>Hintergrund:</a:t>
            </a:r>
          </a:p>
          <a:p>
            <a:pPr lvl="1"/>
            <a:r>
              <a:rPr lang="de-DE" dirty="0" smtClean="0"/>
              <a:t>Britische Förderorganisationen verlangen meist Open-Access-Zugang zu Artikeln aus ihren Projekten.</a:t>
            </a:r>
          </a:p>
          <a:p>
            <a:pPr lvl="1"/>
            <a:r>
              <a:rPr lang="de-DE" dirty="0" smtClean="0"/>
              <a:t>Durch Vergabe exklusiver Rechte an Verlage oft schwierig, teuer oder unmöglich zu erfüllen; Verwaltung von Embargos sehr aufwändig.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UK Scholarly Communications Licence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933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de-DE" dirty="0" smtClean="0"/>
              <a:t>Lösung: Harvard-Modell</a:t>
            </a:r>
          </a:p>
          <a:p>
            <a:pPr lvl="1"/>
            <a:r>
              <a:rPr lang="de-DE" dirty="0" smtClean="0"/>
              <a:t>Wissenschaftler müssen ihrer Einrichtung nicht-exklusive Nutzungsrechte an Veröffentlichungen übertragen.</a:t>
            </a:r>
            <a:endParaRPr lang="de-DE" dirty="0"/>
          </a:p>
          <a:p>
            <a:pPr lvl="1"/>
            <a:r>
              <a:rPr lang="de-DE" dirty="0" smtClean="0"/>
              <a:t>Wird von Harvard, MIT und ca. 60 weiteren Institutionen genutzt.</a:t>
            </a:r>
          </a:p>
          <a:p>
            <a:pPr lvl="1"/>
            <a:r>
              <a:rPr lang="de-DE" dirty="0" smtClean="0"/>
              <a:t>Wissenschaftler können weiterhin in Zeitschrift ihrer Wahl veröffentlichen.</a:t>
            </a:r>
          </a:p>
          <a:p>
            <a:pPr lvl="1"/>
            <a:r>
              <a:rPr lang="de-DE" dirty="0" smtClean="0"/>
              <a:t>Ausnahmen sind möglich, in Harvard nur in rund 5% der Fälle.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UK Scholarly Communications Licence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904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de-DE" dirty="0" smtClean="0"/>
              <a:t>Zusammenschluss britischer Universitäten:</a:t>
            </a:r>
          </a:p>
          <a:p>
            <a:pPr lvl="1"/>
            <a:r>
              <a:rPr lang="de-DE" dirty="0" smtClean="0"/>
              <a:t>UK-SCL – Anpassung des Harvard-Modells an britisches Recht.</a:t>
            </a:r>
          </a:p>
          <a:p>
            <a:pPr lvl="1"/>
            <a:r>
              <a:rPr lang="de-DE" dirty="0" smtClean="0"/>
              <a:t>Lizenz erlaubt sofortige Open-Access-Veröffentlichung des akzeptierten Manuskripts als CC BY-NC.</a:t>
            </a:r>
          </a:p>
          <a:p>
            <a:pPr lvl="1"/>
            <a:r>
              <a:rPr lang="de-DE" dirty="0" smtClean="0"/>
              <a:t>Ausnahmen können genehmigt werden.</a:t>
            </a:r>
          </a:p>
          <a:p>
            <a:pPr lvl="1"/>
            <a:r>
              <a:rPr lang="de-DE" dirty="0" smtClean="0"/>
              <a:t>Rechtliches Risiko als gering eingeschätzt durch Gutachten und geringe Wahrscheinlichkeit, dass ein Verlag klagt.</a:t>
            </a:r>
          </a:p>
          <a:p>
            <a:pPr lvl="1"/>
            <a:r>
              <a:rPr lang="de-DE" dirty="0" smtClean="0"/>
              <a:t>Nutzen: Bedingungen der Förderer können erfüllt werden, zusätzlich bekannte Open-Access-Vorteile.</a:t>
            </a:r>
          </a:p>
          <a:p>
            <a:pPr lvl="1"/>
            <a:r>
              <a:rPr lang="de-DE" dirty="0" smtClean="0"/>
              <a:t>Voraussichtlicher Start an ersten Universitäten im Jahr 2017.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UK Scholarly Communications Licence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28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de-DE" dirty="0" smtClean="0"/>
              <a:t>Nicht auf Deutschland übertragbar, da in deutschem Urheberrecht der Arbeitgeber kein Recht am geistigen Eigentum des Arbeitnehmers hat (nur bei Erfindungen).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UK Scholarly Communications Licence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385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de-DE" dirty="0" smtClean="0"/>
              <a:t>Für Open Access sind bestimmte Dienste wichtig, z. B. DOAJ oder SHERPA/</a:t>
            </a:r>
            <a:r>
              <a:rPr lang="de-DE" dirty="0" err="1" smtClean="0"/>
              <a:t>RoMEO</a:t>
            </a:r>
            <a:r>
              <a:rPr lang="de-DE" dirty="0" smtClean="0"/>
              <a:t>.</a:t>
            </a:r>
          </a:p>
          <a:p>
            <a:r>
              <a:rPr lang="de-DE" dirty="0" smtClean="0"/>
              <a:t>Meist aus Projektförderung entstanden, benötigen nachhaltige Finanzierung.</a:t>
            </a:r>
          </a:p>
          <a:p>
            <a:r>
              <a:rPr lang="de-DE" dirty="0" smtClean="0"/>
              <a:t>Knowledge Exchange und SPARC schlagen „</a:t>
            </a:r>
            <a:r>
              <a:rPr lang="de-DE" dirty="0" err="1" smtClean="0"/>
              <a:t>Coordinating</a:t>
            </a:r>
            <a:r>
              <a:rPr lang="de-DE" dirty="0" smtClean="0"/>
              <a:t> Body“ vor („an international, non-</a:t>
            </a:r>
            <a:r>
              <a:rPr lang="de-DE" dirty="0" err="1" smtClean="0"/>
              <a:t>governmental</a:t>
            </a:r>
            <a:r>
              <a:rPr lang="de-DE" dirty="0" smtClean="0"/>
              <a:t> </a:t>
            </a:r>
            <a:r>
              <a:rPr lang="de-DE" dirty="0" err="1" smtClean="0"/>
              <a:t>organisation</a:t>
            </a:r>
            <a:r>
              <a:rPr lang="de-DE" dirty="0" smtClean="0"/>
              <a:t>“):</a:t>
            </a:r>
          </a:p>
          <a:p>
            <a:pPr lvl="1"/>
            <a:r>
              <a:rPr lang="de-DE" dirty="0" smtClean="0"/>
              <a:t>Pflege eines Verzeichnisses der OA-„Schlüsseldienste“</a:t>
            </a:r>
          </a:p>
          <a:p>
            <a:pPr lvl="1"/>
            <a:r>
              <a:rPr lang="de-DE" dirty="0" smtClean="0"/>
              <a:t>Bewertung von Nachhaltigkeit, Steuerung, Interoperabilität</a:t>
            </a:r>
          </a:p>
          <a:p>
            <a:pPr lvl="1"/>
            <a:r>
              <a:rPr lang="de-DE" dirty="0" smtClean="0"/>
              <a:t>Empfehlungen zur Förderung, Aufzeigen von Risiken und „Lücken“</a:t>
            </a:r>
          </a:p>
          <a:p>
            <a:pPr lvl="1"/>
            <a:r>
              <a:rPr lang="de-DE" dirty="0" smtClean="0"/>
              <a:t>Einwerben und Organisieren der Finanzierung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Brauchen wir einen „</a:t>
            </a:r>
            <a:r>
              <a:rPr lang="de-DE" dirty="0" err="1" smtClean="0"/>
              <a:t>Coordinating</a:t>
            </a:r>
            <a:r>
              <a:rPr lang="de-DE" dirty="0" smtClean="0"/>
              <a:t> Body“?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2901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algn="ctr"/>
            <a:endParaRPr lang="de-DE" sz="2400" b="1" dirty="0" smtClean="0"/>
          </a:p>
          <a:p>
            <a:pPr algn="ctr"/>
            <a:endParaRPr lang="de-DE" sz="2400" b="1" dirty="0"/>
          </a:p>
          <a:p>
            <a:pPr algn="ctr"/>
            <a:endParaRPr lang="de-DE" sz="2400" b="1" dirty="0" smtClean="0"/>
          </a:p>
          <a:p>
            <a:pPr algn="ctr"/>
            <a:r>
              <a:rPr lang="de-DE" sz="2400" b="1" dirty="0" smtClean="0"/>
              <a:t>Vielen Dank für Ihre Aufmerksamkeit!</a:t>
            </a:r>
            <a:endParaRPr lang="de-DE" sz="2400" b="1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459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de-DE" dirty="0" smtClean="0"/>
              <a:t>Dr. Ralf Schimmer: </a:t>
            </a:r>
            <a:r>
              <a:rPr lang="de-DE" i="1" dirty="0" smtClean="0"/>
              <a:t>Ein Blick auf die Zielgerade: Die großflächige Transformation zu Open Access</a:t>
            </a:r>
            <a:r>
              <a:rPr lang="de-DE" dirty="0" smtClean="0"/>
              <a:t>. Präsentation, Open-Access-Tage 2016</a:t>
            </a:r>
          </a:p>
          <a:p>
            <a:r>
              <a:rPr lang="de-DE" dirty="0"/>
              <a:t>Dr. Torsten Reimer: </a:t>
            </a:r>
            <a:r>
              <a:rPr lang="de-DE" i="1" dirty="0"/>
              <a:t>UK-SCL : UK </a:t>
            </a:r>
            <a:r>
              <a:rPr lang="de-DE" i="1" dirty="0" err="1"/>
              <a:t>Scholarly</a:t>
            </a:r>
            <a:r>
              <a:rPr lang="de-DE" i="1" dirty="0"/>
              <a:t> Communications </a:t>
            </a:r>
            <a:r>
              <a:rPr lang="de-DE" i="1" dirty="0" err="1"/>
              <a:t>Licence</a:t>
            </a:r>
            <a:r>
              <a:rPr lang="de-DE" i="1" dirty="0"/>
              <a:t> </a:t>
            </a:r>
            <a:r>
              <a:rPr lang="de-DE" i="1" dirty="0" err="1"/>
              <a:t>and</a:t>
            </a:r>
            <a:r>
              <a:rPr lang="de-DE" i="1" dirty="0"/>
              <a:t> Model </a:t>
            </a:r>
            <a:r>
              <a:rPr lang="de-DE" i="1" dirty="0" err="1"/>
              <a:t>Policy</a:t>
            </a:r>
            <a:r>
              <a:rPr lang="de-DE" dirty="0"/>
              <a:t>. Poster, Open-Access-Tage 2016. DOI: 10.5281/zenodo.153928</a:t>
            </a:r>
          </a:p>
          <a:p>
            <a:r>
              <a:rPr lang="de-DE" dirty="0" smtClean="0"/>
              <a:t>Dr. Johannes Fournier: </a:t>
            </a:r>
            <a:r>
              <a:rPr lang="de-DE" i="1" dirty="0" smtClean="0"/>
              <a:t>Open-Access-Infrastrukturen dauerhaft sichern und weiter entwickeln</a:t>
            </a:r>
            <a:r>
              <a:rPr lang="de-DE" dirty="0" smtClean="0"/>
              <a:t>. Präsentation, Open-Access-Tage 2016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Quellen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9517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lvl="1"/>
            <a:r>
              <a:rPr lang="de-DE" dirty="0" smtClean="0"/>
              <a:t>„Ein Blick auf die Zielgerade: Die großflächige Transformation zu Open Access“ – </a:t>
            </a:r>
            <a:r>
              <a:rPr lang="de-DE" dirty="0" err="1" smtClean="0"/>
              <a:t>Votrag</a:t>
            </a:r>
            <a:r>
              <a:rPr lang="de-DE" dirty="0" smtClean="0"/>
              <a:t> von Dr. Ralf Schimmer, Max Planck Digital Library</a:t>
            </a:r>
          </a:p>
          <a:p>
            <a:pPr lvl="1"/>
            <a:r>
              <a:rPr lang="de-DE" dirty="0"/>
              <a:t>Blick nach Großbritannien: UK </a:t>
            </a:r>
            <a:r>
              <a:rPr lang="de-DE" dirty="0" err="1"/>
              <a:t>Scholarly</a:t>
            </a:r>
            <a:r>
              <a:rPr lang="de-DE" dirty="0"/>
              <a:t> Communications </a:t>
            </a:r>
            <a:r>
              <a:rPr lang="de-DE" dirty="0" err="1"/>
              <a:t>Licence</a:t>
            </a:r>
            <a:r>
              <a:rPr lang="de-DE" dirty="0"/>
              <a:t> – </a:t>
            </a:r>
            <a:r>
              <a:rPr lang="de-DE" dirty="0" err="1"/>
              <a:t>Votrag</a:t>
            </a:r>
            <a:r>
              <a:rPr lang="de-DE" dirty="0"/>
              <a:t> und Poster von Dr. Torsten Reimer, Imperial College London</a:t>
            </a:r>
          </a:p>
          <a:p>
            <a:pPr lvl="1"/>
            <a:r>
              <a:rPr lang="de-DE" dirty="0" smtClean="0"/>
              <a:t>Vorschlag eines „</a:t>
            </a:r>
            <a:r>
              <a:rPr lang="de-DE" dirty="0" err="1" smtClean="0"/>
              <a:t>Coordinating</a:t>
            </a:r>
            <a:r>
              <a:rPr lang="de-DE" dirty="0" smtClean="0"/>
              <a:t> Body“ für Open-Access-Services von Knowledge Exchange/SPARC – Impulsreferat für Plenums-diskussion von Dr. Johannes Fournier, DFG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Interessantes von den Open-Access-Tagen 2016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383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de-DE" dirty="0" smtClean="0"/>
              <a:t>OA ist stark verankert als </a:t>
            </a:r>
            <a:r>
              <a:rPr lang="de-DE" i="1" dirty="0" smtClean="0"/>
              <a:t>Prinzip</a:t>
            </a:r>
          </a:p>
          <a:p>
            <a:pPr lvl="1"/>
            <a:r>
              <a:rPr lang="de-DE" dirty="0" smtClean="0"/>
              <a:t>OA-</a:t>
            </a:r>
            <a:r>
              <a:rPr lang="de-DE" dirty="0" err="1" smtClean="0"/>
              <a:t>Policies</a:t>
            </a:r>
            <a:r>
              <a:rPr lang="de-DE" dirty="0" smtClean="0"/>
              <a:t> (auch UR), Resolutionen, …</a:t>
            </a:r>
          </a:p>
          <a:p>
            <a:endParaRPr lang="de-DE" dirty="0" smtClean="0"/>
          </a:p>
          <a:p>
            <a:r>
              <a:rPr lang="de-DE" dirty="0" smtClean="0"/>
              <a:t>aber immer noch schwach in der </a:t>
            </a:r>
            <a:r>
              <a:rPr lang="de-DE" i="1" dirty="0" smtClean="0"/>
              <a:t>Praxis</a:t>
            </a:r>
            <a:r>
              <a:rPr lang="de-DE" dirty="0" smtClean="0"/>
              <a:t>:</a:t>
            </a:r>
          </a:p>
          <a:p>
            <a:pPr lvl="1"/>
            <a:r>
              <a:rPr lang="de-DE" dirty="0" smtClean="0"/>
              <a:t>nur rund 14% der Publikationen direkt OA</a:t>
            </a:r>
          </a:p>
          <a:p>
            <a:pPr lvl="1"/>
            <a:r>
              <a:rPr lang="de-DE" dirty="0" smtClean="0"/>
              <a:t>nur 4% der Zeitschriftenerlöse aus OA</a:t>
            </a:r>
          </a:p>
          <a:p>
            <a:pPr lvl="1"/>
            <a:r>
              <a:rPr lang="de-DE" dirty="0" smtClean="0"/>
              <a:t>Subskriptionssystem wächst weiter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Open Access – Status quo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7176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068960"/>
            <a:ext cx="6624735" cy="3529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Inhaltsplatzhalt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de-DE" dirty="0" smtClean="0"/>
              <a:t>Der Wissenschaftler muss selbst aktiv werden durch</a:t>
            </a:r>
          </a:p>
          <a:p>
            <a:pPr lvl="1"/>
            <a:r>
              <a:rPr lang="de-DE" dirty="0" smtClean="0"/>
              <a:t>Wahl einer OA-Zeitschrift statt einer Subskriptionszeitschrift</a:t>
            </a:r>
            <a:r>
              <a:rPr lang="de-DE" dirty="0"/>
              <a:t> </a:t>
            </a:r>
            <a:r>
              <a:rPr lang="de-DE" dirty="0" smtClean="0"/>
              <a:t>oder</a:t>
            </a:r>
          </a:p>
          <a:p>
            <a:pPr lvl="1"/>
            <a:r>
              <a:rPr lang="de-DE" dirty="0" smtClean="0"/>
              <a:t>Selbstarchivierung der Artikel in Repositorien (wie epub.ur.de).</a:t>
            </a:r>
          </a:p>
          <a:p>
            <a:endParaRPr lang="de-DE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Problem bisher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dirty="0" smtClean="0"/>
              <a:t>Bild: R. Schimmer, Vortrag OA-Tage 2016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3723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de-DE" dirty="0" smtClean="0"/>
              <a:t>Der Wissenschaftler muss selbst aktiv werden durch</a:t>
            </a:r>
          </a:p>
          <a:p>
            <a:pPr lvl="1"/>
            <a:r>
              <a:rPr lang="de-DE" dirty="0" smtClean="0"/>
              <a:t>Wahl einer OA-Zeitschrift statt einer Subskriptionszeitschrift</a:t>
            </a:r>
            <a:r>
              <a:rPr lang="de-DE" dirty="0"/>
              <a:t> </a:t>
            </a:r>
            <a:r>
              <a:rPr lang="de-DE" dirty="0" smtClean="0"/>
              <a:t>oder</a:t>
            </a:r>
          </a:p>
          <a:p>
            <a:pPr lvl="1"/>
            <a:r>
              <a:rPr lang="de-DE" dirty="0" smtClean="0"/>
              <a:t>Selbstarchivierung der Artikel in Repositorien (wie epub.ur.de).</a:t>
            </a:r>
          </a:p>
          <a:p>
            <a:endParaRPr lang="de-DE" dirty="0" smtClean="0"/>
          </a:p>
          <a:p>
            <a:r>
              <a:rPr lang="de-DE" dirty="0" smtClean="0"/>
              <a:t>Prioritäten der Wissenschaftler: </a:t>
            </a:r>
          </a:p>
          <a:p>
            <a:pPr lvl="1"/>
            <a:r>
              <a:rPr lang="de-DE" dirty="0" smtClean="0"/>
              <a:t>Veröffentlichung in Zeitschriften mit hohem Impact-Faktor bzw. hoher fachlicher Relevanz und</a:t>
            </a:r>
          </a:p>
          <a:p>
            <a:pPr lvl="1"/>
            <a:r>
              <a:rPr lang="de-DE" dirty="0" smtClean="0"/>
              <a:t>möglichst wenig Aufwand nach der Veröffentlichung.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Problem bisher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872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5" y="3408752"/>
            <a:ext cx="6120680" cy="3260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480" y="3789040"/>
            <a:ext cx="2739504" cy="2801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805178"/>
            <a:ext cx="2863568" cy="2736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Inhaltsplatzhalt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de-DE" dirty="0" smtClean="0"/>
              <a:t>OA muss zum Wissenschaftler kommen – durch die Änderung des Geschäftsmodells soll OA überall verankert werden!</a:t>
            </a:r>
          </a:p>
          <a:p>
            <a:r>
              <a:rPr lang="de-DE" dirty="0" smtClean="0"/>
              <a:t>Zeitschriften und Finanzströme müssen umgestellt werden!</a:t>
            </a:r>
          </a:p>
          <a:p>
            <a:r>
              <a:rPr lang="de-DE" dirty="0" smtClean="0"/>
              <a:t>Wichtig: Auch die etablierten, angesehenen Zeitschriften müssen dabei sein!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Lösungsvorschlag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dirty="0" smtClean="0"/>
              <a:t>Bilder: R. Schimmer, Vortrag OA-Tage 2016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30391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de-DE" dirty="0" smtClean="0"/>
              <a:t>Vollständige Umstellung der Subskriptionsausgaben auf Open-Access-Kosten.</a:t>
            </a:r>
          </a:p>
          <a:p>
            <a:r>
              <a:rPr lang="de-DE" dirty="0" smtClean="0"/>
              <a:t>White-Paper der MPDL, April 2015:</a:t>
            </a:r>
          </a:p>
          <a:p>
            <a:pPr marL="538163" defTabSz="630238"/>
            <a:r>
              <a:rPr lang="de-DE" dirty="0" smtClean="0"/>
              <a:t>Es ist genug Geld „im System“, um einen kostenneutralen Umstieg vom Subskriptionssystem hin zu einem APC-basierten Open-Access-Publikationssystem zu finanzieren.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Großflächige Open-Access-Transformation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301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Publikationsmarkt weltweit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Bild: R. Schimmer, Vortrag OA-Tage 2016</a:t>
            </a:r>
            <a:endParaRPr lang="de-DE" dirty="0"/>
          </a:p>
        </p:txBody>
      </p:sp>
      <p:pic>
        <p:nvPicPr>
          <p:cNvPr id="7" name="Picture 3"/>
          <p:cNvPicPr>
            <a:picLocks noGrp="1" noChangeAspect="1" noChangeArrowheads="1"/>
          </p:cNvPicPr>
          <p:nvPr>
            <p:ph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020" y="2276873"/>
            <a:ext cx="7333098" cy="40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852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lvl="1"/>
            <a:r>
              <a:rPr lang="de-DE" dirty="0" smtClean="0"/>
              <a:t>Legitimationsdruck (z. B. durch </a:t>
            </a:r>
            <a:r>
              <a:rPr lang="de-DE" dirty="0" err="1" smtClean="0"/>
              <a:t>SciHub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Begründung und Konzept für Transformation vorhanden sowie Beleg, dass „genug Geld im System“ ist (z. B. durch MPDL-Paper)</a:t>
            </a:r>
          </a:p>
          <a:p>
            <a:pPr lvl="1"/>
            <a:r>
              <a:rPr lang="de-DE" dirty="0" smtClean="0"/>
              <a:t>Politische Initiativen, z. B. auf europäischer Ebene oder international wie open </a:t>
            </a:r>
            <a:r>
              <a:rPr lang="de-DE" dirty="0" err="1" smtClean="0"/>
              <a:t>access</a:t>
            </a:r>
            <a:r>
              <a:rPr lang="de-DE" dirty="0" smtClean="0"/>
              <a:t> 2020</a:t>
            </a:r>
          </a:p>
          <a:p>
            <a:pPr lvl="1"/>
            <a:r>
              <a:rPr lang="de-DE" dirty="0" smtClean="0"/>
              <a:t>Sammlung und Dokumentation von APC-Daten (z. B. durch Open APC)</a:t>
            </a:r>
          </a:p>
          <a:p>
            <a:pPr lvl="1"/>
            <a:r>
              <a:rPr lang="de-DE" dirty="0" smtClean="0"/>
              <a:t>Entwicklung von Standards zur Abwicklung von APC-Prozessen (z. B. durch ESAC)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Umbruch im Publikationsmarkt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30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60302_Kunsterziehung">
  <a:themeElements>
    <a:clrScheme name="Benutzerdefiniert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0000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20160302_Kunsterziehung</Template>
  <TotalTime>0</TotalTime>
  <Words>694</Words>
  <Application>Microsoft Office PowerPoint</Application>
  <PresentationFormat>Bildschirmpräsentation (4:3)</PresentationFormat>
  <Paragraphs>106</Paragraphs>
  <Slides>17</Slides>
  <Notes>8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18" baseType="lpstr">
      <vt:lpstr>20160302_Kunsterziehung</vt:lpstr>
      <vt:lpstr>PowerPoint-Präsentation</vt:lpstr>
      <vt:lpstr>Interessantes von den Open-Access-Tagen 2016</vt:lpstr>
      <vt:lpstr>Open Access – Status quo</vt:lpstr>
      <vt:lpstr>Problem bisher</vt:lpstr>
      <vt:lpstr>Problem bisher</vt:lpstr>
      <vt:lpstr>Lösungsvorschlag</vt:lpstr>
      <vt:lpstr>Großflächige Open-Access-Transformation</vt:lpstr>
      <vt:lpstr>Publikationsmarkt weltweit</vt:lpstr>
      <vt:lpstr>Umbruch im Publikationsmarkt</vt:lpstr>
      <vt:lpstr>Open-Access-Transformation in der Praxis</vt:lpstr>
      <vt:lpstr>UK Scholarly Communications Licence</vt:lpstr>
      <vt:lpstr>UK Scholarly Communications Licence</vt:lpstr>
      <vt:lpstr>UK Scholarly Communications Licence</vt:lpstr>
      <vt:lpstr>UK Scholarly Communications Licence</vt:lpstr>
      <vt:lpstr>Brauchen wir einen „Coordinating Body“?</vt:lpstr>
      <vt:lpstr>PowerPoint-Präsentation</vt:lpstr>
      <vt:lpstr>Quellen</vt:lpstr>
    </vt:vector>
  </TitlesOfParts>
  <Company>Universität Regensburg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Dörte Bange</dc:creator>
  <cp:lastModifiedBy>Rechenzentrum</cp:lastModifiedBy>
  <cp:revision>184</cp:revision>
  <cp:lastPrinted>2016-03-01T10:03:48Z</cp:lastPrinted>
  <dcterms:created xsi:type="dcterms:W3CDTF">2016-04-11T13:24:19Z</dcterms:created>
  <dcterms:modified xsi:type="dcterms:W3CDTF">2016-12-08T15:30:51Z</dcterms:modified>
</cp:coreProperties>
</file>