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2" r:id="rId3"/>
    <p:sldId id="258" r:id="rId4"/>
    <p:sldId id="257" r:id="rId5"/>
    <p:sldId id="266" r:id="rId6"/>
    <p:sldId id="259" r:id="rId7"/>
    <p:sldId id="267" r:id="rId8"/>
    <p:sldId id="260" r:id="rId9"/>
    <p:sldId id="263" r:id="rId10"/>
    <p:sldId id="264" r:id="rId11"/>
    <p:sldId id="265" r:id="rId12"/>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6674"/>
    <a:srgbClr val="AEA700"/>
    <a:srgbClr val="0087B2"/>
    <a:srgbClr val="CDD30F"/>
    <a:srgbClr val="ECBC00"/>
    <a:srgbClr val="3D4100"/>
    <a:srgbClr val="1D3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6997" autoAdjust="0"/>
  </p:normalViewPr>
  <p:slideViewPr>
    <p:cSldViewPr>
      <p:cViewPr varScale="1">
        <p:scale>
          <a:sx n="98" d="100"/>
          <a:sy n="98" d="100"/>
        </p:scale>
        <p:origin x="-1368" y="-90"/>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42" y="10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350B7780-B50B-474C-85C6-0B4009B6F014}" type="datetimeFigureOut">
              <a:rPr lang="de-DE" smtClean="0"/>
              <a:pPr/>
              <a:t>09.12.2016</a:t>
            </a:fld>
            <a:endParaRPr lang="de-DE" dirty="0"/>
          </a:p>
        </p:txBody>
      </p:sp>
      <p:sp>
        <p:nvSpPr>
          <p:cNvPr id="4" name="Fußzeilenplatzhalt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D43DEED9-C1BB-4DBE-A071-13CC6F6B90F4}" type="slidenum">
              <a:rPr lang="de-DE" smtClean="0"/>
              <a:pPr/>
              <a:t>‹Nr.›</a:t>
            </a:fld>
            <a:endParaRPr lang="de-DE" dirty="0"/>
          </a:p>
        </p:txBody>
      </p:sp>
    </p:spTree>
    <p:extLst>
      <p:ext uri="{BB962C8B-B14F-4D97-AF65-F5344CB8AC3E}">
        <p14:creationId xmlns:p14="http://schemas.microsoft.com/office/powerpoint/2010/main" val="295696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19FFB102-D3AF-431C-A902-ADE5B2A48608}" type="datetimeFigureOut">
              <a:rPr lang="de-DE" smtClean="0"/>
              <a:pPr/>
              <a:t>09.12.2016</a:t>
            </a:fld>
            <a:endParaRPr lang="de-DE" dirty="0"/>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C7C1E745-E753-4EB9-8485-6560CD204B37}" type="slidenum">
              <a:rPr lang="de-DE" smtClean="0"/>
              <a:pPr/>
              <a:t>‹Nr.›</a:t>
            </a:fld>
            <a:endParaRPr lang="de-DE" dirty="0"/>
          </a:p>
        </p:txBody>
      </p:sp>
    </p:spTree>
    <p:extLst>
      <p:ext uri="{BB962C8B-B14F-4D97-AF65-F5344CB8AC3E}">
        <p14:creationId xmlns:p14="http://schemas.microsoft.com/office/powerpoint/2010/main" val="349626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epgreen.kobv.de/deepgreen/projektkonsortiu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tuub/theses-publisher-policies/blob/master/policies_DE.m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pub.uni-regensburg.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C1E745-E753-4EB9-8485-6560CD204B37}" type="slidenum">
              <a:rPr lang="de-DE" smtClean="0"/>
              <a:pPr/>
              <a:t>1</a:t>
            </a:fld>
            <a:endParaRPr lang="de-DE" dirty="0"/>
          </a:p>
        </p:txBody>
      </p:sp>
    </p:spTree>
    <p:extLst>
      <p:ext uri="{BB962C8B-B14F-4D97-AF65-F5344CB8AC3E}">
        <p14:creationId xmlns:p14="http://schemas.microsoft.com/office/powerpoint/2010/main" val="3828024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2409254" cy="1807325"/>
          </a:xfrm>
        </p:spPr>
      </p:sp>
      <p:sp>
        <p:nvSpPr>
          <p:cNvPr id="3" name="Notizenplatzhalter 2"/>
          <p:cNvSpPr>
            <a:spLocks noGrp="1"/>
          </p:cNvSpPr>
          <p:nvPr>
            <p:ph type="body" idx="1"/>
          </p:nvPr>
        </p:nvSpPr>
        <p:spPr>
          <a:xfrm>
            <a:off x="260648" y="2557254"/>
            <a:ext cx="6192688" cy="7086585"/>
          </a:xfrm>
        </p:spPr>
        <p:txBody>
          <a:bodyPr>
            <a:normAutofit fontScale="92500" lnSpcReduction="10000"/>
          </a:bodyPr>
          <a:lstStyle/>
          <a:p>
            <a:r>
              <a:rPr lang="de-DE" sz="1400" b="1" dirty="0"/>
              <a:t>Genau läuft das bisher (ohne Projekt) folgendermaßen ab: </a:t>
            </a:r>
          </a:p>
          <a:p>
            <a:pPr marL="342900" lvl="0" indent="-342900">
              <a:buClr>
                <a:srgbClr val="FF0000"/>
              </a:buClr>
              <a:buFont typeface="+mj-lt"/>
              <a:buAutoNum type="arabicPeriod"/>
            </a:pPr>
            <a:r>
              <a:rPr lang="de-DE" sz="1400" b="1" dirty="0"/>
              <a:t>Herausfinden, an welchen AL wir beteiligt </a:t>
            </a:r>
            <a:r>
              <a:rPr lang="de-DE" sz="1400" b="1" dirty="0" smtClean="0"/>
              <a:t>sind</a:t>
            </a:r>
          </a:p>
          <a:p>
            <a:pPr marL="342900" lvl="0" indent="-342900">
              <a:buClr>
                <a:srgbClr val="FF0000"/>
              </a:buClr>
              <a:buFont typeface="+mj-lt"/>
              <a:buAutoNum type="arabicPeriod"/>
            </a:pPr>
            <a:endParaRPr lang="de-DE" sz="1400" b="1" dirty="0"/>
          </a:p>
          <a:p>
            <a:pPr marL="342900" lvl="0" indent="-342900">
              <a:buClr>
                <a:srgbClr val="FF0000"/>
              </a:buClr>
              <a:buFont typeface="+mj-lt"/>
              <a:buAutoNum type="arabicPeriod"/>
            </a:pPr>
            <a:r>
              <a:rPr lang="de-DE" sz="1400" b="1" dirty="0" smtClean="0"/>
              <a:t>In </a:t>
            </a:r>
            <a:r>
              <a:rPr lang="de-DE" sz="1400" b="1" dirty="0"/>
              <a:t>Verträgen Bedingungen heraussuchen, was in der OA-Komponente genau drin steht:</a:t>
            </a:r>
          </a:p>
          <a:p>
            <a:pPr marL="342900" lvl="0" indent="-342900">
              <a:buClr>
                <a:srgbClr val="FF0000"/>
              </a:buClr>
              <a:buFont typeface="Arial" panose="020B0604020202020204" pitchFamily="34" charset="0"/>
              <a:buChar char="•"/>
            </a:pPr>
            <a:r>
              <a:rPr lang="de-DE" sz="1400" dirty="0"/>
              <a:t>Dürfen wir als </a:t>
            </a:r>
            <a:r>
              <a:rPr lang="de-DE" sz="1400" dirty="0" err="1"/>
              <a:t>Bib</a:t>
            </a:r>
            <a:r>
              <a:rPr lang="de-DE" sz="1400" dirty="0"/>
              <a:t> die Artikel Open Access stellen oder nur der Autor selbst? </a:t>
            </a:r>
          </a:p>
          <a:p>
            <a:pPr marL="342900" lvl="0" indent="-342900">
              <a:buClr>
                <a:srgbClr val="FF0000"/>
              </a:buClr>
              <a:buFont typeface="Arial" panose="020B0604020202020204" pitchFamily="34" charset="0"/>
              <a:buChar char="•"/>
            </a:pPr>
            <a:r>
              <a:rPr lang="de-DE" sz="1400" dirty="0"/>
              <a:t>Welche Jahre? (evtl. unterscheiden sich die Jahre, die Open Access gestellt werden dürfen, zu den lizenzierten Jahren!)</a:t>
            </a:r>
          </a:p>
          <a:p>
            <a:pPr marL="342900" lvl="0" indent="-342900">
              <a:buClr>
                <a:srgbClr val="FF0000"/>
              </a:buClr>
              <a:buFont typeface="Arial" panose="020B0604020202020204" pitchFamily="34" charset="0"/>
              <a:buChar char="•"/>
            </a:pPr>
            <a:r>
              <a:rPr lang="de-DE" sz="1400" dirty="0"/>
              <a:t>Welche Zeitschriften sind enthalten? bei </a:t>
            </a:r>
            <a:r>
              <a:rPr lang="de-DE" sz="1400" dirty="0" err="1"/>
              <a:t>Full</a:t>
            </a:r>
            <a:r>
              <a:rPr lang="de-DE" sz="1400" dirty="0"/>
              <a:t>-Paket auch neu hinzugekommene </a:t>
            </a:r>
            <a:r>
              <a:rPr lang="de-DE" sz="1400" dirty="0" err="1"/>
              <a:t>Zss</a:t>
            </a:r>
            <a:r>
              <a:rPr lang="de-DE" sz="1400" dirty="0"/>
              <a:t>., die noch nicht in Liste laut Vertrag enthalten?</a:t>
            </a:r>
          </a:p>
          <a:p>
            <a:pPr marL="342900" lvl="0" indent="-342900">
              <a:buClr>
                <a:srgbClr val="FF0000"/>
              </a:buClr>
              <a:buFont typeface="Arial" panose="020B0604020202020204" pitchFamily="34" charset="0"/>
              <a:buChar char="•"/>
            </a:pPr>
            <a:r>
              <a:rPr lang="de-DE" sz="1400" dirty="0"/>
              <a:t>Welche Version? Verlags-PDF? Direkt beim Verlag downloaden? </a:t>
            </a:r>
            <a:endParaRPr lang="de-DE" sz="1400" dirty="0" smtClean="0"/>
          </a:p>
          <a:p>
            <a:pPr marL="342900" lvl="0" indent="-342900">
              <a:buClr>
                <a:srgbClr val="FF0000"/>
              </a:buClr>
              <a:buFont typeface="Arial" panose="020B0604020202020204" pitchFamily="34" charset="0"/>
              <a:buChar char="•"/>
            </a:pPr>
            <a:r>
              <a:rPr lang="de-DE" sz="1400" dirty="0" smtClean="0"/>
              <a:t>Embargo</a:t>
            </a:r>
            <a:r>
              <a:rPr lang="de-DE" sz="1400" dirty="0"/>
              <a:t>? (Artikel von 2016 erst 2017 online </a:t>
            </a:r>
            <a:r>
              <a:rPr lang="de-DE" sz="1400" dirty="0" smtClean="0"/>
              <a:t>stellen)</a:t>
            </a:r>
          </a:p>
          <a:p>
            <a:pPr marL="342900" lvl="0" indent="-342900">
              <a:buClr>
                <a:srgbClr val="FF0000"/>
              </a:buClr>
              <a:buFont typeface="Arial" panose="020B0604020202020204" pitchFamily="34" charset="0"/>
              <a:buChar char="•"/>
            </a:pPr>
            <a:endParaRPr lang="de-DE" sz="1400" dirty="0" smtClean="0"/>
          </a:p>
          <a:p>
            <a:pPr marL="342900" indent="-342900">
              <a:buClr>
                <a:srgbClr val="FF0000"/>
              </a:buClr>
              <a:buFont typeface="Arial" panose="020B0604020202020204" pitchFamily="34" charset="0"/>
              <a:buChar char="•"/>
            </a:pPr>
            <a:r>
              <a:rPr lang="de-DE" sz="1400" dirty="0" smtClean="0"/>
              <a:t>Neg. Beispiel: Oxford </a:t>
            </a:r>
            <a:r>
              <a:rPr lang="de-DE" sz="1400" dirty="0"/>
              <a:t>erlaubt nur den Autoren, nicht der </a:t>
            </a:r>
            <a:r>
              <a:rPr lang="de-DE" sz="1400" dirty="0" err="1"/>
              <a:t>Bib</a:t>
            </a:r>
            <a:r>
              <a:rPr lang="de-DE" sz="1400" dirty="0"/>
              <a:t>, Artikel online zu stellen – und auch nur Postprint-Version. Die haben viele Wissenschaftler auch nicht mehr bzw. machen sich nicht die Arbeit</a:t>
            </a:r>
          </a:p>
          <a:p>
            <a:pPr marL="342900" lvl="0" indent="-342900">
              <a:buClr>
                <a:srgbClr val="FF0000"/>
              </a:buClr>
              <a:buFont typeface="Arial" panose="020B0604020202020204" pitchFamily="34" charset="0"/>
              <a:buChar char="•"/>
            </a:pPr>
            <a:endParaRPr lang="de-DE" sz="1400" dirty="0" smtClean="0"/>
          </a:p>
          <a:p>
            <a:pPr marL="342900" lvl="0" indent="-342900">
              <a:buClr>
                <a:srgbClr val="FF0000"/>
              </a:buClr>
              <a:buFont typeface="Arial" panose="020B0604020202020204" pitchFamily="34" charset="0"/>
              <a:buChar char="•"/>
            </a:pPr>
            <a:endParaRPr lang="de-DE" sz="1400" dirty="0"/>
          </a:p>
          <a:p>
            <a:pPr marL="342900" lvl="0" indent="-342900">
              <a:buClr>
                <a:srgbClr val="FF0000"/>
              </a:buClr>
              <a:buFont typeface="+mj-lt"/>
              <a:buAutoNum type="arabicPeriod" startAt="3"/>
            </a:pPr>
            <a:r>
              <a:rPr lang="de-DE" sz="1400" b="1" dirty="0" smtClean="0"/>
              <a:t>Recherche </a:t>
            </a:r>
            <a:r>
              <a:rPr lang="de-DE" sz="1400" b="1" dirty="0"/>
              <a:t>auf Verlagsseite nach Artikeln unserer Autoren (</a:t>
            </a:r>
            <a:r>
              <a:rPr lang="de-DE" sz="1400" b="1" dirty="0" err="1"/>
              <a:t>affiliation</a:t>
            </a:r>
            <a:r>
              <a:rPr lang="de-DE" sz="1400" b="1" dirty="0"/>
              <a:t>=Regensburg) und nach freigegebenen </a:t>
            </a:r>
            <a:r>
              <a:rPr lang="de-DE" sz="1400" b="1" dirty="0" smtClean="0"/>
              <a:t>Jahren</a:t>
            </a:r>
          </a:p>
          <a:p>
            <a:pPr marL="342900" lvl="0" indent="-342900">
              <a:buClr>
                <a:srgbClr val="FF0000"/>
              </a:buClr>
              <a:buFont typeface="+mj-lt"/>
              <a:buAutoNum type="arabicPeriod" startAt="3"/>
            </a:pPr>
            <a:endParaRPr lang="de-DE" sz="1400" dirty="0" smtClean="0"/>
          </a:p>
          <a:p>
            <a:pPr marL="342900" lvl="0" indent="-342900">
              <a:buClr>
                <a:srgbClr val="FF0000"/>
              </a:buClr>
              <a:buFont typeface="+mj-lt"/>
              <a:buAutoNum type="arabicPeriod" startAt="3"/>
            </a:pPr>
            <a:r>
              <a:rPr lang="de-DE" sz="1400" b="1" dirty="0" smtClean="0"/>
              <a:t>Prüfung </a:t>
            </a:r>
            <a:r>
              <a:rPr lang="de-DE" sz="1400" b="1" dirty="0"/>
              <a:t>der Ergebnisse, </a:t>
            </a:r>
          </a:p>
          <a:p>
            <a:pPr marL="285750" lvl="0" indent="-285750">
              <a:buClr>
                <a:srgbClr val="FF0000"/>
              </a:buClr>
              <a:buFont typeface="Arial" panose="020B0604020202020204" pitchFamily="34" charset="0"/>
              <a:buChar char="•"/>
            </a:pPr>
            <a:r>
              <a:rPr lang="de-DE" sz="1400" dirty="0"/>
              <a:t>ob ein Autor wirklich uns als </a:t>
            </a:r>
            <a:r>
              <a:rPr lang="de-DE" sz="1400" dirty="0" err="1"/>
              <a:t>affiliation</a:t>
            </a:r>
            <a:r>
              <a:rPr lang="de-DE" sz="1400" dirty="0"/>
              <a:t> angegeben hat (oder aus anderen Regensburger Institutionen stammt), </a:t>
            </a:r>
          </a:p>
          <a:p>
            <a:pPr marL="285750" lvl="0" indent="-285750">
              <a:buClr>
                <a:srgbClr val="FF0000"/>
              </a:buClr>
              <a:buFont typeface="Arial" panose="020B0604020202020204" pitchFamily="34" charset="0"/>
              <a:buChar char="•"/>
            </a:pPr>
            <a:r>
              <a:rPr lang="de-DE" sz="1400" dirty="0"/>
              <a:t>ob diese Person wirklich Autor ist und nicht nur Herausgeber dieses </a:t>
            </a:r>
            <a:r>
              <a:rPr lang="de-DE" sz="1400" dirty="0" smtClean="0"/>
              <a:t>Heftes</a:t>
            </a:r>
            <a:endParaRPr lang="de-DE" sz="1400" dirty="0"/>
          </a:p>
          <a:p>
            <a:pPr marL="285750" lvl="0" indent="-285750">
              <a:buClr>
                <a:srgbClr val="FF0000"/>
              </a:buClr>
              <a:buFont typeface="Arial" panose="020B0604020202020204" pitchFamily="34" charset="0"/>
              <a:buChar char="•"/>
            </a:pPr>
            <a:r>
              <a:rPr lang="de-DE" sz="1400" dirty="0"/>
              <a:t>ob einer der Veröffentlichungszeitpunkte wirklich im freigegebenen Zeitraum ist</a:t>
            </a:r>
          </a:p>
          <a:p>
            <a:pPr marL="285750" lvl="0" indent="-285750">
              <a:buClr>
                <a:srgbClr val="FF0000"/>
              </a:buClr>
              <a:buFont typeface="Arial" panose="020B0604020202020204" pitchFamily="34" charset="0"/>
              <a:buChar char="•"/>
            </a:pPr>
            <a:r>
              <a:rPr lang="de-DE" sz="1400" dirty="0"/>
              <a:t>ob die Zeitschrift wirklich im Paket enthalten ist</a:t>
            </a:r>
          </a:p>
          <a:p>
            <a:pPr>
              <a:buClr>
                <a:srgbClr val="FF0000"/>
              </a:buClr>
            </a:pPr>
            <a:endParaRPr lang="de-DE" sz="1400" dirty="0"/>
          </a:p>
          <a:p>
            <a:pPr marL="342900" indent="-342900">
              <a:buClr>
                <a:srgbClr val="FF0000"/>
              </a:buClr>
              <a:buFont typeface="+mj-lt"/>
              <a:buAutoNum type="arabicPeriod" startAt="5"/>
            </a:pPr>
            <a:r>
              <a:rPr lang="de-DE" sz="1400" b="1" dirty="0" smtClean="0"/>
              <a:t>Kopieren</a:t>
            </a:r>
            <a:r>
              <a:rPr lang="de-DE" sz="1400" dirty="0" smtClean="0"/>
              <a:t> </a:t>
            </a:r>
            <a:r>
              <a:rPr lang="de-DE" sz="1400" dirty="0"/>
              <a:t>der wichtigen Felder in Word/Excel</a:t>
            </a:r>
          </a:p>
          <a:p>
            <a:pPr marL="342900" lvl="0" indent="-342900">
              <a:buClr>
                <a:srgbClr val="FF0000"/>
              </a:buClr>
              <a:buFont typeface="+mj-lt"/>
              <a:buAutoNum type="arabicPeriod" startAt="5"/>
            </a:pPr>
            <a:r>
              <a:rPr lang="de-DE" sz="1400" b="1" dirty="0"/>
              <a:t>E-Mail-Adressen</a:t>
            </a:r>
            <a:r>
              <a:rPr lang="de-DE" sz="1400" dirty="0"/>
              <a:t> unserer Wissenschaftler heraussuchen</a:t>
            </a:r>
          </a:p>
          <a:p>
            <a:pPr>
              <a:buClr>
                <a:srgbClr val="FF0000"/>
              </a:buClr>
            </a:pPr>
            <a:r>
              <a:rPr lang="de-DE" sz="1400" dirty="0" smtClean="0"/>
              <a:t>	Und </a:t>
            </a:r>
            <a:r>
              <a:rPr lang="de-DE" sz="1400" dirty="0"/>
              <a:t>Wissenschaftler  über Zweitveröffentlichung per Mail informieren</a:t>
            </a:r>
          </a:p>
          <a:p>
            <a:pPr marL="342900" lvl="0" indent="-342900">
              <a:buClr>
                <a:srgbClr val="FF0000"/>
              </a:buClr>
              <a:buFont typeface="+mj-lt"/>
              <a:buAutoNum type="arabicPeriod" startAt="7"/>
            </a:pPr>
            <a:r>
              <a:rPr lang="de-DE" sz="1400" b="1" dirty="0"/>
              <a:t>Einträge im Publikationsserver erstellen: </a:t>
            </a:r>
            <a:r>
              <a:rPr lang="de-DE" sz="1400" dirty="0"/>
              <a:t>Volltext mit Metadaten und Hinweis auf Zugänglichmachung im Rahmen der DFG-geförderten Allianzlizenz</a:t>
            </a:r>
          </a:p>
          <a:p>
            <a:r>
              <a:rPr lang="de-DE" sz="1400" dirty="0"/>
              <a:t> </a:t>
            </a:r>
            <a:endParaRPr lang="de-DE" sz="1400" dirty="0" smtClean="0"/>
          </a:p>
          <a:p>
            <a:endParaRPr lang="de-DE" sz="1400" dirty="0"/>
          </a:p>
          <a:p>
            <a:r>
              <a:rPr lang="de-DE" sz="1400" b="1" smtClean="0"/>
              <a:t>Frau </a:t>
            </a:r>
            <a:r>
              <a:rPr lang="de-DE" sz="1400" b="1" dirty="0"/>
              <a:t>Kellers und ich haben das bisher für 7 Allianzlizenzen gemacht und damit </a:t>
            </a:r>
            <a:r>
              <a:rPr lang="de-DE" sz="1400" b="1" dirty="0" err="1"/>
              <a:t>ca</a:t>
            </a:r>
            <a:r>
              <a:rPr lang="de-DE" sz="1400" b="1" dirty="0"/>
              <a:t> 233 Volltexte in den PS gestellt – weltweit frei zugänglich</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10</a:t>
            </a:fld>
            <a:endParaRPr lang="de-DE" dirty="0"/>
          </a:p>
        </p:txBody>
      </p:sp>
    </p:spTree>
    <p:extLst>
      <p:ext uri="{BB962C8B-B14F-4D97-AF65-F5344CB8AC3E}">
        <p14:creationId xmlns:p14="http://schemas.microsoft.com/office/powerpoint/2010/main" val="133323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3705398" cy="2779641"/>
          </a:xfrm>
        </p:spPr>
      </p:sp>
      <p:sp>
        <p:nvSpPr>
          <p:cNvPr id="3" name="Notizenplatzhalter 2"/>
          <p:cNvSpPr>
            <a:spLocks noGrp="1"/>
          </p:cNvSpPr>
          <p:nvPr>
            <p:ph type="body" idx="1"/>
          </p:nvPr>
        </p:nvSpPr>
        <p:spPr>
          <a:xfrm>
            <a:off x="548680" y="3739183"/>
            <a:ext cx="5832648" cy="5832648"/>
          </a:xfrm>
        </p:spPr>
        <p:txBody>
          <a:bodyPr>
            <a:normAutofit lnSpcReduction="10000"/>
          </a:bodyPr>
          <a:lstStyle/>
          <a:p>
            <a:r>
              <a:rPr lang="de-DE" sz="1400" dirty="0"/>
              <a:t>Ziel des Projektes </a:t>
            </a:r>
            <a:r>
              <a:rPr lang="de-DE" sz="1400" dirty="0" err="1"/>
              <a:t>Deep</a:t>
            </a:r>
            <a:r>
              <a:rPr lang="de-DE" sz="1400" dirty="0"/>
              <a:t> Green ist es, diese Abläufe zu automatisieren. </a:t>
            </a:r>
            <a:endParaRPr lang="de-DE" sz="1400" dirty="0" smtClean="0"/>
          </a:p>
          <a:p>
            <a:endParaRPr lang="de-DE" sz="1400" dirty="0"/>
          </a:p>
          <a:p>
            <a:r>
              <a:rPr lang="de-DE" sz="1400" b="1" dirty="0" smtClean="0"/>
              <a:t>Nicht </a:t>
            </a:r>
            <a:r>
              <a:rPr lang="de-DE" sz="1400" b="1" dirty="0"/>
              <a:t>mehr Autoren/Bibliotheken sollen die Publikationen manuell in PS einpflegen müssen, </a:t>
            </a:r>
            <a:r>
              <a:rPr lang="de-DE" sz="1400" dirty="0"/>
              <a:t>sondern die Verlage selbst sollen über bestimmte Schnittstellen abliefern (Volltext und Metadaten als ZIP-Datei). Dazu bauen die </a:t>
            </a:r>
            <a:r>
              <a:rPr lang="de-DE" sz="1400" dirty="0">
                <a:hlinkClick r:id="rId3"/>
              </a:rPr>
              <a:t>Projektpartner</a:t>
            </a:r>
            <a:r>
              <a:rPr lang="de-DE" sz="1400" dirty="0"/>
              <a:t> eine technische Plattform</a:t>
            </a:r>
            <a:r>
              <a:rPr lang="de-DE" sz="1400" dirty="0" smtClean="0"/>
              <a:t>.</a:t>
            </a:r>
          </a:p>
          <a:p>
            <a:endParaRPr lang="de-DE" sz="1400" dirty="0"/>
          </a:p>
          <a:p>
            <a:r>
              <a:rPr lang="de-DE" sz="1400" b="1" dirty="0"/>
              <a:t>Statt dass wir selbst die Verträge durchsehen, </a:t>
            </a:r>
            <a:r>
              <a:rPr lang="de-DE" sz="1400" dirty="0"/>
              <a:t>soll dann der Verhandlungsführer (z.B. BSB) gleich die Lizenzdaten und Bedingungen in die EZB einspielen. Von dort können sie automatisch abgerufen werden und abgeglichen mit den Artikeln, die von den Verlagen reinkommen. </a:t>
            </a:r>
            <a:endParaRPr lang="de-DE" sz="1400" dirty="0" smtClean="0"/>
          </a:p>
          <a:p>
            <a:endParaRPr lang="de-DE" sz="1400" dirty="0"/>
          </a:p>
          <a:p>
            <a:r>
              <a:rPr lang="de-DE" sz="1400" b="1" dirty="0" smtClean="0"/>
              <a:t>Berechtigte </a:t>
            </a:r>
            <a:r>
              <a:rPr lang="de-DE" sz="1400" b="1" dirty="0"/>
              <a:t>Bibliotheken </a:t>
            </a:r>
            <a:r>
              <a:rPr lang="de-DE" sz="1400" dirty="0"/>
              <a:t>bekommen die Daten dann automatisch in die Repositorien (=Hochschulschriftenserver) eingespielt.</a:t>
            </a:r>
          </a:p>
          <a:p>
            <a:r>
              <a:rPr lang="de-DE" sz="1400" dirty="0"/>
              <a:t> </a:t>
            </a:r>
            <a:endParaRPr lang="de-DE" sz="1400" dirty="0" smtClean="0"/>
          </a:p>
          <a:p>
            <a:endParaRPr lang="de-DE" sz="1400" dirty="0"/>
          </a:p>
          <a:p>
            <a:r>
              <a:rPr lang="de-DE" sz="1400" b="1" dirty="0"/>
              <a:t>Es muss noch was getan werden: </a:t>
            </a:r>
          </a:p>
          <a:p>
            <a:pPr marL="285750" lvl="0" indent="-285750">
              <a:buFont typeface="Arial" panose="020B0604020202020204" pitchFamily="34" charset="0"/>
              <a:buChar char="•"/>
            </a:pPr>
            <a:r>
              <a:rPr lang="de-DE" sz="1400" dirty="0"/>
              <a:t>technische Plattform und Schnittstellen schaffen, </a:t>
            </a:r>
          </a:p>
          <a:p>
            <a:pPr marL="285750" lvl="0" indent="-285750">
              <a:buFont typeface="Arial" panose="020B0604020202020204" pitchFamily="34" charset="0"/>
              <a:buChar char="•"/>
            </a:pPr>
            <a:r>
              <a:rPr lang="de-DE" sz="1400" dirty="0"/>
              <a:t>in EZB Änderungen vornehmen, </a:t>
            </a:r>
          </a:p>
          <a:p>
            <a:pPr marL="285750" lvl="0" indent="-285750">
              <a:buFont typeface="Arial" panose="020B0604020202020204" pitchFamily="34" charset="0"/>
              <a:buChar char="•"/>
            </a:pPr>
            <a:r>
              <a:rPr lang="de-DE" sz="1400" dirty="0"/>
              <a:t>bei Verlagen um Beteiligung werben und zeigen, dass es rechtssicher ist, </a:t>
            </a:r>
          </a:p>
          <a:p>
            <a:pPr marL="285750" lvl="0" indent="-285750">
              <a:buFont typeface="Arial" panose="020B0604020202020204" pitchFamily="34" charset="0"/>
              <a:buChar char="•"/>
            </a:pPr>
            <a:r>
              <a:rPr lang="de-DE" sz="1400" dirty="0"/>
              <a:t>Bibliotheken müssen alle möglichen Namensformen/Schreibweisen ihrer Uni angeben, damit die „</a:t>
            </a:r>
            <a:r>
              <a:rPr lang="de-DE" sz="1400" dirty="0" err="1"/>
              <a:t>affiliation</a:t>
            </a:r>
            <a:r>
              <a:rPr lang="de-DE" sz="1400" dirty="0"/>
              <a:t>“ (Zugehörigkeit zu einer Institution), die die Autoren bei ihrem Artikel angegeben haben, automatisch abgeglichen werden kann und damit der Artikel unserer Uni zugeordnet werden kann (können hunderte Möglichkeiten sein). </a:t>
            </a:r>
            <a:endParaRPr lang="de-DE" sz="1400" dirty="0" smtClean="0"/>
          </a:p>
          <a:p>
            <a:pPr lvl="0"/>
            <a:endParaRPr lang="de-DE" sz="1400" dirty="0"/>
          </a:p>
          <a:p>
            <a:r>
              <a:rPr lang="de-DE" sz="1400" b="1" dirty="0" smtClean="0"/>
              <a:t>Wenn es gelingt, wird es eine Arbeitserleichterung sein!</a:t>
            </a:r>
            <a:endParaRPr lang="de-DE" sz="1400" b="1"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11</a:t>
            </a:fld>
            <a:endParaRPr lang="de-DE" dirty="0"/>
          </a:p>
        </p:txBody>
      </p:sp>
    </p:spTree>
    <p:extLst>
      <p:ext uri="{BB962C8B-B14F-4D97-AF65-F5344CB8AC3E}">
        <p14:creationId xmlns:p14="http://schemas.microsoft.com/office/powerpoint/2010/main" val="43167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t>1. Teil</a:t>
            </a:r>
            <a:r>
              <a:rPr lang="de-DE" sz="1400" b="1" dirty="0"/>
              <a:t>: Projekt der TU Berlin zu Kumulative Dissertationen vorstellen, weil das mit meiner Arbeit zu tun hat</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2</a:t>
            </a:fld>
            <a:endParaRPr lang="de-DE" dirty="0"/>
          </a:p>
        </p:txBody>
      </p:sp>
    </p:spTree>
    <p:extLst>
      <p:ext uri="{BB962C8B-B14F-4D97-AF65-F5344CB8AC3E}">
        <p14:creationId xmlns:p14="http://schemas.microsoft.com/office/powerpoint/2010/main" val="340011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4713510" cy="3535886"/>
          </a:xfrm>
        </p:spPr>
      </p:sp>
      <p:sp>
        <p:nvSpPr>
          <p:cNvPr id="3" name="Notizenplatzhalter 2"/>
          <p:cNvSpPr>
            <a:spLocks noGrp="1"/>
          </p:cNvSpPr>
          <p:nvPr>
            <p:ph type="body" idx="1"/>
          </p:nvPr>
        </p:nvSpPr>
        <p:spPr/>
        <p:txBody>
          <a:bodyPr/>
          <a:lstStyle/>
          <a:p>
            <a:r>
              <a:rPr lang="de-DE" sz="1400" dirty="0" smtClean="0"/>
              <a:t>Dissertationen unterliegen einer </a:t>
            </a:r>
            <a:r>
              <a:rPr lang="de-DE" sz="1400" dirty="0"/>
              <a:t>Veröffentlichungspflicht, können aber auf verschiedenen Wegen veröffentlicht werden</a:t>
            </a:r>
            <a:r>
              <a:rPr lang="de-DE" sz="1400" b="1" dirty="0"/>
              <a:t>. Unsere Promotionsordnungen geben meistens 4 Möglichkeiten vor </a:t>
            </a:r>
          </a:p>
          <a:p>
            <a:pPr marL="171450" lvl="0" indent="-171450">
              <a:buFont typeface="Arial" panose="020B0604020202020204" pitchFamily="34" charset="0"/>
              <a:buChar char="•"/>
            </a:pPr>
            <a:r>
              <a:rPr lang="de-DE" sz="1400" dirty="0"/>
              <a:t>online über den Publikationsserver</a:t>
            </a:r>
          </a:p>
          <a:p>
            <a:pPr marL="171450" lvl="0" indent="-171450">
              <a:buFont typeface="Arial" panose="020B0604020202020204" pitchFamily="34" charset="0"/>
              <a:buChar char="•"/>
            </a:pPr>
            <a:r>
              <a:rPr lang="de-DE" sz="1400" dirty="0"/>
              <a:t>als „</a:t>
            </a:r>
            <a:r>
              <a:rPr lang="de-DE" sz="1400" dirty="0" err="1"/>
              <a:t>Copyshop</a:t>
            </a:r>
            <a:r>
              <a:rPr lang="de-DE" sz="1400" dirty="0"/>
              <a:t>-Dissertation“ (=Dissertationsdruck)(20-100 </a:t>
            </a:r>
            <a:r>
              <a:rPr lang="de-DE" sz="1400" dirty="0" err="1"/>
              <a:t>Printex</a:t>
            </a:r>
            <a:r>
              <a:rPr lang="de-DE" sz="1400" dirty="0"/>
              <a:t>.)</a:t>
            </a:r>
          </a:p>
          <a:p>
            <a:pPr marL="171450" lvl="0" indent="-171450">
              <a:buFont typeface="Arial" panose="020B0604020202020204" pitchFamily="34" charset="0"/>
              <a:buChar char="•"/>
            </a:pPr>
            <a:r>
              <a:rPr lang="de-DE" sz="1400" dirty="0"/>
              <a:t>über einen Verlag als Monographie</a:t>
            </a:r>
          </a:p>
          <a:p>
            <a:pPr marL="171450" lvl="0" indent="-171450">
              <a:buFont typeface="Arial" panose="020B0604020202020204" pitchFamily="34" charset="0"/>
              <a:buChar char="•"/>
            </a:pPr>
            <a:r>
              <a:rPr lang="de-DE" sz="1400" dirty="0"/>
              <a:t>kumulativ, d.h. die Dissertationsschrift besteht aus mehreren wissenschaftlichen Aufsätzen, die bereits in wissenschaftlichen </a:t>
            </a:r>
            <a:r>
              <a:rPr lang="de-DE" sz="1400" dirty="0" err="1"/>
              <a:t>Zss</a:t>
            </a:r>
            <a:r>
              <a:rPr lang="de-DE" sz="1400" dirty="0"/>
              <a:t>. veröffentlicht sind oder zur Veröffentlichung anstehen.</a:t>
            </a:r>
          </a:p>
          <a:p>
            <a:r>
              <a:rPr lang="de-DE" sz="1400" dirty="0"/>
              <a:t> </a:t>
            </a:r>
            <a:endParaRPr lang="de-DE" sz="1400" dirty="0" smtClean="0"/>
          </a:p>
          <a:p>
            <a:endParaRPr lang="de-DE" sz="1400" dirty="0"/>
          </a:p>
          <a:p>
            <a:r>
              <a:rPr lang="de-DE" sz="1400" b="1" dirty="0"/>
              <a:t>Problem bei kumulativen Dissertationen: </a:t>
            </a:r>
            <a:r>
              <a:rPr lang="de-DE" sz="1400" dirty="0"/>
              <a:t>Autor gibt normalerweise ausschließliche Nutzungsrechte an Verlag</a:t>
            </a:r>
            <a:r>
              <a:rPr lang="de-DE" sz="1400" dirty="0">
                <a:sym typeface="Wingdings" panose="05000000000000000000" pitchFamily="2" charset="2"/>
              </a:rPr>
              <a:t></a:t>
            </a:r>
            <a:r>
              <a:rPr lang="de-DE" sz="1400" dirty="0"/>
              <a:t> Doktorand muss überprüfen, ob er Aufsatz noch in </a:t>
            </a:r>
            <a:r>
              <a:rPr lang="de-DE" sz="1400" dirty="0" err="1"/>
              <a:t>Diss</a:t>
            </a:r>
            <a:r>
              <a:rPr lang="de-DE" sz="1400" dirty="0"/>
              <a:t>. einbinden darf und in welcher Form</a:t>
            </a:r>
            <a:br>
              <a:rPr lang="de-DE" sz="1400" dirty="0"/>
            </a:br>
            <a:r>
              <a:rPr lang="de-DE" sz="1400" dirty="0"/>
              <a:t>V.a. wenn kumulative Dissertation noch online veröffentlicht werden soll, (damit es auch weltweit sichtbar ist) </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a:t>
            </a:fld>
            <a:endParaRPr lang="de-DE" dirty="0"/>
          </a:p>
        </p:txBody>
      </p:sp>
    </p:spTree>
    <p:extLst>
      <p:ext uri="{BB962C8B-B14F-4D97-AF65-F5344CB8AC3E}">
        <p14:creationId xmlns:p14="http://schemas.microsoft.com/office/powerpoint/2010/main" val="34145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Um die Doktoranden dabei zu unterstützen und somit mehr Publikationen in den Publikationsserver aufnehmen zu können, wurde an der TU Berlin extra ein </a:t>
            </a:r>
            <a:r>
              <a:rPr lang="de-DE" sz="1400" b="1" dirty="0"/>
              <a:t>Workflow</a:t>
            </a:r>
            <a:r>
              <a:rPr lang="de-DE" sz="1400" dirty="0"/>
              <a:t> erarbeitet, der auf dem Poster dargestellt ist. Poster wurde auf der </a:t>
            </a:r>
            <a:r>
              <a:rPr lang="de-DE" sz="1400" b="1" dirty="0" err="1"/>
              <a:t>Postersession</a:t>
            </a:r>
            <a:r>
              <a:rPr lang="de-DE" sz="1400" dirty="0"/>
              <a:t> vorgestellt</a:t>
            </a:r>
            <a:r>
              <a:rPr lang="de-DE" sz="1400" dirty="0" smtClean="0"/>
              <a:t>.</a:t>
            </a:r>
          </a:p>
          <a:p>
            <a:endParaRPr lang="de-DE" sz="1400" dirty="0"/>
          </a:p>
          <a:p>
            <a:endParaRPr lang="de-DE" sz="1400" dirty="0" smtClean="0"/>
          </a:p>
          <a:p>
            <a:endParaRPr lang="de-DE" sz="1400" dirty="0" smtClean="0"/>
          </a:p>
          <a:p>
            <a:endParaRPr lang="de-DE" sz="1400" dirty="0"/>
          </a:p>
          <a:p>
            <a:r>
              <a:rPr lang="de-DE" sz="1400" b="1" dirty="0"/>
              <a:t>Generell gilt für alle Autoren: </a:t>
            </a:r>
            <a:r>
              <a:rPr lang="de-DE" sz="1400" dirty="0"/>
              <a:t>Wollen Wissenschaftler ihre Artikel/Werke, die sie schon bei einem Verlag veröffentlich haben, auf unseren Publikationsserver stellen, ist das eine Zweitveröffentlichung. Die Verlage gestatten das nur teilweise und unter verschiedenen Bedingungen. </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4</a:t>
            </a:fld>
            <a:endParaRPr lang="de-DE" dirty="0"/>
          </a:p>
        </p:txBody>
      </p:sp>
    </p:spTree>
    <p:extLst>
      <p:ext uri="{BB962C8B-B14F-4D97-AF65-F5344CB8AC3E}">
        <p14:creationId xmlns:p14="http://schemas.microsoft.com/office/powerpoint/2010/main" val="2668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Eine Übersicht dieser Bedingungen sieht man auf der Seite </a:t>
            </a:r>
            <a:r>
              <a:rPr lang="de-DE" sz="1400" b="1" dirty="0"/>
              <a:t>Sherpa Romeo,</a:t>
            </a:r>
            <a:r>
              <a:rPr lang="de-DE" sz="1400" dirty="0"/>
              <a:t> die schon recht bekannt ist: dort steht also, ob ein Autor, der bei der </a:t>
            </a:r>
            <a:r>
              <a:rPr lang="de-DE" sz="1400" dirty="0" err="1"/>
              <a:t>Zs</a:t>
            </a:r>
            <a:r>
              <a:rPr lang="de-DE" sz="1400" dirty="0"/>
              <a:t> XY veröffentlicht hat, seinen Artikel nochmal auf einen Publikationsserver stellen darf  und wenn ja, in welcher Version. </a:t>
            </a:r>
            <a:endParaRPr lang="de-DE" sz="1400" dirty="0" smtClean="0"/>
          </a:p>
          <a:p>
            <a:endParaRPr lang="de-DE" sz="1400" dirty="0" smtClean="0"/>
          </a:p>
          <a:p>
            <a:endParaRPr lang="de-DE" sz="1400" dirty="0"/>
          </a:p>
          <a:p>
            <a:r>
              <a:rPr lang="de-DE" sz="1400" b="1" dirty="0"/>
              <a:t>Für Artikel, die in eine Dissertation eingebunden werden sollen</a:t>
            </a:r>
            <a:r>
              <a:rPr lang="de-DE" sz="1400" dirty="0"/>
              <a:t>, ist es ähnlich: es gelten zwar kulantere Regeln, aber man muss die Bedingungen aller betroffenen </a:t>
            </a:r>
            <a:r>
              <a:rPr lang="de-DE" sz="1400" dirty="0" err="1"/>
              <a:t>Zss</a:t>
            </a:r>
            <a:r>
              <a:rPr lang="de-DE" sz="1400" dirty="0"/>
              <a:t> </a:t>
            </a:r>
            <a:r>
              <a:rPr lang="de-DE" sz="1400" dirty="0" smtClean="0"/>
              <a:t>beachten</a:t>
            </a:r>
          </a:p>
          <a:p>
            <a:endParaRPr lang="de-DE" sz="1400" dirty="0"/>
          </a:p>
          <a:p>
            <a:r>
              <a:rPr lang="de-DE" sz="1400" b="1" dirty="0"/>
              <a:t>TU Berlin </a:t>
            </a:r>
            <a:r>
              <a:rPr lang="de-DE" sz="1400" dirty="0"/>
              <a:t>hat dafür folgende Übersicht erstellt, um den Doktoranden zu helfen und eine Beratung einfacher zu machen:</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5</a:t>
            </a:fld>
            <a:endParaRPr lang="de-DE" dirty="0"/>
          </a:p>
        </p:txBody>
      </p:sp>
    </p:spTree>
    <p:extLst>
      <p:ext uri="{BB962C8B-B14F-4D97-AF65-F5344CB8AC3E}">
        <p14:creationId xmlns:p14="http://schemas.microsoft.com/office/powerpoint/2010/main" val="86024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4353470" cy="3265798"/>
          </a:xfrm>
        </p:spPr>
      </p:sp>
      <p:sp>
        <p:nvSpPr>
          <p:cNvPr id="3" name="Notizenplatzhalter 2"/>
          <p:cNvSpPr>
            <a:spLocks noGrp="1"/>
          </p:cNvSpPr>
          <p:nvPr>
            <p:ph type="body" idx="1"/>
          </p:nvPr>
        </p:nvSpPr>
        <p:spPr>
          <a:xfrm>
            <a:off x="620688" y="4200479"/>
            <a:ext cx="5486400" cy="5155328"/>
          </a:xfrm>
        </p:spPr>
        <p:txBody>
          <a:bodyPr>
            <a:noAutofit/>
          </a:bodyPr>
          <a:lstStyle/>
          <a:p>
            <a:r>
              <a:rPr lang="de-DE" u="sng" dirty="0">
                <a:hlinkClick r:id="rId3"/>
              </a:rPr>
              <a:t>https://github.com/tuub/theses-publisher-policies/blob/master/policies_DE.md</a:t>
            </a:r>
            <a:endParaRPr lang="de-DE" dirty="0"/>
          </a:p>
          <a:p>
            <a:endParaRPr lang="de-DE" sz="1400" dirty="0" smtClean="0"/>
          </a:p>
          <a:p>
            <a:pPr marL="228600" lvl="0" indent="-228600">
              <a:buFont typeface="+mj-lt"/>
              <a:buAutoNum type="arabicPeriod"/>
            </a:pPr>
            <a:r>
              <a:rPr lang="de-DE" sz="1400" dirty="0"/>
              <a:t>Spalte: </a:t>
            </a:r>
            <a:r>
              <a:rPr lang="de-DE" sz="1400" b="1" dirty="0"/>
              <a:t>welche Version</a:t>
            </a:r>
            <a:r>
              <a:rPr lang="de-DE" sz="1400" dirty="0"/>
              <a:t> des Aufsatzes darf für die Dissertation verwendet werden </a:t>
            </a:r>
            <a:br>
              <a:rPr lang="de-DE" sz="1400" dirty="0"/>
            </a:br>
            <a:r>
              <a:rPr lang="de-DE" sz="1400" dirty="0"/>
              <a:t>(</a:t>
            </a:r>
            <a:r>
              <a:rPr lang="de-DE" sz="1400" dirty="0" err="1"/>
              <a:t>Preprint</a:t>
            </a:r>
            <a:r>
              <a:rPr lang="de-DE" sz="1400" dirty="0"/>
              <a:t> =eingereichte Fassung, Postprint=akzeptierte Version nach dem  Begutachtungsverfahren mit den geforderten Änderungen, Verlagsversion=akzeptierte Version mit Verlagslayout, wie sie dann publiziert </a:t>
            </a:r>
            <a:r>
              <a:rPr lang="de-DE" sz="1400" dirty="0" smtClean="0"/>
              <a:t>wird)</a:t>
            </a:r>
            <a:br>
              <a:rPr lang="de-DE" sz="1400" dirty="0" smtClean="0"/>
            </a:br>
            <a:r>
              <a:rPr lang="de-DE" sz="1400" dirty="0" smtClean="0"/>
              <a:t>und </a:t>
            </a:r>
            <a:r>
              <a:rPr lang="de-DE" sz="1400" b="1" dirty="0"/>
              <a:t>welches Embargo</a:t>
            </a:r>
            <a:r>
              <a:rPr lang="de-DE" sz="1400" dirty="0"/>
              <a:t> gilt (d.h. nach wie vielen Monaten nach der Erstveröffentlichung beim Verlag darf es in der Dissertation veröffentlicht werden)</a:t>
            </a:r>
          </a:p>
          <a:p>
            <a:pPr marL="228600" lvl="0" indent="-228600">
              <a:buFont typeface="+mj-lt"/>
              <a:buAutoNum type="arabicPeriod"/>
            </a:pPr>
            <a:r>
              <a:rPr lang="de-DE" sz="1400" dirty="0"/>
              <a:t>Spalte: ist es erlaubt, die </a:t>
            </a:r>
            <a:r>
              <a:rPr lang="de-DE" sz="1400" b="1" dirty="0"/>
              <a:t>Dissertation schon zu veröffentlichen</a:t>
            </a:r>
            <a:r>
              <a:rPr lang="de-DE" sz="1400" dirty="0"/>
              <a:t>, wenn der Artikel beim Verlag selbst noch nicht veröffentlicht ist (kommt oft vor, weil es gewöhnlich Monate bis Jahre dauert, bis ein Aufsatz wirklich veröffentlicht ist)</a:t>
            </a:r>
          </a:p>
          <a:p>
            <a:pPr marL="228600" lvl="0" indent="-228600">
              <a:buFont typeface="+mj-lt"/>
              <a:buAutoNum type="arabicPeriod"/>
            </a:pPr>
            <a:r>
              <a:rPr lang="de-DE" sz="1400" dirty="0"/>
              <a:t>Spalte: Besondere </a:t>
            </a:r>
            <a:r>
              <a:rPr lang="de-DE" sz="1400" b="1" dirty="0"/>
              <a:t>Regelungen</a:t>
            </a:r>
          </a:p>
          <a:p>
            <a:pPr marL="228600" lvl="0" indent="-228600">
              <a:buFont typeface="+mj-lt"/>
              <a:buAutoNum type="arabicPeriod"/>
            </a:pPr>
            <a:r>
              <a:rPr lang="de-DE" sz="1400" dirty="0"/>
              <a:t>Spalte: </a:t>
            </a:r>
            <a:r>
              <a:rPr lang="de-DE" sz="1400" b="1" dirty="0"/>
              <a:t>Quellen</a:t>
            </a:r>
            <a:r>
              <a:rPr lang="de-DE" sz="1400" dirty="0"/>
              <a:t>, wo die Doktoranden sich den Originaltext der Verlagsbedingungen ansehen können</a:t>
            </a:r>
          </a:p>
          <a:p>
            <a:pPr marL="171450" indent="-171450">
              <a:buFont typeface="Arial" panose="020B0604020202020204" pitchFamily="34" charset="0"/>
              <a:buChar char="•"/>
            </a:pPr>
            <a:endParaRPr lang="de-DE" sz="1400" dirty="0" smtClean="0"/>
          </a:p>
          <a:p>
            <a:pPr marL="171450" indent="-171450">
              <a:buFont typeface="Arial" panose="020B0604020202020204" pitchFamily="34" charset="0"/>
              <a:buChar char="•"/>
            </a:pPr>
            <a:endParaRPr lang="de-DE" sz="1400" dirty="0" smtClean="0"/>
          </a:p>
          <a:p>
            <a:r>
              <a:rPr lang="de-DE" sz="1400" dirty="0"/>
              <a:t>Das </a:t>
            </a:r>
            <a:r>
              <a:rPr lang="de-DE" sz="1400" dirty="0" err="1"/>
              <a:t>Git</a:t>
            </a:r>
            <a:r>
              <a:rPr lang="de-DE" sz="1400" dirty="0"/>
              <a:t>-Repositorium steht unter CC0 (CC Zero), alle Inhalte sind frei nutzbar. D. h. andere Bibliotheken und Doktoranden dürfen diese Übersicht auch nachnutzen und am besten auch unterstützen.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6</a:t>
            </a:fld>
            <a:endParaRPr lang="de-DE" dirty="0"/>
          </a:p>
        </p:txBody>
      </p:sp>
    </p:spTree>
    <p:extLst>
      <p:ext uri="{BB962C8B-B14F-4D97-AF65-F5344CB8AC3E}">
        <p14:creationId xmlns:p14="http://schemas.microsoft.com/office/powerpoint/2010/main" val="159604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2769294" cy="2077413"/>
          </a:xfrm>
        </p:spPr>
      </p:sp>
      <p:sp>
        <p:nvSpPr>
          <p:cNvPr id="3" name="Notizenplatzhalter 2"/>
          <p:cNvSpPr>
            <a:spLocks noGrp="1"/>
          </p:cNvSpPr>
          <p:nvPr>
            <p:ph type="body" idx="1"/>
          </p:nvPr>
        </p:nvSpPr>
        <p:spPr>
          <a:xfrm>
            <a:off x="620688" y="3002022"/>
            <a:ext cx="5486400" cy="6408712"/>
          </a:xfrm>
        </p:spPr>
        <p:txBody>
          <a:bodyPr>
            <a:normAutofit/>
          </a:bodyPr>
          <a:lstStyle/>
          <a:p>
            <a:r>
              <a:rPr lang="de-DE" sz="1400" dirty="0"/>
              <a:t>Ich wollte diese Plattform heute kurz vorstellen, weil ich zum gleichen Zeitpunkt wie die Berliner auch eine </a:t>
            </a:r>
            <a:r>
              <a:rPr lang="de-DE" sz="1400" b="1" dirty="0"/>
              <a:t>ähnliche Übersicht </a:t>
            </a:r>
            <a:r>
              <a:rPr lang="de-DE" sz="1400" dirty="0"/>
              <a:t>mit teilweise anderen Verlagen erstellt habe, habe ich jetzt </a:t>
            </a:r>
            <a:r>
              <a:rPr lang="de-DE" sz="1400" b="1" dirty="0"/>
              <a:t>Kontakt</a:t>
            </a:r>
            <a:r>
              <a:rPr lang="de-DE" sz="1400" dirty="0"/>
              <a:t> aufgenommen, um unsere Arbeit dort auch mit einzubringen. Wir werden auch darauf verlinken - von unserer Seite aus, auf der wir alles zu elektronischen Dissertationen zusammengestellt haben:</a:t>
            </a:r>
            <a:br>
              <a:rPr lang="de-DE" sz="1400" dirty="0"/>
            </a:br>
            <a:r>
              <a:rPr lang="de-DE" sz="1400" u="sng" dirty="0">
                <a:hlinkClick r:id="rId3"/>
              </a:rPr>
              <a:t>http://epub.uni-regensburg.de/</a:t>
            </a:r>
            <a:r>
              <a:rPr lang="de-DE" sz="1400" dirty="0"/>
              <a:t> </a:t>
            </a:r>
            <a:r>
              <a:rPr lang="de-DE" sz="1400" dirty="0" smtClean="0"/>
              <a:t/>
            </a:r>
            <a:br>
              <a:rPr lang="de-DE" sz="1400" dirty="0" smtClean="0"/>
            </a:br>
            <a:r>
              <a:rPr lang="de-DE" sz="1400" dirty="0" smtClean="0">
                <a:sym typeface="Wingdings" panose="05000000000000000000" pitchFamily="2" charset="2"/>
              </a:rPr>
              <a:t></a:t>
            </a:r>
            <a:r>
              <a:rPr lang="de-DE" sz="1400" dirty="0"/>
              <a:t>elektronische Dissertationen, Frage 10 und 11</a:t>
            </a:r>
          </a:p>
          <a:p>
            <a:endParaRPr lang="de-DE" sz="1400" dirty="0" smtClean="0"/>
          </a:p>
          <a:p>
            <a:r>
              <a:rPr lang="de-DE" sz="1400" b="1" dirty="0" smtClean="0"/>
              <a:t>Fazit </a:t>
            </a:r>
            <a:r>
              <a:rPr lang="de-DE" sz="1400" b="1" dirty="0"/>
              <a:t>der TU Berlin:</a:t>
            </a:r>
            <a:r>
              <a:rPr lang="de-DE" sz="1400" dirty="0"/>
              <a:t> Open Access ist auch für kumulative Dissertationen möglich, man muss nur etwas mehr Zeit in die Klärung der Bedingungen investieren. Dabei helfen wir</a:t>
            </a:r>
            <a:r>
              <a:rPr lang="de-DE" sz="1400" dirty="0" smtClean="0"/>
              <a:t>.</a:t>
            </a:r>
          </a:p>
          <a:p>
            <a:endParaRPr lang="de-DE" dirty="0" smtClean="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7</a:t>
            </a:fld>
            <a:endParaRPr lang="de-DE" dirty="0"/>
          </a:p>
        </p:txBody>
      </p:sp>
    </p:spTree>
    <p:extLst>
      <p:ext uri="{BB962C8B-B14F-4D97-AF65-F5344CB8AC3E}">
        <p14:creationId xmlns:p14="http://schemas.microsoft.com/office/powerpoint/2010/main" val="43230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kern="1200" dirty="0" smtClean="0">
                <a:solidFill>
                  <a:schemeClr val="tx1"/>
                </a:solidFill>
                <a:effectLst/>
                <a:latin typeface="+mn-lt"/>
                <a:ea typeface="+mn-ea"/>
                <a:cs typeface="+mn-cs"/>
              </a:rPr>
              <a:t>DFG-Projekt, Wird seit </a:t>
            </a:r>
            <a:r>
              <a:rPr lang="de-DE" sz="1400" kern="1200" dirty="0" err="1" smtClean="0">
                <a:solidFill>
                  <a:schemeClr val="tx1"/>
                </a:solidFill>
                <a:effectLst/>
                <a:latin typeface="+mn-lt"/>
                <a:ea typeface="+mn-ea"/>
                <a:cs typeface="+mn-cs"/>
              </a:rPr>
              <a:t>ca</a:t>
            </a:r>
            <a:r>
              <a:rPr lang="de-DE" sz="1400" kern="1200" dirty="0" smtClean="0">
                <a:solidFill>
                  <a:schemeClr val="tx1"/>
                </a:solidFill>
                <a:effectLst/>
                <a:latin typeface="+mn-lt"/>
                <a:ea typeface="+mn-ea"/>
                <a:cs typeface="+mn-cs"/>
              </a:rPr>
              <a:t> 1 Jahr entwickelt</a:t>
            </a:r>
          </a:p>
          <a:p>
            <a:endParaRPr lang="de-DE" sz="1400" kern="1200" dirty="0" smtClean="0">
              <a:solidFill>
                <a:schemeClr val="tx1"/>
              </a:solidFill>
              <a:effectLst/>
              <a:latin typeface="+mn-lt"/>
              <a:ea typeface="+mn-ea"/>
              <a:cs typeface="+mn-cs"/>
            </a:endParaRPr>
          </a:p>
          <a:p>
            <a:r>
              <a:rPr lang="de-DE" sz="1400" kern="1200" dirty="0" smtClean="0">
                <a:solidFill>
                  <a:schemeClr val="tx1"/>
                </a:solidFill>
                <a:effectLst/>
                <a:latin typeface="+mn-lt"/>
                <a:ea typeface="+mn-ea"/>
                <a:cs typeface="+mn-cs"/>
              </a:rPr>
              <a:t>Das Projekt </a:t>
            </a:r>
            <a:r>
              <a:rPr lang="de-DE" sz="1400" kern="1200" dirty="0" err="1" smtClean="0">
                <a:solidFill>
                  <a:schemeClr val="tx1"/>
                </a:solidFill>
                <a:effectLst/>
                <a:latin typeface="+mn-lt"/>
                <a:ea typeface="+mn-ea"/>
                <a:cs typeface="+mn-cs"/>
              </a:rPr>
              <a:t>Deep</a:t>
            </a:r>
            <a:r>
              <a:rPr lang="de-DE" sz="1400" kern="1200" dirty="0" smtClean="0">
                <a:solidFill>
                  <a:schemeClr val="tx1"/>
                </a:solidFill>
                <a:effectLst/>
                <a:latin typeface="+mn-lt"/>
                <a:ea typeface="+mn-ea"/>
                <a:cs typeface="+mn-cs"/>
              </a:rPr>
              <a:t> Green will wissenschaftliche Veröffentlichungen, die lizenzrechtlich frei zugänglich gemacht werden dürfen, auch tatsächlich frei zugänglich (Open Access) stellen. Damit wird der Artikel zum zweiten Mal veröffentlicht. </a:t>
            </a:r>
          </a:p>
          <a:p>
            <a:endParaRPr lang="de-DE" sz="1400" kern="1200" dirty="0" smtClean="0">
              <a:solidFill>
                <a:schemeClr val="tx1"/>
              </a:solidFill>
              <a:effectLst/>
              <a:latin typeface="+mn-lt"/>
              <a:ea typeface="+mn-ea"/>
              <a:cs typeface="+mn-cs"/>
            </a:endParaRPr>
          </a:p>
          <a:p>
            <a:r>
              <a:rPr lang="de-DE" sz="1400" b="1" kern="1200" dirty="0" smtClean="0">
                <a:solidFill>
                  <a:schemeClr val="tx1"/>
                </a:solidFill>
                <a:effectLst/>
                <a:latin typeface="+mn-lt"/>
                <a:ea typeface="+mn-ea"/>
                <a:cs typeface="+mn-cs"/>
              </a:rPr>
              <a:t>Zweitveröffentlichung</a:t>
            </a:r>
            <a:r>
              <a:rPr lang="de-DE" sz="1400" kern="1200" dirty="0" smtClean="0">
                <a:solidFill>
                  <a:schemeClr val="tx1"/>
                </a:solidFill>
                <a:effectLst/>
                <a:latin typeface="+mn-lt"/>
                <a:ea typeface="+mn-ea"/>
                <a:cs typeface="+mn-cs"/>
              </a:rPr>
              <a:t> von Aufsätzen in einem Publikationsserver nennen wir: „Grünen Weg zu OA“ </a:t>
            </a:r>
            <a:r>
              <a:rPr lang="de-DE" sz="1400" kern="1200" dirty="0" smtClean="0">
                <a:solidFill>
                  <a:schemeClr val="tx1"/>
                </a:solidFill>
                <a:effectLst/>
                <a:latin typeface="+mn-lt"/>
                <a:ea typeface="+mn-ea"/>
                <a:cs typeface="+mn-cs"/>
                <a:sym typeface="Wingdings" panose="05000000000000000000" pitchFamily="2" charset="2"/>
              </a:rPr>
              <a:t></a:t>
            </a:r>
            <a:r>
              <a:rPr lang="de-DE" sz="1400" kern="1200" dirty="0" smtClean="0">
                <a:solidFill>
                  <a:schemeClr val="tx1"/>
                </a:solidFill>
                <a:effectLst/>
                <a:latin typeface="+mn-lt"/>
                <a:ea typeface="+mn-ea"/>
                <a:cs typeface="+mn-cs"/>
              </a:rPr>
              <a:t> Deshalb der Name „Green“</a:t>
            </a:r>
          </a:p>
          <a:p>
            <a:endParaRPr lang="de-DE" sz="1400" kern="1200" dirty="0" smtClean="0">
              <a:solidFill>
                <a:schemeClr val="tx1"/>
              </a:solidFill>
              <a:effectLst/>
              <a:latin typeface="+mn-lt"/>
              <a:ea typeface="+mn-ea"/>
              <a:cs typeface="+mn-cs"/>
            </a:endParaRPr>
          </a:p>
          <a:p>
            <a:r>
              <a:rPr lang="de-DE" sz="1400" kern="1200" dirty="0" smtClean="0">
                <a:solidFill>
                  <a:schemeClr val="tx1"/>
                </a:solidFill>
                <a:effectLst/>
                <a:latin typeface="+mn-lt"/>
                <a:ea typeface="+mn-ea"/>
                <a:cs typeface="+mn-cs"/>
              </a:rPr>
              <a:t>Als Erstes will das Projekt Zeitschriften aus Allianzlizenzen frei zugänglich machen.</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8</a:t>
            </a:fld>
            <a:endParaRPr lang="de-DE" dirty="0"/>
          </a:p>
        </p:txBody>
      </p:sp>
    </p:spTree>
    <p:extLst>
      <p:ext uri="{BB962C8B-B14F-4D97-AF65-F5344CB8AC3E}">
        <p14:creationId xmlns:p14="http://schemas.microsoft.com/office/powerpoint/2010/main" val="27899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7738" y="744538"/>
            <a:ext cx="4137446" cy="3103746"/>
          </a:xfrm>
        </p:spPr>
      </p:sp>
      <p:sp>
        <p:nvSpPr>
          <p:cNvPr id="3" name="Notizenplatzhalter 2"/>
          <p:cNvSpPr>
            <a:spLocks noGrp="1"/>
          </p:cNvSpPr>
          <p:nvPr>
            <p:ph type="body" idx="1"/>
          </p:nvPr>
        </p:nvSpPr>
        <p:spPr>
          <a:xfrm>
            <a:off x="620688" y="3955207"/>
            <a:ext cx="5832648" cy="5473376"/>
          </a:xfrm>
        </p:spPr>
        <p:txBody>
          <a:bodyPr>
            <a:normAutofit/>
          </a:bodyPr>
          <a:lstStyle/>
          <a:p>
            <a:r>
              <a:rPr lang="de-DE" sz="1400" b="1" dirty="0"/>
              <a:t>Allianzlizenzen</a:t>
            </a:r>
            <a:r>
              <a:rPr lang="de-DE" sz="1400" dirty="0"/>
              <a:t> sind Nachfolger der Nationallizenzen. Nationallizenzen komplett von DFG finanziert. AL von DFG gefördert (teilweise gezahlt). Diese Lizenzen werden überregional für alle interessierten deutschen Bibliotheken mit dem jeweiligen Verlag ausgehandelt. Ein Punkt, der immer in den Allianzlizenzen-Verträgen enthalten sein muss, ist die OA Komponente. </a:t>
            </a:r>
            <a:endParaRPr lang="de-DE" sz="1400" dirty="0" smtClean="0"/>
          </a:p>
          <a:p>
            <a:endParaRPr lang="de-DE" sz="1400" dirty="0"/>
          </a:p>
          <a:p>
            <a:r>
              <a:rPr lang="de-DE" sz="1400" b="1" dirty="0"/>
              <a:t>OA-Komponente</a:t>
            </a:r>
            <a:r>
              <a:rPr lang="de-DE" sz="1400" dirty="0"/>
              <a:t> heißt, dass Zeitschriftenartikel, die in der Lizenz enthalten sind, unter bestimmten Bedingungen OA gemacht werden </a:t>
            </a:r>
            <a:r>
              <a:rPr lang="de-DE" sz="1400" dirty="0" err="1"/>
              <a:t>dürfen</a:t>
            </a:r>
            <a:r>
              <a:rPr lang="de-DE" sz="1400" dirty="0" err="1">
                <a:sym typeface="Wingdings" panose="05000000000000000000" pitchFamily="2" charset="2"/>
              </a:rPr>
              <a:t></a:t>
            </a:r>
            <a:r>
              <a:rPr lang="de-DE" sz="1400" dirty="0" err="1"/>
              <a:t>bestimmte</a:t>
            </a:r>
            <a:r>
              <a:rPr lang="de-DE" sz="1400" dirty="0"/>
              <a:t> Artikel auf den Publikationsserver gestellt werden dürfen und damit für alle kostenlos lesbar gemacht werden dürfen. Es haben damit dann auch die Interessierten </a:t>
            </a:r>
            <a:r>
              <a:rPr lang="de-DE" sz="1400" dirty="0" smtClean="0"/>
              <a:t>Zugriff</a:t>
            </a:r>
            <a:r>
              <a:rPr lang="de-DE" sz="1400" dirty="0"/>
              <a:t>, bei denen die Bibliothek keinen Zugang erworben hat.</a:t>
            </a:r>
            <a:br>
              <a:rPr lang="de-DE" sz="1400" dirty="0"/>
            </a:br>
            <a:r>
              <a:rPr lang="de-DE" sz="1400" dirty="0"/>
              <a:t>Die OA-Komponente regelt in jedem einzelnen Vertrag welche Bedingungen der Verlag vorgibt, damit Artikel online gestellt werden können</a:t>
            </a:r>
            <a:r>
              <a:rPr lang="de-DE" sz="1400" dirty="0" smtClean="0"/>
              <a:t>.</a:t>
            </a:r>
          </a:p>
          <a:p>
            <a:endParaRPr lang="de-DE" sz="1400" dirty="0" smtClean="0"/>
          </a:p>
          <a:p>
            <a:endParaRPr lang="de-DE" sz="1400" dirty="0" smtClean="0"/>
          </a:p>
          <a:p>
            <a:endParaRPr lang="de-DE" sz="1400" dirty="0"/>
          </a:p>
          <a:p>
            <a:r>
              <a:rPr lang="de-DE" sz="1400" b="1" dirty="0"/>
              <a:t>Ausgangslage</a:t>
            </a:r>
            <a:r>
              <a:rPr lang="de-DE" sz="1400" dirty="0"/>
              <a:t> für das </a:t>
            </a:r>
            <a:r>
              <a:rPr lang="de-DE" sz="1400" dirty="0" smtClean="0"/>
              <a:t>Projekt </a:t>
            </a:r>
            <a:r>
              <a:rPr lang="de-DE" sz="1400" dirty="0"/>
              <a:t>in </a:t>
            </a:r>
            <a:r>
              <a:rPr lang="de-DE" sz="1400" dirty="0" smtClean="0"/>
              <a:t>2013 war folgende: </a:t>
            </a:r>
            <a:r>
              <a:rPr lang="de-DE" sz="1400" dirty="0"/>
              <a:t>A</a:t>
            </a:r>
            <a:r>
              <a:rPr lang="de-DE" sz="1400" dirty="0" smtClean="0"/>
              <a:t>us </a:t>
            </a:r>
            <a:r>
              <a:rPr lang="de-DE" sz="1400" dirty="0"/>
              <a:t>166 an Allianzlizenzen teilnehmenden Bibliotheken nehmen nur 16 das Recht wahr, Artikel OA zu stellen</a:t>
            </a:r>
          </a:p>
          <a:p>
            <a:r>
              <a:rPr lang="de-DE" sz="1400" dirty="0"/>
              <a:t>Gründe für das verhaltene Interesse: man muss einigen Aufwand betreiben, um herauszufinden, welche Artikel man online stellen darf. Grundsätzlich darf eine </a:t>
            </a:r>
            <a:r>
              <a:rPr lang="de-DE" sz="1400" dirty="0" err="1"/>
              <a:t>Bib</a:t>
            </a:r>
            <a:r>
              <a:rPr lang="de-DE" sz="1400" dirty="0"/>
              <a:t> nur die Artikel der eigenen Wissenschaftler in </a:t>
            </a:r>
            <a:r>
              <a:rPr lang="de-DE" sz="1400" dirty="0" smtClean="0"/>
              <a:t>den eigenen </a:t>
            </a:r>
            <a:r>
              <a:rPr lang="de-DE" sz="1400" dirty="0"/>
              <a:t>PS stellen</a:t>
            </a:r>
          </a:p>
          <a:p>
            <a:endParaRPr lang="de-DE" dirty="0"/>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9</a:t>
            </a:fld>
            <a:endParaRPr lang="de-DE" dirty="0"/>
          </a:p>
        </p:txBody>
      </p:sp>
    </p:spTree>
    <p:extLst>
      <p:ext uri="{BB962C8B-B14F-4D97-AF65-F5344CB8AC3E}">
        <p14:creationId xmlns:p14="http://schemas.microsoft.com/office/powerpoint/2010/main" val="2454885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dirty="0"/>
          </a:p>
        </p:txBody>
      </p:sp>
      <p:sp>
        <p:nvSpPr>
          <p:cNvPr id="12" name="Rectangle 16"/>
          <p:cNvSpPr txBox="1">
            <a:spLocks noChangeArrowheads="1"/>
          </p:cNvSpPr>
          <p:nvPr userDrawn="1"/>
        </p:nvSpPr>
        <p:spPr bwMode="auto">
          <a:xfrm>
            <a:off x="5273702" y="692150"/>
            <a:ext cx="3227388"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chemeClr val="tx1">
                    <a:tint val="75000"/>
                  </a:schemeClr>
                </a:solidFill>
                <a:effectLst/>
                <a:uLnTx/>
                <a:uFillTx/>
                <a:latin typeface="+mn-lt"/>
                <a:ea typeface="+mn-ea"/>
                <a:cs typeface="+mn-cs"/>
              </a:rPr>
              <a:t>Dr. Max Mustermann</a:t>
            </a:r>
            <a:br>
              <a:rPr kumimoji="0" lang="de-DE" sz="1200" b="1"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smtClean="0">
                <a:ln>
                  <a:noFill/>
                </a:ln>
                <a:solidFill>
                  <a:schemeClr val="tx1">
                    <a:tint val="75000"/>
                  </a:schemeClr>
                </a:solidFill>
                <a:effectLst/>
                <a:uLnTx/>
                <a:uFillTx/>
                <a:latin typeface="+mn-lt"/>
                <a:ea typeface="+mn-ea"/>
                <a:cs typeface="+mn-cs"/>
              </a:rPr>
              <a:t>Referat Kommunikation &amp; Marketing </a:t>
            </a:r>
            <a:br>
              <a:rPr kumimoji="0" lang="de-DE" sz="12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smtClean="0">
                <a:ln>
                  <a:noFill/>
                </a:ln>
                <a:solidFill>
                  <a:schemeClr val="tx1">
                    <a:tint val="75000"/>
                  </a:schemeClr>
                </a:solidFill>
                <a:effectLst/>
                <a:uLnTx/>
                <a:uFillTx/>
                <a:latin typeface="+mn-lt"/>
                <a:ea typeface="+mn-ea"/>
                <a:cs typeface="+mn-cs"/>
              </a:rPr>
              <a:t>Verwaltung</a:t>
            </a: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13" name="Group 27"/>
          <p:cNvGrpSpPr>
            <a:grpSpLocks/>
          </p:cNvGrpSpPr>
          <p:nvPr userDrawn="1"/>
        </p:nvGrpSpPr>
        <p:grpSpPr bwMode="auto">
          <a:xfrm>
            <a:off x="0" y="1"/>
            <a:ext cx="9144000" cy="6858000"/>
            <a:chOff x="0" y="0"/>
            <a:chExt cx="5760" cy="4320"/>
          </a:xfrm>
        </p:grpSpPr>
        <p:pic>
          <p:nvPicPr>
            <p:cNvPr id="14" name="Picture 25"/>
            <p:cNvPicPr>
              <a:picLocks noChangeAspect="1" noChangeArrowheads="1"/>
            </p:cNvPicPr>
            <p:nvPr userDrawn="1"/>
          </p:nvPicPr>
          <p:blipFill>
            <a:blip r:embed="rId2" cstate="print"/>
            <a:srcRect/>
            <a:stretch>
              <a:fillRect/>
            </a:stretch>
          </p:blipFill>
          <p:spPr bwMode="auto">
            <a:xfrm>
              <a:off x="0" y="3007"/>
              <a:ext cx="3065" cy="1313"/>
            </a:xfrm>
            <a:prstGeom prst="rect">
              <a:avLst/>
            </a:prstGeom>
            <a:noFill/>
          </p:spPr>
        </p:pic>
        <p:sp>
          <p:nvSpPr>
            <p:cNvPr id="15" name="Rectangle 15"/>
            <p:cNvSpPr>
              <a:spLocks noChangeArrowheads="1"/>
            </p:cNvSpPr>
            <p:nvPr userDrawn="1"/>
          </p:nvSpPr>
          <p:spPr bwMode="auto">
            <a:xfrm>
              <a:off x="2" y="0"/>
              <a:ext cx="5758" cy="2880"/>
            </a:xfrm>
            <a:prstGeom prst="rect">
              <a:avLst/>
            </a:prstGeom>
            <a:solidFill>
              <a:schemeClr val="bg1">
                <a:lumMod val="75000"/>
              </a:schemeClr>
            </a:solidFill>
            <a:ln w="9525">
              <a:noFill/>
              <a:miter lim="800000"/>
              <a:headEnd/>
              <a:tailEnd/>
            </a:ln>
            <a:effectLst/>
          </p:spPr>
          <p:txBody>
            <a:bodyPr wrap="none" lIns="0" tIns="0" rIns="0" bIns="0" anchor="ctr"/>
            <a:lstStyle/>
            <a:p>
              <a:pPr algn="ctr"/>
              <a:endParaRPr lang="de-DE" dirty="0"/>
            </a:p>
          </p:txBody>
        </p:sp>
      </p:grpSp>
      <p:sp>
        <p:nvSpPr>
          <p:cNvPr id="16" name="Rechteck 15"/>
          <p:cNvSpPr/>
          <p:nvPr userDrawn="1"/>
        </p:nvSpPr>
        <p:spPr>
          <a:xfrm>
            <a:off x="3143240" y="4572008"/>
            <a:ext cx="6000760" cy="928694"/>
          </a:xfrm>
          <a:prstGeom prst="rect">
            <a:avLst/>
          </a:prstGeom>
          <a:solidFill>
            <a:srgbClr val="A46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platzhalter 22"/>
          <p:cNvSpPr>
            <a:spLocks noGrp="1"/>
          </p:cNvSpPr>
          <p:nvPr>
            <p:ph type="body" sz="quarter" idx="11" hasCustomPrompt="1"/>
          </p:nvPr>
        </p:nvSpPr>
        <p:spPr>
          <a:xfrm>
            <a:off x="3071842" y="2357430"/>
            <a:ext cx="5786438" cy="500066"/>
          </a:xfrm>
          <a:prstGeom prst="rect">
            <a:avLst/>
          </a:prstGeom>
        </p:spPr>
        <p:txBody>
          <a:bodyPr>
            <a:noAutofit/>
          </a:bodyPr>
          <a:lstStyle>
            <a:lvl1pPr marL="0" indent="0">
              <a:defRPr sz="2600" baseline="0">
                <a:latin typeface="Frutiger Next LT W1G" pitchFamily="34" charset="0"/>
              </a:defRPr>
            </a:lvl1pPr>
          </a:lstStyle>
          <a:p>
            <a:pPr lvl="0"/>
            <a:r>
              <a:rPr lang="de-DE" dirty="0" smtClean="0"/>
              <a:t>Open Access–Tage 2016</a:t>
            </a:r>
          </a:p>
        </p:txBody>
      </p:sp>
      <p:sp>
        <p:nvSpPr>
          <p:cNvPr id="24" name="Textplatzhalter 22"/>
          <p:cNvSpPr>
            <a:spLocks noGrp="1"/>
          </p:cNvSpPr>
          <p:nvPr>
            <p:ph type="body" sz="quarter" idx="12" hasCustomPrompt="1"/>
          </p:nvPr>
        </p:nvSpPr>
        <p:spPr>
          <a:xfrm>
            <a:off x="3071802" y="2857496"/>
            <a:ext cx="6072198" cy="500066"/>
          </a:xfrm>
          <a:prstGeom prst="rect">
            <a:avLst/>
          </a:prstGeom>
        </p:spPr>
        <p:txBody>
          <a:bodyPr>
            <a:noAutofit/>
          </a:bodyPr>
          <a:lstStyle>
            <a:lvl1pPr>
              <a:defRPr sz="2400" baseline="0">
                <a:solidFill>
                  <a:schemeClr val="bg1"/>
                </a:solidFill>
                <a:latin typeface="Frutiger Next LT W1G" pitchFamily="34" charset="0"/>
              </a:defRPr>
            </a:lvl1pPr>
          </a:lstStyle>
          <a:p>
            <a:pPr lvl="0"/>
            <a:r>
              <a:rPr lang="de-DE" dirty="0" smtClean="0"/>
              <a:t>Kumulative Dissertationen &amp; </a:t>
            </a:r>
            <a:r>
              <a:rPr lang="de-DE" dirty="0" err="1" smtClean="0"/>
              <a:t>Deep</a:t>
            </a:r>
            <a:r>
              <a:rPr lang="de-DE" dirty="0" smtClean="0"/>
              <a:t> Green</a:t>
            </a:r>
          </a:p>
        </p:txBody>
      </p:sp>
      <p:sp>
        <p:nvSpPr>
          <p:cNvPr id="11" name="Textfeld 10"/>
          <p:cNvSpPr txBox="1"/>
          <p:nvPr userDrawn="1"/>
        </p:nvSpPr>
        <p:spPr>
          <a:xfrm>
            <a:off x="3071813" y="3565525"/>
            <a:ext cx="6072187" cy="1246188"/>
          </a:xfrm>
          <a:prstGeom prst="rect">
            <a:avLst/>
          </a:prstGeom>
          <a:noFill/>
        </p:spPr>
        <p:txBody>
          <a:bodyPr>
            <a:spAutoFit/>
          </a:bodyPr>
          <a:lstStyle/>
          <a:p>
            <a:pPr fontAlgn="auto">
              <a:spcBef>
                <a:spcPts val="0"/>
              </a:spcBef>
              <a:spcAft>
                <a:spcPts val="0"/>
              </a:spcAft>
              <a:defRPr/>
            </a:pPr>
            <a:r>
              <a:rPr lang="de-DE" dirty="0" smtClean="0">
                <a:latin typeface="Frutiger Next LT W1G" pitchFamily="34" charset="0"/>
              </a:rPr>
              <a:t>Cornelia Lang</a:t>
            </a:r>
            <a:r>
              <a:rPr lang="de-DE" dirty="0">
                <a:latin typeface="Frutiger Next LT W1G" pitchFamily="34" charset="0"/>
              </a:rPr>
              <a:t/>
            </a:r>
            <a:br>
              <a:rPr lang="de-DE" dirty="0">
                <a:latin typeface="Frutiger Next LT W1G" pitchFamily="34" charset="0"/>
              </a:rPr>
            </a:br>
            <a:r>
              <a:rPr lang="de-DE" dirty="0" smtClean="0">
                <a:latin typeface="Frutiger Next LT W1G" pitchFamily="34" charset="0"/>
              </a:rPr>
              <a:t>Open</a:t>
            </a:r>
            <a:r>
              <a:rPr lang="de-DE" baseline="0" dirty="0" smtClean="0">
                <a:latin typeface="Frutiger Next LT W1G" pitchFamily="34" charset="0"/>
              </a:rPr>
              <a:t> Access</a:t>
            </a:r>
            <a:endParaRPr lang="de-DE" dirty="0">
              <a:latin typeface="Frutiger Next LT W1G" pitchFamily="34" charset="0"/>
            </a:endParaRPr>
          </a:p>
          <a:p>
            <a:pPr fontAlgn="auto">
              <a:lnSpc>
                <a:spcPct val="150000"/>
              </a:lnSpc>
              <a:spcBef>
                <a:spcPts val="0"/>
              </a:spcBef>
              <a:spcAft>
                <a:spcPts val="0"/>
              </a:spcAft>
              <a:defRPr/>
            </a:pPr>
            <a:r>
              <a:rPr lang="de-DE" sz="1400" b="1" dirty="0">
                <a:latin typeface="Frutiger Next LT W1G" pitchFamily="34" charset="0"/>
              </a:rPr>
              <a:t>UNIVERSITÄTSBIBLIOTHEK</a:t>
            </a:r>
          </a:p>
          <a:p>
            <a:pPr>
              <a:defRPr/>
            </a:pPr>
            <a:endParaRPr lang="de-DE" dirty="0">
              <a:latin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
          <p:cNvSpPr>
            <a:spLocks noGrp="1"/>
          </p:cNvSpPr>
          <p:nvPr>
            <p:ph type="title"/>
          </p:nvPr>
        </p:nvSpPr>
        <p:spPr>
          <a:xfrm>
            <a:off x="1332000" y="1501200"/>
            <a:ext cx="7188200" cy="696912"/>
          </a:xfrm>
          <a:prstGeom prst="rect">
            <a:avLst/>
          </a:prstGeom>
        </p:spPr>
        <p:txBody>
          <a:bodyPr/>
          <a:lstStyle>
            <a:lvl1pPr>
              <a:defRPr>
                <a:latin typeface="Frutiger Next LT W1G"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5" name="Inhaltsplatzhalter 2"/>
          <p:cNvSpPr>
            <a:spLocks noGrp="1"/>
          </p:cNvSpPr>
          <p:nvPr>
            <p:ph sz="half" idx="1" hasCustomPrompt="1"/>
          </p:nvPr>
        </p:nvSpPr>
        <p:spPr>
          <a:xfrm>
            <a:off x="1331640" y="2340000"/>
            <a:ext cx="7200800" cy="3960440"/>
          </a:xfrm>
          <a:prstGeom prst="rect">
            <a:avLst/>
          </a:prstGeom>
        </p:spPr>
        <p:txBody>
          <a:bodyPr>
            <a:normAutofit/>
          </a:bodyPr>
          <a:lstStyle>
            <a:lvl1pPr marL="0" marR="0" indent="-342900" algn="l" defTabSz="914400" rtl="0" eaLnBrk="1" fontAlgn="auto" latinLnBrk="0" hangingPunct="1">
              <a:lnSpc>
                <a:spcPct val="100000"/>
              </a:lnSpc>
              <a:spcBef>
                <a:spcPts val="0"/>
              </a:spcBef>
              <a:spcAft>
                <a:spcPts val="0"/>
              </a:spcAft>
              <a:buClrTx/>
              <a:buSzTx/>
              <a:buFont typeface="Arial" pitchFamily="34" charset="0"/>
              <a:buChar char="•"/>
              <a:tabLst/>
              <a:defRPr sz="1600" b="0" baseline="0">
                <a:latin typeface="Frutiger Next LT W1G"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marL="0" marR="0" lvl="0" indent="-342900" algn="l" defTabSz="914400" rtl="0" eaLnBrk="1" fontAlgn="auto" latinLnBrk="0" hangingPunct="1">
              <a:lnSpc>
                <a:spcPct val="100000"/>
              </a:lnSpc>
              <a:spcBef>
                <a:spcPts val="0"/>
              </a:spcBef>
              <a:spcAft>
                <a:spcPts val="0"/>
              </a:spcAft>
              <a:buClrTx/>
              <a:buSzTx/>
              <a:tabLst/>
              <a:defRPr/>
            </a:pPr>
            <a:r>
              <a:rPr lang="de-DE" dirty="0" smtClean="0"/>
              <a:t>Textmasterformate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331640" y="1500173"/>
            <a:ext cx="7355160" cy="506449"/>
          </a:xfrm>
          <a:prstGeom prst="rect">
            <a:avLst/>
          </a:prstGeom>
        </p:spPr>
        <p:txBody>
          <a:bodyPr/>
          <a:lstStyle>
            <a:lvl1pPr>
              <a:defRPr>
                <a:latin typeface="Frutiger Next LT W1G" pitchFamily="34" charset="0"/>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331640" y="2340000"/>
            <a:ext cx="3600400" cy="4032448"/>
          </a:xfrm>
          <a:prstGeom prst="rect">
            <a:avLst/>
          </a:prstGeom>
        </p:spPr>
        <p:txBody>
          <a:bodyPr>
            <a:normAutofit/>
          </a:bodyPr>
          <a:lstStyle>
            <a:lvl1pPr marL="0">
              <a:defRPr sz="1600" b="0">
                <a:latin typeface="Frutiger Next LT W1G"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r>
              <a:rPr lang="de-DE" dirty="0" smtClean="0"/>
              <a:t>Textmasterformate durch Klicken bearbeiten</a:t>
            </a:r>
            <a:endParaRPr lang="de-DE" dirty="0"/>
          </a:p>
        </p:txBody>
      </p:sp>
      <p:sp>
        <p:nvSpPr>
          <p:cNvPr id="4" name="Inhaltsplatzhalter 3"/>
          <p:cNvSpPr>
            <a:spLocks noGrp="1"/>
          </p:cNvSpPr>
          <p:nvPr>
            <p:ph sz="half" idx="2"/>
          </p:nvPr>
        </p:nvSpPr>
        <p:spPr>
          <a:xfrm>
            <a:off x="5076056" y="2340000"/>
            <a:ext cx="3610744" cy="4032448"/>
          </a:xfrm>
          <a:prstGeom prst="rect">
            <a:avLst/>
          </a:prstGeom>
        </p:spPr>
        <p:txBody>
          <a:bodyPr>
            <a:normAutofit/>
          </a:bodyPr>
          <a:lstStyle>
            <a:lvl1pPr marL="0">
              <a:defRPr sz="1600" b="0" baseline="0">
                <a:latin typeface="Frutiger Next LT W1G"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r>
              <a:rPr lang="de-DE" dirty="0" smtClean="0"/>
              <a:t>Textmasterformate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33872" y="2130425"/>
            <a:ext cx="7198568" cy="1470025"/>
          </a:xfrm>
          <a:prstGeom prst="rect">
            <a:avLst/>
          </a:prstGeom>
        </p:spPr>
        <p:txBody>
          <a:bodyPr/>
          <a:lstStyle>
            <a:lvl1pPr>
              <a:defRPr>
                <a:latin typeface="Frutiger Next LT W1G"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31640" y="3933056"/>
            <a:ext cx="7272808" cy="1752600"/>
          </a:xfrm>
          <a:prstGeom prst="rect">
            <a:avLst/>
          </a:prstGeom>
        </p:spPr>
        <p:txBody>
          <a:bodyPr/>
          <a:lstStyle>
            <a:lvl1pPr marL="0" indent="0" algn="l">
              <a:buNone/>
              <a:defRPr>
                <a:solidFill>
                  <a:schemeClr val="tx1">
                    <a:tint val="75000"/>
                  </a:schemeClr>
                </a:solidFill>
                <a:latin typeface="Frutiger Next LT W1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31640" y="1501200"/>
            <a:ext cx="3008313" cy="958427"/>
          </a:xfrm>
          <a:prstGeom prst="rect">
            <a:avLst/>
          </a:prstGeom>
        </p:spPr>
        <p:txBody>
          <a:bodyPr anchor="b"/>
          <a:lstStyle>
            <a:lvl1pPr algn="l">
              <a:defRPr sz="1800" b="1">
                <a:latin typeface="Frutiger Next LT W1G" pitchFamily="34" charset="0"/>
              </a:defRPr>
            </a:lvl1pPr>
          </a:lstStyle>
          <a:p>
            <a:r>
              <a:rPr lang="de-DE" dirty="0" smtClean="0"/>
              <a:t>Titelmasterformat durch Klicken bearbeiten</a:t>
            </a:r>
            <a:endParaRPr lang="de-DE" dirty="0"/>
          </a:p>
        </p:txBody>
      </p:sp>
      <p:sp>
        <p:nvSpPr>
          <p:cNvPr id="4" name="Textplatzhalter 3"/>
          <p:cNvSpPr>
            <a:spLocks noGrp="1"/>
          </p:cNvSpPr>
          <p:nvPr>
            <p:ph type="body" sz="half" idx="2"/>
          </p:nvPr>
        </p:nvSpPr>
        <p:spPr>
          <a:xfrm>
            <a:off x="1331640" y="2731244"/>
            <a:ext cx="3008313" cy="3362052"/>
          </a:xfrm>
          <a:prstGeom prst="rect">
            <a:avLst/>
          </a:prstGeom>
        </p:spPr>
        <p:txBody>
          <a:bodyPr>
            <a:normAutofit/>
          </a:bodyPr>
          <a:lstStyle>
            <a:lvl1pPr marL="0" indent="0">
              <a:buNone/>
              <a:defRPr sz="1600">
                <a:latin typeface="Frutiger Next LT W1G"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sz="half" idx="1"/>
          </p:nvPr>
        </p:nvSpPr>
        <p:spPr>
          <a:xfrm>
            <a:off x="4499992" y="1501200"/>
            <a:ext cx="3744416" cy="4592096"/>
          </a:xfrm>
          <a:prstGeom prst="rect">
            <a:avLst/>
          </a:prstGeom>
        </p:spPr>
        <p:txBody>
          <a:bodyPr>
            <a:normAutofit/>
          </a:bodyPr>
          <a:lstStyle>
            <a:lvl1pPr marL="0">
              <a:defRPr sz="2400" b="1">
                <a:latin typeface="Frutiger Next LT W1G"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r>
              <a:rPr lang="de-DE" dirty="0"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8" descr="Bild3_"/>
          <p:cNvPicPr>
            <a:picLocks noChangeAspect="1" noChangeArrowheads="1"/>
          </p:cNvPicPr>
          <p:nvPr userDrawn="1"/>
        </p:nvPicPr>
        <p:blipFill>
          <a:blip r:embed="rId7" cstate="print"/>
          <a:srcRect/>
          <a:stretch>
            <a:fillRect/>
          </a:stretch>
        </p:blipFill>
        <p:spPr bwMode="auto">
          <a:xfrm>
            <a:off x="107950" y="115888"/>
            <a:ext cx="2444750" cy="1158875"/>
          </a:xfrm>
          <a:prstGeom prst="rect">
            <a:avLst/>
          </a:prstGeom>
          <a:noFill/>
        </p:spPr>
      </p:pic>
      <p:sp>
        <p:nvSpPr>
          <p:cNvPr id="9" name="Rectangle 10"/>
          <p:cNvSpPr>
            <a:spLocks noChangeAspect="1" noChangeArrowheads="1"/>
          </p:cNvSpPr>
          <p:nvPr userDrawn="1"/>
        </p:nvSpPr>
        <p:spPr bwMode="auto">
          <a:xfrm>
            <a:off x="1331913" y="0"/>
            <a:ext cx="3906044" cy="461963"/>
          </a:xfrm>
          <a:prstGeom prst="rect">
            <a:avLst/>
          </a:prstGeom>
          <a:solidFill>
            <a:schemeClr val="bg1">
              <a:lumMod val="50000"/>
            </a:schemeClr>
          </a:solidFill>
          <a:ln w="9525">
            <a:noFill/>
            <a:miter lim="800000"/>
            <a:headEnd/>
            <a:tailEnd/>
          </a:ln>
          <a:effectLst/>
        </p:spPr>
        <p:txBody>
          <a:bodyPr wrap="none" anchor="ctr"/>
          <a:lstStyle/>
          <a:p>
            <a:endParaRPr lang="de-DE" dirty="0"/>
          </a:p>
        </p:txBody>
      </p:sp>
      <p:sp>
        <p:nvSpPr>
          <p:cNvPr id="10" name="Rectangle 11"/>
          <p:cNvSpPr>
            <a:spLocks noChangeAspect="1" noChangeArrowheads="1"/>
          </p:cNvSpPr>
          <p:nvPr userDrawn="1"/>
        </p:nvSpPr>
        <p:spPr bwMode="auto">
          <a:xfrm>
            <a:off x="5237957" y="0"/>
            <a:ext cx="3906044" cy="461963"/>
          </a:xfrm>
          <a:prstGeom prst="rect">
            <a:avLst/>
          </a:prstGeom>
          <a:solidFill>
            <a:srgbClr val="A46674"/>
          </a:solidFill>
          <a:ln w="9525">
            <a:noFill/>
            <a:miter lim="800000"/>
            <a:headEnd/>
            <a:tailEnd/>
          </a:ln>
          <a:effectLst/>
        </p:spPr>
        <p:txBody>
          <a:bodyPr wrap="none" anchor="ctr"/>
          <a:lstStyle/>
          <a:p>
            <a:endParaRPr lang="de-DE" dirty="0"/>
          </a:p>
        </p:txBody>
      </p:sp>
      <p:sp>
        <p:nvSpPr>
          <p:cNvPr id="15" name="Textfeld 14"/>
          <p:cNvSpPr txBox="1"/>
          <p:nvPr userDrawn="1"/>
        </p:nvSpPr>
        <p:spPr>
          <a:xfrm>
            <a:off x="1259632" y="6453336"/>
            <a:ext cx="7632848" cy="261610"/>
          </a:xfrm>
          <a:prstGeom prst="rect">
            <a:avLst/>
          </a:prstGeom>
          <a:noFill/>
        </p:spPr>
        <p:txBody>
          <a:bodyPr wrap="square" rtlCol="0">
            <a:spAutoFit/>
          </a:bodyPr>
          <a:lstStyle/>
          <a:p>
            <a:r>
              <a:rPr lang="de-DE" sz="1100" dirty="0" smtClean="0">
                <a:latin typeface="Frutiger Next LT W1G" pitchFamily="34" charset="0"/>
              </a:rPr>
              <a:t>Open Access–Tage 2016, München</a:t>
            </a:r>
            <a:endParaRPr lang="de-DE" sz="1100" dirty="0">
              <a:latin typeface="Frutiger Next LT W1G" pitchFamily="34" charset="0"/>
            </a:endParaRPr>
          </a:p>
        </p:txBody>
      </p:sp>
      <p:sp>
        <p:nvSpPr>
          <p:cNvPr id="8" name="Rectangle 16"/>
          <p:cNvSpPr txBox="1">
            <a:spLocks noChangeArrowheads="1"/>
          </p:cNvSpPr>
          <p:nvPr userDrawn="1"/>
        </p:nvSpPr>
        <p:spPr bwMode="auto">
          <a:xfrm>
            <a:off x="5273675" y="549275"/>
            <a:ext cx="3690938" cy="863600"/>
          </a:xfrm>
          <a:prstGeom prst="rect">
            <a:avLst/>
          </a:prstGeom>
          <a:noFill/>
          <a:ln w="9525">
            <a:noFill/>
            <a:miter lim="800000"/>
            <a:headEnd/>
            <a:tailEnd/>
          </a:ln>
          <a:effectLst/>
        </p:spPr>
        <p:txBody>
          <a:bodyPr lIns="0" tIns="0" rIns="0" bIns="0"/>
          <a:lstStyle>
            <a:lvl1pPr>
              <a:lnSpc>
                <a:spcPts val="1200"/>
              </a:lnSpc>
              <a:defRPr sz="1200" b="1">
                <a:latin typeface="+mn-lt"/>
              </a:defRPr>
            </a:lvl1pPr>
          </a:lstStyle>
          <a:p>
            <a:pPr>
              <a:lnSpc>
                <a:spcPct val="100000"/>
              </a:lnSpc>
              <a:spcAft>
                <a:spcPts val="300"/>
              </a:spcAft>
              <a:defRPr/>
            </a:pPr>
            <a:r>
              <a:rPr lang="de-DE" dirty="0" smtClean="0">
                <a:latin typeface="Frutiger Next LT W1G" pitchFamily="34" charset="0"/>
              </a:rPr>
              <a:t>Cornelia Lang</a:t>
            </a:r>
          </a:p>
          <a:p>
            <a:pPr>
              <a:lnSpc>
                <a:spcPct val="100000"/>
              </a:lnSpc>
              <a:spcAft>
                <a:spcPts val="300"/>
              </a:spcAft>
              <a:defRPr/>
            </a:pPr>
            <a:r>
              <a:rPr lang="de-DE" b="0" dirty="0" smtClean="0">
                <a:latin typeface="Frutiger Next LT W1G" pitchFamily="34" charset="0"/>
              </a:rPr>
              <a:t>Open Access</a:t>
            </a:r>
          </a:p>
          <a:p>
            <a:pPr>
              <a:lnSpc>
                <a:spcPct val="100000"/>
              </a:lnSpc>
              <a:spcAft>
                <a:spcPts val="300"/>
              </a:spcAft>
              <a:defRPr/>
            </a:pPr>
            <a:r>
              <a:rPr lang="de-DE" sz="1000" dirty="0" smtClean="0">
                <a:latin typeface="Frutiger Next LT W1G" pitchFamily="34" charset="0"/>
              </a:rPr>
              <a:t>UNIVERSITÄTSBIBLIOTHEK</a:t>
            </a:r>
            <a:endParaRPr lang="de-DE" sz="1000" dirty="0">
              <a:latin typeface="Frutiger Next LT W1G" pitchFamily="34" charset="0"/>
            </a:endParaRPr>
          </a:p>
        </p:txBody>
      </p:sp>
      <p:sp>
        <p:nvSpPr>
          <p:cNvPr id="2" name="Foliennummernplatzhalt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D5A2B-BCB0-44D8-8BBD-5180C2300ECB}"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spcBef>
          <a:spcPct val="0"/>
        </a:spcBef>
        <a:buNone/>
        <a:defRPr sz="2400" b="1" kern="1200">
          <a:solidFill>
            <a:schemeClr val="tx1"/>
          </a:solidFill>
          <a:latin typeface="Verdana" pitchFamily="34" charset="0"/>
          <a:ea typeface="+mj-ea"/>
          <a:cs typeface="+mj-cs"/>
        </a:defRPr>
      </a:lvl1pPr>
    </p:titleStyle>
    <p:body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600" b="1" kern="1200">
          <a:solidFill>
            <a:schemeClr val="tx1"/>
          </a:solidFill>
          <a:latin typeface="Verdana" pitchFamily="34" charset="0"/>
          <a:ea typeface="+mn-ea"/>
          <a:cs typeface="+mn-cs"/>
        </a:defRPr>
      </a:lvl1pPr>
      <a:lvl2pPr marL="742950" marR="0" indent="-285750" algn="l" defTabSz="914400" rtl="0" eaLnBrk="1" fontAlgn="auto" latinLnBrk="0" hangingPunct="1">
        <a:lnSpc>
          <a:spcPct val="100000"/>
        </a:lnSpc>
        <a:spcBef>
          <a:spcPts val="0"/>
        </a:spcBef>
        <a:spcAft>
          <a:spcPts val="0"/>
        </a:spcAft>
        <a:buClrTx/>
        <a:buSzTx/>
        <a:buFont typeface="Arial" pitchFamily="34" charset="0"/>
        <a:buNone/>
        <a:tabLst/>
        <a:defRPr sz="1600" kern="1200">
          <a:solidFill>
            <a:schemeClr val="tx1"/>
          </a:solidFill>
          <a:latin typeface="Verdana" pitchFamily="34" charset="0"/>
          <a:ea typeface="+mn-ea"/>
          <a:cs typeface="+mn-cs"/>
        </a:defRPr>
      </a:lvl2pPr>
      <a:lvl3pPr marL="11430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3pPr>
      <a:lvl4pPr marL="16002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4pPr>
      <a:lvl5pPr marL="20574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zenodo.org/record/153934#.WCxfUXpfGj8" TargetMode="External"/><Relationship Id="rId4" Type="http://schemas.openxmlformats.org/officeDocument/2006/relationships/hyperlink" Target="http://www.tinyurl.com/oat16pos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github.com/tuub/theses-publisher-policies/blob/master/policies_DE.m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sz="2800" dirty="0" smtClean="0"/>
              <a:t>Open Access-Tage 2016</a:t>
            </a:r>
            <a:endParaRPr lang="de-DE" sz="2800" dirty="0"/>
          </a:p>
        </p:txBody>
      </p:sp>
      <p:sp>
        <p:nvSpPr>
          <p:cNvPr id="3" name="Textplatzhalter 2"/>
          <p:cNvSpPr>
            <a:spLocks noGrp="1"/>
          </p:cNvSpPr>
          <p:nvPr>
            <p:ph type="body" sz="quarter" idx="12"/>
          </p:nvPr>
        </p:nvSpPr>
        <p:spPr/>
        <p:txBody>
          <a:bodyPr/>
          <a:lstStyle/>
          <a:p>
            <a:r>
              <a:rPr lang="de-DE" dirty="0"/>
              <a:t>Kumulative Dissertationen &amp; Deep Green</a:t>
            </a:r>
          </a:p>
          <a:p>
            <a:endParaRPr lang="de-DE"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Arbeitsschritte, um Artikel Open Access zu stellen – bisher </a:t>
            </a:r>
            <a:r>
              <a:rPr lang="de-DE" dirty="0"/>
              <a:t>– </a:t>
            </a:r>
          </a:p>
        </p:txBody>
      </p:sp>
      <p:sp>
        <p:nvSpPr>
          <p:cNvPr id="3" name="Inhaltsplatzhalter 2"/>
          <p:cNvSpPr>
            <a:spLocks noGrp="1"/>
          </p:cNvSpPr>
          <p:nvPr>
            <p:ph sz="half" idx="1"/>
          </p:nvPr>
        </p:nvSpPr>
        <p:spPr/>
        <p:txBody>
          <a:bodyPr/>
          <a:lstStyle/>
          <a:p>
            <a:pPr>
              <a:buFont typeface="+mj-lt"/>
              <a:buAutoNum type="arabicPeriod"/>
            </a:pPr>
            <a:r>
              <a:rPr lang="de-DE" dirty="0" smtClean="0"/>
              <a:t>An welchen Allianzlizenzen ist unsere Bibliothek beteiligt?</a:t>
            </a:r>
          </a:p>
          <a:p>
            <a:pPr>
              <a:buFont typeface="+mj-lt"/>
              <a:buAutoNum type="arabicPeriod"/>
            </a:pPr>
            <a:endParaRPr lang="de-DE" dirty="0" smtClean="0"/>
          </a:p>
          <a:p>
            <a:pPr>
              <a:buFont typeface="+mj-lt"/>
              <a:buAutoNum type="arabicPeriod"/>
            </a:pPr>
            <a:r>
              <a:rPr lang="de-DE" dirty="0" smtClean="0"/>
              <a:t>Welche Bedingungen zur Open Access-Zugänglichmachung stellt der Verlag?</a:t>
            </a:r>
          </a:p>
          <a:p>
            <a:pPr>
              <a:buFont typeface="+mj-lt"/>
              <a:buAutoNum type="arabicPeriod"/>
            </a:pPr>
            <a:endParaRPr lang="de-DE" dirty="0" smtClean="0"/>
          </a:p>
          <a:p>
            <a:pPr>
              <a:buFont typeface="+mj-lt"/>
              <a:buAutoNum type="arabicPeriod"/>
            </a:pPr>
            <a:r>
              <a:rPr lang="de-DE" dirty="0" smtClean="0"/>
              <a:t>Recherche </a:t>
            </a:r>
            <a:r>
              <a:rPr lang="de-DE" dirty="0"/>
              <a:t>auf </a:t>
            </a:r>
            <a:r>
              <a:rPr lang="de-DE" dirty="0" smtClean="0"/>
              <a:t>Verlagswebsite nach Artikeln unserer Wissenschaftler</a:t>
            </a:r>
          </a:p>
          <a:p>
            <a:pPr>
              <a:buFont typeface="+mj-lt"/>
              <a:buAutoNum type="arabicPeriod"/>
            </a:pPr>
            <a:endParaRPr lang="de-DE" dirty="0" smtClean="0"/>
          </a:p>
          <a:p>
            <a:pPr>
              <a:buFont typeface="+mj-lt"/>
              <a:buAutoNum type="arabicPeriod"/>
            </a:pPr>
            <a:r>
              <a:rPr lang="de-DE" dirty="0" smtClean="0"/>
              <a:t>Prüfen der Ergebnisse </a:t>
            </a:r>
          </a:p>
          <a:p>
            <a:pPr>
              <a:buFont typeface="+mj-lt"/>
              <a:buAutoNum type="arabicPeriod"/>
            </a:pPr>
            <a:endParaRPr lang="de-DE" dirty="0" smtClean="0"/>
          </a:p>
          <a:p>
            <a:pPr>
              <a:buFont typeface="+mj-lt"/>
              <a:buAutoNum type="arabicPeriod"/>
            </a:pPr>
            <a:r>
              <a:rPr lang="de-DE" dirty="0" smtClean="0"/>
              <a:t>Abspeichern der wichtigen Metadaten</a:t>
            </a:r>
          </a:p>
          <a:p>
            <a:pPr>
              <a:buFont typeface="+mj-lt"/>
              <a:buAutoNum type="arabicPeriod"/>
            </a:pPr>
            <a:endParaRPr lang="de-DE" dirty="0" smtClean="0"/>
          </a:p>
          <a:p>
            <a:pPr>
              <a:buFont typeface="+mj-lt"/>
              <a:buAutoNum type="arabicPeriod"/>
            </a:pPr>
            <a:r>
              <a:rPr lang="de-DE" dirty="0" smtClean="0"/>
              <a:t>Informieren der Wissenschaftler über die Zweitveröffentlichung</a:t>
            </a:r>
          </a:p>
          <a:p>
            <a:pPr>
              <a:buFont typeface="+mj-lt"/>
              <a:buAutoNum type="arabicPeriod"/>
            </a:pPr>
            <a:endParaRPr lang="de-DE" dirty="0" smtClean="0"/>
          </a:p>
          <a:p>
            <a:pPr>
              <a:buFont typeface="+mj-lt"/>
              <a:buAutoNum type="arabicPeriod"/>
            </a:pPr>
            <a:r>
              <a:rPr lang="de-DE" dirty="0" smtClean="0"/>
              <a:t>Erstellen von Einträgen </a:t>
            </a:r>
            <a:r>
              <a:rPr lang="de-DE" dirty="0"/>
              <a:t>im </a:t>
            </a:r>
            <a:r>
              <a:rPr lang="de-DE" dirty="0" smtClean="0"/>
              <a:t>Publikationsserver</a:t>
            </a:r>
            <a:endParaRPr lang="de-DE" dirty="0"/>
          </a:p>
          <a:p>
            <a:pPr>
              <a:buFont typeface="+mj-lt"/>
              <a:buAutoNum type="arabicPeriod"/>
            </a:pPr>
            <a:endParaRPr lang="de-DE" dirty="0" smtClean="0"/>
          </a:p>
          <a:p>
            <a:pPr>
              <a:buFont typeface="+mj-lt"/>
              <a:buAutoNum type="arabicPeriod"/>
            </a:pPr>
            <a:endParaRPr lang="de-DE" dirty="0"/>
          </a:p>
        </p:txBody>
      </p:sp>
    </p:spTree>
    <p:extLst>
      <p:ext uri="{BB962C8B-B14F-4D97-AF65-F5344CB8AC3E}">
        <p14:creationId xmlns:p14="http://schemas.microsoft.com/office/powerpoint/2010/main" val="111890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Vorgang mit Deep Green: automatisiert</a:t>
            </a:r>
            <a:endParaRPr lang="de-DE" dirty="0"/>
          </a:p>
        </p:txBody>
      </p:sp>
      <p:sp>
        <p:nvSpPr>
          <p:cNvPr id="3" name="Inhaltsplatzhalter 2"/>
          <p:cNvSpPr>
            <a:spLocks noGrp="1"/>
          </p:cNvSpPr>
          <p:nvPr>
            <p:ph sz="half" idx="1"/>
          </p:nvPr>
        </p:nvSpPr>
        <p:spPr/>
        <p:txBody>
          <a:bodyPr/>
          <a:lstStyle/>
          <a:p>
            <a:pPr>
              <a:buFont typeface="+mj-lt"/>
              <a:buAutoNum type="arabicPeriod"/>
            </a:pPr>
            <a:r>
              <a:rPr lang="de-DE" dirty="0"/>
              <a:t>Verhandlungsführer geben Lizenzdaten/-bedingungen in EZB </a:t>
            </a:r>
            <a:r>
              <a:rPr lang="de-DE" dirty="0" smtClean="0"/>
              <a:t>ein</a:t>
            </a:r>
          </a:p>
          <a:p>
            <a:pPr>
              <a:buFont typeface="+mj-lt"/>
              <a:buAutoNum type="arabicPeriod"/>
            </a:pPr>
            <a:endParaRPr lang="de-DE" dirty="0"/>
          </a:p>
          <a:p>
            <a:pPr>
              <a:buFont typeface="+mj-lt"/>
              <a:buAutoNum type="arabicPeriod"/>
            </a:pPr>
            <a:r>
              <a:rPr lang="de-DE" dirty="0" smtClean="0"/>
              <a:t>Verlage liefern Metadaten und Volltexte über Schnittstellen ab</a:t>
            </a:r>
          </a:p>
          <a:p>
            <a:pPr>
              <a:buFont typeface="+mj-lt"/>
              <a:buAutoNum type="arabicPeriod"/>
            </a:pPr>
            <a:endParaRPr lang="de-DE" dirty="0" smtClean="0"/>
          </a:p>
          <a:p>
            <a:pPr>
              <a:buFont typeface="+mj-lt"/>
              <a:buAutoNum type="arabicPeriod"/>
            </a:pPr>
            <a:r>
              <a:rPr lang="de-DE" dirty="0" smtClean="0"/>
              <a:t>Automatischer Abgleich der Lizenzbedingungen mit abgelieferten Artikeln</a:t>
            </a:r>
          </a:p>
          <a:p>
            <a:pPr>
              <a:buFont typeface="+mj-lt"/>
              <a:buAutoNum type="arabicPeriod"/>
            </a:pPr>
            <a:endParaRPr lang="de-DE" dirty="0"/>
          </a:p>
          <a:p>
            <a:pPr marL="360363" indent="-360363">
              <a:buFont typeface="+mj-lt"/>
              <a:buAutoNum type="arabicPeriod"/>
            </a:pPr>
            <a:r>
              <a:rPr lang="de-DE" dirty="0" smtClean="0"/>
              <a:t>Automatisches Einspielen der Daten in die institutionellen Repositorien, die diese Artikel lizenziert haben</a:t>
            </a:r>
            <a:endParaRPr lang="de-DE" dirty="0"/>
          </a:p>
        </p:txBody>
      </p:sp>
    </p:spTree>
    <p:extLst>
      <p:ext uri="{BB962C8B-B14F-4D97-AF65-F5344CB8AC3E}">
        <p14:creationId xmlns:p14="http://schemas.microsoft.com/office/powerpoint/2010/main" val="21617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1. Teil:</a:t>
            </a:r>
            <a:br>
              <a:rPr lang="de-DE" dirty="0" smtClean="0"/>
            </a:br>
            <a:r>
              <a:rPr lang="de-DE" dirty="0" smtClean="0"/>
              <a:t>Open </a:t>
            </a:r>
            <a:r>
              <a:rPr lang="de-DE" dirty="0"/>
              <a:t>Access bei kumulativen Dissertationen</a:t>
            </a:r>
          </a:p>
        </p:txBody>
      </p:sp>
      <p:sp>
        <p:nvSpPr>
          <p:cNvPr id="3" name="Untertitel 2"/>
          <p:cNvSpPr>
            <a:spLocks noGrp="1"/>
          </p:cNvSpPr>
          <p:nvPr>
            <p:ph type="subTitle" idx="1"/>
          </p:nvPr>
        </p:nvSpPr>
        <p:spPr/>
        <p:txBody>
          <a:bodyPr/>
          <a:lstStyle/>
          <a:p>
            <a:r>
              <a:rPr lang="de-DE" dirty="0" smtClean="0"/>
              <a:t>Was erlauben die Verlage?</a:t>
            </a:r>
            <a:endParaRPr lang="de-DE" dirty="0"/>
          </a:p>
        </p:txBody>
      </p:sp>
    </p:spTree>
    <p:extLst>
      <p:ext uri="{BB962C8B-B14F-4D97-AF65-F5344CB8AC3E}">
        <p14:creationId xmlns:p14="http://schemas.microsoft.com/office/powerpoint/2010/main" val="159795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Veröffentlichungspflicht für Dissertationen</a:t>
            </a:r>
            <a:endParaRPr lang="de-DE" dirty="0"/>
          </a:p>
        </p:txBody>
      </p:sp>
      <p:sp>
        <p:nvSpPr>
          <p:cNvPr id="3" name="Inhaltsplatzhalter 2"/>
          <p:cNvSpPr>
            <a:spLocks noGrp="1"/>
          </p:cNvSpPr>
          <p:nvPr>
            <p:ph sz="half" idx="1"/>
          </p:nvPr>
        </p:nvSpPr>
        <p:spPr/>
        <p:txBody>
          <a:bodyPr/>
          <a:lstStyle/>
          <a:p>
            <a:pPr lvl="0" indent="0">
              <a:lnSpc>
                <a:spcPct val="107000"/>
              </a:lnSpc>
              <a:buNone/>
            </a:pPr>
            <a:r>
              <a:rPr lang="de-DE" dirty="0" smtClean="0"/>
              <a:t>Möglichkeiten an der Universität Regensburg:</a:t>
            </a:r>
          </a:p>
          <a:p>
            <a:pPr lvl="0" indent="0">
              <a:lnSpc>
                <a:spcPct val="107000"/>
              </a:lnSpc>
              <a:buNone/>
            </a:pPr>
            <a:endParaRPr lang="de-DE" dirty="0" smtClean="0"/>
          </a:p>
          <a:p>
            <a:pPr marL="285750" lvl="0" indent="-285750">
              <a:lnSpc>
                <a:spcPct val="107000"/>
              </a:lnSpc>
            </a:pPr>
            <a:r>
              <a:rPr lang="de-DE" dirty="0" smtClean="0"/>
              <a:t>Online</a:t>
            </a:r>
          </a:p>
          <a:p>
            <a:pPr marL="285750" lvl="0" indent="-285750">
              <a:lnSpc>
                <a:spcPct val="107000"/>
              </a:lnSpc>
            </a:pPr>
            <a:r>
              <a:rPr lang="de-DE" dirty="0" smtClean="0"/>
              <a:t>Dissertationsdruck</a:t>
            </a:r>
          </a:p>
          <a:p>
            <a:pPr marL="285750" lvl="0" indent="-285750">
              <a:lnSpc>
                <a:spcPct val="107000"/>
              </a:lnSpc>
            </a:pPr>
            <a:r>
              <a:rPr lang="de-DE" dirty="0" smtClean="0"/>
              <a:t>Verlagsmonographie</a:t>
            </a:r>
          </a:p>
          <a:p>
            <a:pPr marL="285750" lvl="0" indent="-285750">
              <a:lnSpc>
                <a:spcPct val="107000"/>
              </a:lnSpc>
            </a:pPr>
            <a:r>
              <a:rPr lang="de-DE" dirty="0" smtClean="0"/>
              <a:t>kumulativ</a:t>
            </a:r>
            <a:endParaRPr lang="de-DE" dirty="0"/>
          </a:p>
        </p:txBody>
      </p:sp>
    </p:spTree>
    <p:extLst>
      <p:ext uri="{BB962C8B-B14F-4D97-AF65-F5344CB8AC3E}">
        <p14:creationId xmlns:p14="http://schemas.microsoft.com/office/powerpoint/2010/main" val="2493796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Access bei kumulativen Dissertationen</a:t>
            </a:r>
            <a:endParaRPr lang="de-DE" dirty="0"/>
          </a:p>
        </p:txBody>
      </p:sp>
      <p:pic>
        <p:nvPicPr>
          <p:cNvPr id="4" name="Inhaltsplatzhalter 3"/>
          <p:cNvPicPr>
            <a:picLocks noGrp="1" noChangeAspect="1"/>
          </p:cNvPicPr>
          <p:nvPr>
            <p:ph sz="half" idx="1"/>
          </p:nvPr>
        </p:nvPicPr>
        <p:blipFill>
          <a:blip r:embed="rId3"/>
          <a:stretch>
            <a:fillRect/>
          </a:stretch>
        </p:blipFill>
        <p:spPr>
          <a:xfrm>
            <a:off x="1331641" y="1991793"/>
            <a:ext cx="3168351" cy="4380431"/>
          </a:xfrm>
          <a:prstGeom prst="rect">
            <a:avLst/>
          </a:prstGeom>
        </p:spPr>
      </p:pic>
      <p:sp>
        <p:nvSpPr>
          <p:cNvPr id="5" name="Inhaltsplatzhalter 4"/>
          <p:cNvSpPr>
            <a:spLocks noGrp="1"/>
          </p:cNvSpPr>
          <p:nvPr>
            <p:ph sz="half" idx="2"/>
          </p:nvPr>
        </p:nvSpPr>
        <p:spPr/>
        <p:txBody>
          <a:bodyPr/>
          <a:lstStyle/>
          <a:p>
            <a:endParaRPr lang="de-DE" dirty="0" smtClean="0">
              <a:hlinkClick r:id="rId4"/>
            </a:endParaRPr>
          </a:p>
          <a:p>
            <a:endParaRPr lang="de-DE" dirty="0">
              <a:hlinkClick r:id="rId4"/>
            </a:endParaRPr>
          </a:p>
          <a:p>
            <a:endParaRPr lang="de-DE" dirty="0" smtClean="0">
              <a:hlinkClick r:id="rId4"/>
            </a:endParaRPr>
          </a:p>
          <a:p>
            <a:endParaRPr lang="de-DE" dirty="0">
              <a:hlinkClick r:id="rId4"/>
            </a:endParaRPr>
          </a:p>
          <a:p>
            <a:endParaRPr lang="de-DE" dirty="0" smtClean="0">
              <a:hlinkClick r:id="rId4"/>
            </a:endParaRPr>
          </a:p>
          <a:p>
            <a:endParaRPr lang="de-DE" dirty="0">
              <a:hlinkClick r:id="rId4"/>
            </a:endParaRPr>
          </a:p>
          <a:p>
            <a:endParaRPr lang="de-DE" dirty="0" smtClean="0">
              <a:hlinkClick r:id="rId4"/>
            </a:endParaRPr>
          </a:p>
          <a:p>
            <a:r>
              <a:rPr lang="de-DE" dirty="0" smtClean="0">
                <a:hlinkClick r:id="rId5"/>
              </a:rPr>
              <a:t>Poster der TU Berlin</a:t>
            </a:r>
            <a:endParaRPr lang="de-DE" dirty="0" smtClean="0"/>
          </a:p>
          <a:p>
            <a:endParaRPr lang="de-DE" dirty="0"/>
          </a:p>
        </p:txBody>
      </p:sp>
    </p:spTree>
    <p:extLst>
      <p:ext uri="{BB962C8B-B14F-4D97-AF65-F5344CB8AC3E}">
        <p14:creationId xmlns:p14="http://schemas.microsoft.com/office/powerpoint/2010/main" val="1694175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Übersicht Verlagsbedingungen: SHERPA/</a:t>
            </a:r>
            <a:r>
              <a:rPr lang="de-DE" dirty="0" err="1" smtClean="0"/>
              <a:t>RoMEO</a:t>
            </a:r>
            <a:endParaRPr lang="de-DE" dirty="0"/>
          </a:p>
        </p:txBody>
      </p:sp>
      <p:pic>
        <p:nvPicPr>
          <p:cNvPr id="7" name="Inhaltsplatzhalter 6"/>
          <p:cNvPicPr>
            <a:picLocks noGrp="1" noChangeAspect="1"/>
          </p:cNvPicPr>
          <p:nvPr>
            <p:ph sz="half" idx="1"/>
          </p:nvPr>
        </p:nvPicPr>
        <p:blipFill>
          <a:blip r:embed="rId3"/>
          <a:stretch>
            <a:fillRect/>
          </a:stretch>
        </p:blipFill>
        <p:spPr>
          <a:xfrm>
            <a:off x="1411640" y="2339975"/>
            <a:ext cx="7041445" cy="3960813"/>
          </a:xfrm>
          <a:prstGeom prst="rect">
            <a:avLst/>
          </a:prstGeom>
        </p:spPr>
      </p:pic>
    </p:spTree>
    <p:extLst>
      <p:ext uri="{BB962C8B-B14F-4D97-AF65-F5344CB8AC3E}">
        <p14:creationId xmlns:p14="http://schemas.microsoft.com/office/powerpoint/2010/main" val="286366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Verlagsbedingungen für Dissertationen</a:t>
            </a:r>
            <a:endParaRPr lang="de-DE" dirty="0"/>
          </a:p>
        </p:txBody>
      </p:sp>
      <p:pic>
        <p:nvPicPr>
          <p:cNvPr id="5" name="Inhaltsplatzhalter 4"/>
          <p:cNvPicPr>
            <a:picLocks noGrp="1" noChangeAspect="1"/>
          </p:cNvPicPr>
          <p:nvPr>
            <p:ph sz="half" idx="1"/>
          </p:nvPr>
        </p:nvPicPr>
        <p:blipFill rotWithShape="1">
          <a:blip r:embed="rId3"/>
          <a:srcRect l="43992"/>
          <a:stretch/>
        </p:blipFill>
        <p:spPr>
          <a:xfrm>
            <a:off x="1331640" y="2322591"/>
            <a:ext cx="4032448" cy="4049857"/>
          </a:xfrm>
          <a:prstGeom prst="rect">
            <a:avLst/>
          </a:prstGeom>
        </p:spPr>
      </p:pic>
      <p:sp>
        <p:nvSpPr>
          <p:cNvPr id="10" name="Inhaltsplatzhalter 9"/>
          <p:cNvSpPr>
            <a:spLocks noGrp="1"/>
          </p:cNvSpPr>
          <p:nvPr>
            <p:ph sz="half" idx="2"/>
          </p:nvPr>
        </p:nvSpPr>
        <p:spPr>
          <a:xfrm>
            <a:off x="5508104" y="2340000"/>
            <a:ext cx="3178696" cy="4032448"/>
          </a:xfrm>
        </p:spPr>
        <p:txBody>
          <a:bodyPr/>
          <a:lstStyle/>
          <a:p>
            <a:endParaRPr lang="de-DE" dirty="0" smtClean="0">
              <a:hlinkClick r:id="rId4"/>
            </a:endParaRPr>
          </a:p>
          <a:p>
            <a:endParaRPr lang="de-DE" dirty="0">
              <a:hlinkClick r:id="rId4"/>
            </a:endParaRPr>
          </a:p>
          <a:p>
            <a:endParaRPr lang="de-DE" dirty="0" smtClean="0">
              <a:hlinkClick r:id="rId4"/>
            </a:endParaRPr>
          </a:p>
          <a:p>
            <a:endParaRPr lang="de-DE" dirty="0">
              <a:hlinkClick r:id="rId4"/>
            </a:endParaRPr>
          </a:p>
          <a:p>
            <a:endParaRPr lang="de-DE" dirty="0" smtClean="0">
              <a:hlinkClick r:id="rId4"/>
            </a:endParaRPr>
          </a:p>
          <a:p>
            <a:endParaRPr lang="de-DE" dirty="0">
              <a:hlinkClick r:id="rId4"/>
            </a:endParaRPr>
          </a:p>
          <a:p>
            <a:endParaRPr lang="de-DE" dirty="0" smtClean="0">
              <a:hlinkClick r:id="rId4"/>
            </a:endParaRPr>
          </a:p>
          <a:p>
            <a:r>
              <a:rPr lang="de-DE" dirty="0" smtClean="0">
                <a:hlinkClick r:id="rId4"/>
              </a:rPr>
              <a:t>Verlagsbedingungen auf </a:t>
            </a:r>
            <a:r>
              <a:rPr lang="de-DE" dirty="0" err="1" smtClean="0">
                <a:hlinkClick r:id="rId4"/>
              </a:rPr>
              <a:t>Github</a:t>
            </a:r>
            <a:endParaRPr lang="de-DE" dirty="0"/>
          </a:p>
        </p:txBody>
      </p:sp>
    </p:spTree>
    <p:extLst>
      <p:ext uri="{BB962C8B-B14F-4D97-AF65-F5344CB8AC3E}">
        <p14:creationId xmlns:p14="http://schemas.microsoft.com/office/powerpoint/2010/main" val="51064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elektronische Dissertationen an der UR</a:t>
            </a:r>
            <a:endParaRPr lang="de-DE" dirty="0"/>
          </a:p>
        </p:txBody>
      </p:sp>
      <p:pic>
        <p:nvPicPr>
          <p:cNvPr id="7" name="Inhaltsplatzhalter 6"/>
          <p:cNvPicPr>
            <a:picLocks noGrp="1" noChangeAspect="1"/>
          </p:cNvPicPr>
          <p:nvPr>
            <p:ph sz="half" idx="1"/>
          </p:nvPr>
        </p:nvPicPr>
        <p:blipFill>
          <a:blip r:embed="rId3"/>
          <a:stretch>
            <a:fillRect/>
          </a:stretch>
        </p:blipFill>
        <p:spPr>
          <a:xfrm>
            <a:off x="1411640" y="2339975"/>
            <a:ext cx="7041445" cy="3960813"/>
          </a:xfrm>
          <a:prstGeom prst="rect">
            <a:avLst/>
          </a:prstGeom>
        </p:spPr>
      </p:pic>
    </p:spTree>
    <p:extLst>
      <p:ext uri="{BB962C8B-B14F-4D97-AF65-F5344CB8AC3E}">
        <p14:creationId xmlns:p14="http://schemas.microsoft.com/office/powerpoint/2010/main" val="3078190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t>2. Teil:</a:t>
            </a:r>
            <a:br>
              <a:rPr lang="de-DE" dirty="0" smtClean="0"/>
            </a:br>
            <a:r>
              <a:rPr lang="de-DE" dirty="0" smtClean="0"/>
              <a:t>Das DFG-Projekt „Deep Green“</a:t>
            </a:r>
            <a:endParaRPr lang="de-DE" dirty="0"/>
          </a:p>
        </p:txBody>
      </p:sp>
      <p:sp>
        <p:nvSpPr>
          <p:cNvPr id="6" name="Untertitel 5"/>
          <p:cNvSpPr>
            <a:spLocks noGrp="1"/>
          </p:cNvSpPr>
          <p:nvPr>
            <p:ph type="subTitle" idx="1"/>
          </p:nvPr>
        </p:nvSpPr>
        <p:spPr/>
        <p:txBody>
          <a:bodyPr/>
          <a:lstStyle/>
          <a:p>
            <a:r>
              <a:rPr lang="de-DE" dirty="0" smtClean="0"/>
              <a:t>Zweitveröffentlichung im Rahmen von Allianzlizenzen</a:t>
            </a:r>
            <a:endParaRPr lang="de-DE" dirty="0"/>
          </a:p>
        </p:txBody>
      </p:sp>
    </p:spTree>
    <p:extLst>
      <p:ext uri="{BB962C8B-B14F-4D97-AF65-F5344CB8AC3E}">
        <p14:creationId xmlns:p14="http://schemas.microsoft.com/office/powerpoint/2010/main" val="1311135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Open Access-Komponente in Allianzlizenzen</a:t>
            </a:r>
            <a:endParaRPr lang="de-DE" dirty="0"/>
          </a:p>
        </p:txBody>
      </p:sp>
      <p:sp>
        <p:nvSpPr>
          <p:cNvPr id="5" name="Inhaltsplatzhalter 4"/>
          <p:cNvSpPr>
            <a:spLocks noGrp="1"/>
          </p:cNvSpPr>
          <p:nvPr>
            <p:ph sz="half" idx="1"/>
          </p:nvPr>
        </p:nvSpPr>
        <p:spPr/>
        <p:txBody>
          <a:bodyPr/>
          <a:lstStyle/>
          <a:p>
            <a:r>
              <a:rPr lang="de-DE" dirty="0" smtClean="0"/>
              <a:t>Allianzlizenzen </a:t>
            </a:r>
          </a:p>
          <a:p>
            <a:pPr lvl="1">
              <a:buFont typeface="Symbol" panose="05050102010706020507" pitchFamily="18" charset="2"/>
              <a:buChar char="-"/>
            </a:pPr>
            <a:r>
              <a:rPr lang="de-DE" dirty="0">
                <a:latin typeface="Frutiger Next LT W1G" pitchFamily="34" charset="0"/>
              </a:rPr>
              <a:t>Nachfolger der Nationallizenzen</a:t>
            </a:r>
          </a:p>
          <a:p>
            <a:pPr lvl="1">
              <a:buFont typeface="Symbol" panose="05050102010706020507" pitchFamily="18" charset="2"/>
              <a:buChar char="-"/>
            </a:pPr>
            <a:r>
              <a:rPr lang="de-DE" dirty="0">
                <a:latin typeface="Frutiger Next LT W1G" pitchFamily="34" charset="0"/>
              </a:rPr>
              <a:t>DFG-Förderung + Eigenbeteiligung der </a:t>
            </a:r>
            <a:r>
              <a:rPr lang="de-DE" dirty="0" smtClean="0">
                <a:latin typeface="Frutiger Next LT W1G" pitchFamily="34" charset="0"/>
              </a:rPr>
              <a:t>Bibliotheken</a:t>
            </a:r>
          </a:p>
          <a:p>
            <a:pPr lvl="1">
              <a:buFont typeface="Symbol" panose="05050102010706020507" pitchFamily="18" charset="2"/>
              <a:buChar char="-"/>
            </a:pPr>
            <a:r>
              <a:rPr lang="de-DE" dirty="0" smtClean="0">
                <a:latin typeface="Frutiger Next LT W1G" pitchFamily="34" charset="0"/>
              </a:rPr>
              <a:t>Wichtiger Bestandteil: Open Access-Komponente</a:t>
            </a:r>
          </a:p>
          <a:p>
            <a:pPr lvl="1">
              <a:buFont typeface="Symbol" panose="05050102010706020507" pitchFamily="18" charset="2"/>
              <a:buChar char="-"/>
            </a:pPr>
            <a:endParaRPr lang="de-DE" dirty="0">
              <a:latin typeface="Frutiger Next LT W1G" pitchFamily="34" charset="0"/>
            </a:endParaRPr>
          </a:p>
          <a:p>
            <a:pPr indent="0">
              <a:buNone/>
            </a:pPr>
            <a:endParaRPr lang="de-DE" dirty="0" smtClean="0"/>
          </a:p>
          <a:p>
            <a:pPr indent="0">
              <a:buNone/>
            </a:pPr>
            <a:endParaRPr lang="de-DE" dirty="0" smtClean="0"/>
          </a:p>
          <a:p>
            <a:r>
              <a:rPr lang="de-DE" dirty="0" smtClean="0"/>
              <a:t>Open Access-Komponente </a:t>
            </a:r>
          </a:p>
          <a:p>
            <a:pPr lvl="1">
              <a:buFont typeface="Symbol" panose="05050102010706020507" pitchFamily="18" charset="2"/>
              <a:buChar char="-"/>
            </a:pPr>
            <a:r>
              <a:rPr lang="de-DE" dirty="0">
                <a:latin typeface="Frutiger Next LT W1G" pitchFamily="34" charset="0"/>
              </a:rPr>
              <a:t>Teil </a:t>
            </a:r>
            <a:r>
              <a:rPr lang="de-DE" dirty="0" smtClean="0">
                <a:latin typeface="Frutiger Next LT W1G" pitchFamily="34" charset="0"/>
              </a:rPr>
              <a:t>des Allianzlizenz-Vertrages</a:t>
            </a:r>
            <a:endParaRPr lang="de-DE" dirty="0">
              <a:latin typeface="Frutiger Next LT W1G" pitchFamily="34" charset="0"/>
            </a:endParaRPr>
          </a:p>
          <a:p>
            <a:pPr lvl="1">
              <a:buFont typeface="Symbol" panose="05050102010706020507" pitchFamily="18" charset="2"/>
              <a:buChar char="-"/>
            </a:pPr>
            <a:r>
              <a:rPr lang="de-DE" dirty="0">
                <a:latin typeface="Frutiger Next LT W1G" pitchFamily="34" charset="0"/>
              </a:rPr>
              <a:t>Regelt die </a:t>
            </a:r>
            <a:r>
              <a:rPr lang="de-DE" dirty="0" smtClean="0">
                <a:latin typeface="Frutiger Next LT W1G" pitchFamily="34" charset="0"/>
              </a:rPr>
              <a:t>Zugänglichmachung </a:t>
            </a:r>
            <a:r>
              <a:rPr lang="de-DE" dirty="0">
                <a:latin typeface="Frutiger Next LT W1G" pitchFamily="34" charset="0"/>
              </a:rPr>
              <a:t>von Zeitschriftenartikeln über </a:t>
            </a:r>
            <a:r>
              <a:rPr lang="de-DE" dirty="0" smtClean="0">
                <a:latin typeface="Frutiger Next LT W1G" pitchFamily="34" charset="0"/>
              </a:rPr>
              <a:t>Repositorien</a:t>
            </a:r>
            <a:br>
              <a:rPr lang="de-DE" dirty="0" smtClean="0">
                <a:latin typeface="Frutiger Next LT W1G" pitchFamily="34" charset="0"/>
              </a:rPr>
            </a:br>
            <a:r>
              <a:rPr lang="de-DE" dirty="0" smtClean="0">
                <a:latin typeface="Frutiger Next LT W1G" pitchFamily="34" charset="0"/>
                <a:sym typeface="Wingdings" panose="05000000000000000000" pitchFamily="2" charset="2"/>
              </a:rPr>
              <a:t>weltweit freier Volltext des Artikels</a:t>
            </a:r>
            <a:endParaRPr lang="de-DE" dirty="0">
              <a:latin typeface="Frutiger Next LT W1G" pitchFamily="34" charset="0"/>
            </a:endParaRPr>
          </a:p>
        </p:txBody>
      </p:sp>
    </p:spTree>
    <p:extLst>
      <p:ext uri="{BB962C8B-B14F-4D97-AF65-F5344CB8AC3E}">
        <p14:creationId xmlns:p14="http://schemas.microsoft.com/office/powerpoint/2010/main" val="3179945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Bildschirmpräsentation (4:3)</PresentationFormat>
  <Paragraphs>172</Paragraphs>
  <Slides>11</Slides>
  <Notes>11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Larissa-Design</vt:lpstr>
      <vt:lpstr>PowerPoint-Präsentation</vt:lpstr>
      <vt:lpstr>1. Teil: Open Access bei kumulativen Dissertationen</vt:lpstr>
      <vt:lpstr>Veröffentlichungspflicht für Dissertationen</vt:lpstr>
      <vt:lpstr>Open Access bei kumulativen Dissertationen</vt:lpstr>
      <vt:lpstr>Übersicht Verlagsbedingungen: SHERPA/RoMEO</vt:lpstr>
      <vt:lpstr>Verlagsbedingungen für Dissertationen</vt:lpstr>
      <vt:lpstr>elektronische Dissertationen an der UR</vt:lpstr>
      <vt:lpstr>2. Teil: Das DFG-Projekt „Deep Green“</vt:lpstr>
      <vt:lpstr>Open Access-Komponente in Allianzlizenzen</vt:lpstr>
      <vt:lpstr>Arbeitsschritte, um Artikel Open Access zu stellen – bisher – </vt:lpstr>
      <vt:lpstr>Vorgang mit Deep Green: automatisiert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cip</dc:creator>
  <cp:lastModifiedBy>Rechenzentrum</cp:lastModifiedBy>
  <cp:revision>97</cp:revision>
  <cp:lastPrinted>2016-11-28T12:13:25Z</cp:lastPrinted>
  <dcterms:modified xsi:type="dcterms:W3CDTF">2016-12-09T11:22:48Z</dcterms:modified>
</cp:coreProperties>
</file>