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92" r:id="rId4"/>
    <p:sldId id="293" r:id="rId5"/>
    <p:sldId id="294" r:id="rId6"/>
    <p:sldId id="295" r:id="rId7"/>
    <p:sldId id="258" r:id="rId8"/>
    <p:sldId id="271" r:id="rId9"/>
    <p:sldId id="272" r:id="rId10"/>
    <p:sldId id="276" r:id="rId11"/>
    <p:sldId id="277" r:id="rId12"/>
    <p:sldId id="278" r:id="rId13"/>
    <p:sldId id="289" r:id="rId14"/>
    <p:sldId id="281" r:id="rId15"/>
    <p:sldId id="296" r:id="rId16"/>
    <p:sldId id="297" r:id="rId17"/>
    <p:sldId id="265" r:id="rId18"/>
  </p:sldIdLst>
  <p:sldSz cx="9144000" cy="6858000" type="screen4x3"/>
  <p:notesSz cx="7102475" cy="102330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6674"/>
    <a:srgbClr val="AEA700"/>
    <a:srgbClr val="0087B2"/>
    <a:srgbClr val="CDD30F"/>
    <a:srgbClr val="ECBC00"/>
    <a:srgbClr val="3D4100"/>
    <a:srgbClr val="1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5" autoAdjust="0"/>
    <p:restoredTop sz="80306" autoAdjust="0"/>
  </p:normalViewPr>
  <p:slideViewPr>
    <p:cSldViewPr snapToObjects="1">
      <p:cViewPr varScale="1">
        <p:scale>
          <a:sx n="90" d="100"/>
          <a:sy n="90" d="100"/>
        </p:scale>
        <p:origin x="-1620" y="-102"/>
      </p:cViewPr>
      <p:guideLst>
        <p:guide orient="horz" pos="1476"/>
        <p:guide pos="5375"/>
      </p:guideLst>
    </p:cSldViewPr>
  </p:slideViewPr>
  <p:outlineViewPr>
    <p:cViewPr>
      <p:scale>
        <a:sx n="33" d="100"/>
        <a:sy n="33" d="100"/>
      </p:scale>
      <p:origin x="0" y="11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910"/>
    </p:cViewPr>
  </p:sorterViewPr>
  <p:notesViewPr>
    <p:cSldViewPr snapToObjects="1">
      <p:cViewPr varScale="1">
        <p:scale>
          <a:sx n="92" d="100"/>
          <a:sy n="92" d="100"/>
        </p:scale>
        <p:origin x="-3546" y="-12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51165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50B7780-B50B-474C-85C6-0B4009B6F014}" type="datetimeFigureOut">
              <a:rPr lang="de-DE" smtClean="0"/>
              <a:pPr/>
              <a:t>03.05.2016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19598"/>
            <a:ext cx="3077739" cy="51165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2308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65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165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9FFB102-D3AF-431C-A902-ADE5B2A48608}" type="datetimeFigureOut">
              <a:rPr lang="de-DE" smtClean="0"/>
              <a:pPr/>
              <a:t>03.05.2016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165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8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98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de-DE" dirty="0" smtClean="0"/>
              <a:t>Beschreibung der Daten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 smtClean="0"/>
              <a:t>Im</a:t>
            </a:r>
            <a:r>
              <a:rPr lang="de-DE" baseline="0" dirty="0" smtClean="0"/>
              <a:t> Gebrauch: Backup, Verschlüsselung, Ordnerstruktur, Namenskonventionen, Versionskontrolle</a:t>
            </a:r>
          </a:p>
          <a:p>
            <a:pPr marL="228600" indent="-228600">
              <a:buFont typeface="+mj-lt"/>
              <a:buAutoNum type="arabicPeriod"/>
            </a:pPr>
            <a:r>
              <a:rPr lang="de-DE" baseline="0" dirty="0" smtClean="0"/>
              <a:t>Metadaten: Laborbuch, Versuchsprotokolle, </a:t>
            </a:r>
            <a:r>
              <a:rPr lang="de-DE" baseline="0" dirty="0" err="1" smtClean="0"/>
              <a:t>Readme</a:t>
            </a:r>
            <a:r>
              <a:rPr lang="de-DE" baseline="0" dirty="0" smtClean="0"/>
              <a:t>-Dateien, verwendete Software</a:t>
            </a:r>
          </a:p>
          <a:p>
            <a:pPr marL="228600" indent="-228600">
              <a:buFont typeface="+mj-lt"/>
              <a:buAutoNum type="arabicPeriod"/>
            </a:pPr>
            <a:r>
              <a:rPr lang="de-DE" dirty="0" smtClean="0"/>
              <a:t>Sollen/Dürfen</a:t>
            </a:r>
            <a:r>
              <a:rPr lang="de-DE" baseline="0" dirty="0" smtClean="0"/>
              <a:t> (Datenschutz, Industrie), Kerndaten, Daten aufbereiten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6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Nachhaltigkeit, Steuergelder, gute wiss. Praxis</a:t>
            </a:r>
          </a:p>
          <a:p>
            <a:endParaRPr lang="de-DE" dirty="0" smtClean="0"/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"The coolest thing to do with your data will be thought of by someone else.“</a:t>
            </a:r>
            <a:br>
              <a:rPr lang="en-US" i="1" dirty="0" smtClean="0"/>
            </a:br>
            <a:r>
              <a:rPr lang="en-US" sz="1800" dirty="0" smtClean="0"/>
              <a:t>Rufus Pollock, Cambridge University und Open Knowledge Foundation</a:t>
            </a:r>
            <a:endParaRPr lang="de-DE" sz="1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7097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Personalmittel,</a:t>
            </a:r>
            <a:r>
              <a:rPr lang="de-DE" baseline="0" dirty="0" smtClean="0"/>
              <a:t> z. B. Hilfskraft</a:t>
            </a:r>
          </a:p>
          <a:p>
            <a:r>
              <a:rPr lang="de-DE" baseline="0" dirty="0" smtClean="0"/>
              <a:t>Muss gut begründet sein – Aufwand muss über die reine Aufbewahrung (gute wiss. Praxis) hinausgehen.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05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03.05.2016</a:t>
            </a:fld>
            <a:endParaRPr lang="de-DE"/>
          </a:p>
        </p:txBody>
      </p: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A46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357430"/>
            <a:ext cx="5786438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800" baseline="0"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Titel des Vortrags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857496"/>
            <a:ext cx="6072198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Frutiger Next LT W1G" pitchFamily="34" charset="0"/>
              </a:defRPr>
            </a:lvl1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71813" y="3565525"/>
            <a:ext cx="6072187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Dörte Bange</a:t>
            </a:r>
            <a:r>
              <a:rPr lang="de-DE" dirty="0">
                <a:latin typeface="Frutiger Next LT W1G" pitchFamily="34" charset="0"/>
              </a:rPr>
              <a:t/>
            </a:r>
            <a:br>
              <a:rPr lang="de-DE" dirty="0">
                <a:latin typeface="Frutiger Next LT W1G" pitchFamily="34" charset="0"/>
              </a:rPr>
            </a:br>
            <a:r>
              <a:rPr lang="de-DE" dirty="0" smtClean="0">
                <a:latin typeface="Frutiger Next LT W1G" pitchFamily="34" charset="0"/>
              </a:rPr>
              <a:t>Forschungsdatenmanagement</a:t>
            </a:r>
            <a:endParaRPr lang="de-DE" dirty="0">
              <a:latin typeface="Frutiger Next LT W1G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smtClean="0">
                <a:latin typeface="Frutiger Next LT W1G" pitchFamily="34" charset="0"/>
              </a:rPr>
              <a:t>UNIVERSITÄTSBIBLIOTHEK</a:t>
            </a:r>
            <a:endParaRPr lang="de-DE" sz="1400" b="1" dirty="0">
              <a:latin typeface="Frutiger Next LT W1G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1" hasCustomPrompt="1"/>
          </p:nvPr>
        </p:nvSpPr>
        <p:spPr>
          <a:xfrm>
            <a:off x="1319301" y="2360540"/>
            <a:ext cx="7200899" cy="39512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FontTx/>
              <a:buNone/>
              <a:defRPr sz="2000" b="0">
                <a:latin typeface="Frutiger Next LT W1G" pitchFamily="34" charset="0"/>
              </a:defRPr>
            </a:lvl1pPr>
            <a:lvl2pPr marL="226800" indent="-2268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Frutiger Next LT W1G" pitchFamily="34" charset="0"/>
              </a:defRPr>
            </a:lvl2pPr>
            <a:lvl3pPr marL="453600" indent="-226800">
              <a:spcAft>
                <a:spcPts val="600"/>
              </a:spcAft>
              <a:defRPr sz="2000">
                <a:latin typeface="Frutiger Next LT W1G" pitchFamily="34" charset="0"/>
              </a:defRPr>
            </a:lvl3pPr>
            <a:lvl4pPr marL="680400" indent="-228600">
              <a:buFont typeface="Arial" panose="020B0604020202020204" pitchFamily="34" charset="0"/>
              <a:buChar char="•"/>
              <a:defRPr sz="2000">
                <a:latin typeface="Frutiger Next LT W1G" pitchFamily="34" charset="0"/>
              </a:defRPr>
            </a:lvl4pPr>
            <a:lvl5pPr>
              <a:defRPr sz="2000">
                <a:latin typeface="Frutiger Next LT W1G" pitchFamily="34" charset="0"/>
              </a:defRPr>
            </a:lvl5pPr>
          </a:lstStyle>
          <a:p>
            <a:pPr lvl="0"/>
            <a:r>
              <a:rPr lang="de-DE" dirty="0" smtClean="0"/>
              <a:t>Text oder Objekt</a:t>
            </a:r>
          </a:p>
          <a:p>
            <a:pPr lvl="1"/>
            <a:endParaRPr lang="de-DE" dirty="0" smtClean="0"/>
          </a:p>
          <a:p>
            <a:pPr lvl="2"/>
            <a:endParaRPr lang="de-DE" dirty="0" smtClean="0"/>
          </a:p>
          <a:p>
            <a:pPr lvl="3"/>
            <a:endParaRPr lang="de-DE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501200"/>
            <a:ext cx="7188560" cy="696912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noProof="0" dirty="0" smtClean="0"/>
              <a:t>Folientitel</a:t>
            </a:r>
            <a:endParaRPr lang="de-DE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>
          <a:xfrm>
            <a:off x="1331640" y="6453336"/>
            <a:ext cx="7560839" cy="268139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31640" y="1500173"/>
            <a:ext cx="7355160" cy="506449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331640" y="2340000"/>
            <a:ext cx="3600400" cy="403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defRPr sz="2000" b="0" baseline="0">
                <a:latin typeface="Frutiger Next LT W1G" pitchFamily="34" charset="0"/>
              </a:defRPr>
            </a:lvl1pPr>
            <a:lvl2pPr marL="226800" indent="-226800"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latin typeface="Frutiger Next LT W1G" pitchFamily="34" charset="0"/>
              </a:defRPr>
            </a:lvl2pPr>
            <a:lvl3pPr marL="453600" marR="0" indent="-226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 sz="2000" b="0">
                <a:latin typeface="Frutiger Next LT W1G" pitchFamily="34" charset="0"/>
              </a:defRPr>
            </a:lvl3pPr>
            <a:lvl4pPr marL="680400" indent="-228600"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Frutiger Next LT W1G" pitchFamily="34" charset="0"/>
                <a:ea typeface="+mn-ea"/>
                <a:cs typeface="+mn-cs"/>
              </a:defRPr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oder Objekt</a:t>
            </a:r>
          </a:p>
          <a:p>
            <a:pPr lvl="1"/>
            <a:endParaRPr lang="de-DE" dirty="0" smtClean="0"/>
          </a:p>
          <a:p>
            <a:pPr marL="453600" marR="0" lvl="2" indent="-226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dirty="0" smtClean="0"/>
          </a:p>
          <a:p>
            <a:pPr lvl="3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76056" y="2340000"/>
            <a:ext cx="3610744" cy="403244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defRPr sz="2000" b="0" baseline="0">
                <a:latin typeface="Frutiger Next LT W1G" pitchFamily="34" charset="0"/>
              </a:defRPr>
            </a:lvl1pPr>
            <a:lvl2pPr marL="226800" indent="-226800"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latin typeface="Frutiger Next LT W1G" pitchFamily="34" charset="0"/>
              </a:defRPr>
            </a:lvl2pPr>
            <a:lvl3pPr marL="453600" indent="-226800">
              <a:spcAft>
                <a:spcPts val="600"/>
              </a:spcAft>
              <a:defRPr sz="2000" b="0">
                <a:latin typeface="Frutiger Next LT W1G" pitchFamily="34" charset="0"/>
              </a:defRPr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oder Objekt</a:t>
            </a:r>
          </a:p>
          <a:p>
            <a:pPr lvl="1"/>
            <a:endParaRPr lang="de-DE" dirty="0" smtClean="0"/>
          </a:p>
          <a:p>
            <a:pPr lvl="2"/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872" y="2130425"/>
            <a:ext cx="7198568" cy="1470025"/>
          </a:xfrm>
          <a:prstGeom prst="rect">
            <a:avLst/>
          </a:prstGeom>
        </p:spPr>
        <p:txBody>
          <a:bodyPr lIns="0" rIns="0"/>
          <a:lstStyle>
            <a:lvl1pPr>
              <a:defRPr>
                <a:latin typeface="Frutiger Next LT W1G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31640" y="3933056"/>
            <a:ext cx="7272808" cy="1752600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Frutiger Next LT W1G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1200"/>
            <a:ext cx="3008313" cy="958427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000" b="1">
                <a:latin typeface="Frutiger Next LT W1G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640" y="2731244"/>
            <a:ext cx="3008313" cy="33620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2000" b="0">
                <a:latin typeface="Frutiger Next LT W1G" pitchFamily="34" charset="0"/>
              </a:defRPr>
            </a:lvl1pPr>
            <a:lvl2pPr marL="226800" indent="-2268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Frutiger Next LT W1G" pitchFamily="34" charset="0"/>
              </a:defRPr>
            </a:lvl2pPr>
            <a:lvl3pPr marL="453600" indent="-226800"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Frutiger Next LT W1G" pitchFamily="34" charset="0"/>
              </a:defRPr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499992" y="1501200"/>
            <a:ext cx="3744416" cy="459209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>
              <a:spcAft>
                <a:spcPts val="600"/>
              </a:spcAft>
              <a:defRPr sz="2000" b="0">
                <a:latin typeface="Frutiger Next LT W1G" pitchFamily="34" charset="0"/>
              </a:defRPr>
            </a:lvl1pPr>
            <a:lvl2pPr marL="226800" indent="-226800">
              <a:spcAft>
                <a:spcPts val="600"/>
              </a:spcAft>
              <a:buFont typeface="Arial" panose="020B0604020202020204" pitchFamily="34" charset="0"/>
              <a:buChar char="•"/>
              <a:defRPr sz="2000" b="0">
                <a:latin typeface="Frutiger Next LT W1G" pitchFamily="34" charset="0"/>
              </a:defRPr>
            </a:lvl2pPr>
            <a:lvl3pPr marL="453600" indent="-226800">
              <a:spcAft>
                <a:spcPts val="600"/>
              </a:spcAft>
              <a:defRPr sz="2000" b="0">
                <a:latin typeface="Frutiger Next LT W1G" pitchFamily="34" charset="0"/>
              </a:defRPr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 oder Objekt</a:t>
            </a:r>
          </a:p>
          <a:p>
            <a:pPr lvl="1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330325" y="6453336"/>
            <a:ext cx="7562154" cy="26813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  <a:latin typeface="Frutiger Next LT W1G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7" name="Picture 18" descr="Bild3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1"/>
          <p:cNvSpPr>
            <a:spLocks noChangeAspect="1" noChangeArrowheads="1"/>
          </p:cNvSpPr>
          <p:nvPr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A4667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5273675" y="549275"/>
            <a:ext cx="369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dirty="0" smtClean="0">
                <a:latin typeface="Frutiger Next LT W1G" pitchFamily="34" charset="0"/>
              </a:rPr>
              <a:t>Dörte Bange</a:t>
            </a:r>
            <a:r>
              <a:rPr lang="de-DE" b="0" dirty="0" smtClean="0">
                <a:latin typeface="Frutiger Next LT W1G" pitchFamily="34" charset="0"/>
              </a:rPr>
              <a:t/>
            </a:r>
            <a:br>
              <a:rPr lang="de-DE" b="0" dirty="0" smtClean="0">
                <a:latin typeface="Frutiger Next LT W1G" pitchFamily="34" charset="0"/>
              </a:rPr>
            </a:br>
            <a:r>
              <a:rPr lang="de-DE" b="0" dirty="0" smtClean="0">
                <a:latin typeface="Frutiger Next LT W1G" pitchFamily="34" charset="0"/>
              </a:rPr>
              <a:t>Forschungsdatenmanagement</a:t>
            </a:r>
          </a:p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 dirty="0" smtClean="0">
                <a:latin typeface="Frutiger Next LT W1G" pitchFamily="34" charset="0"/>
              </a:rPr>
              <a:t>UNIVERSITÄTSBIBLIOTHEK</a:t>
            </a:r>
            <a:endParaRPr lang="de-DE" sz="1000" dirty="0">
              <a:latin typeface="Frutiger Next LT W1G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daten@ur.d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deed.de" TargetMode="External"/><Relationship Id="rId2" Type="http://schemas.openxmlformats.org/officeDocument/2006/relationships/hyperlink" Target="http://de.slideshare.net/jezcope/university-of-bath-research-data-management-training-for-research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.slideshare.net/brianhole/preparing-data-for-open-publica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ch.cam.ac.uk/pmr/2011/08/01/why-you-need-a-data-management-pla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deed.d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by/4.0/deed.d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pub.ur.de/" TargetMode="External"/><Relationship Id="rId2" Type="http://schemas.openxmlformats.org/officeDocument/2006/relationships/hyperlink" Target="http://re3dat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zenod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dirty="0" smtClean="0"/>
              <a:t>Forschungsdaten an der UBR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800" dirty="0" smtClean="0"/>
              <a:t>Infoteam-Besprechung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Auf dem </a:t>
            </a:r>
            <a:r>
              <a:rPr lang="de-DE" b="1" dirty="0" smtClean="0"/>
              <a:t>Publikationsserver</a:t>
            </a:r>
            <a:r>
              <a:rPr lang="de-DE" dirty="0" smtClean="0"/>
              <a:t> können auch Forschungsdaten veröffentlicht werden. Diese</a:t>
            </a:r>
          </a:p>
          <a:p>
            <a:pPr lvl="1"/>
            <a:r>
              <a:rPr lang="de-DE" dirty="0" smtClean="0"/>
              <a:t>erhalten einen persistenten Identifikator (DOI), so dass sie dauerhaft zitierbar sind,</a:t>
            </a:r>
          </a:p>
          <a:p>
            <a:pPr lvl="1"/>
            <a:r>
              <a:rPr lang="de-DE" dirty="0" smtClean="0"/>
              <a:t>können unter eine freie Lizenzen gestellt werden (für Forschungs-daten empfohlen: Creative </a:t>
            </a:r>
            <a:r>
              <a:rPr lang="de-DE" dirty="0" err="1" smtClean="0"/>
              <a:t>Commons</a:t>
            </a:r>
            <a:r>
              <a:rPr lang="de-DE" dirty="0" smtClean="0"/>
              <a:t> Namensnennung, CC-BY),</a:t>
            </a:r>
          </a:p>
          <a:p>
            <a:pPr lvl="1"/>
            <a:r>
              <a:rPr lang="de-DE" dirty="0" smtClean="0"/>
              <a:t>können mit anderen Veröffentlichungen auf dem Publikations-server verknüpft werden,</a:t>
            </a:r>
          </a:p>
          <a:p>
            <a:pPr lvl="1"/>
            <a:r>
              <a:rPr lang="de-DE" dirty="0" smtClean="0"/>
              <a:t>können an disziplinspezifische Repositorien weiterverteilt werden.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Institutionelles Repositorium der 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09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01" y="0"/>
            <a:ext cx="9139699" cy="1580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Forschungsdaten\Vorträge\Bilder\epub_brems_link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8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Forschungsdaten\Vorträge\Bilder\epub_brems_linked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68144"/>
            <a:ext cx="9144000" cy="148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5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i="1" dirty="0" smtClean="0"/>
              <a:t>Personenbezogene</a:t>
            </a:r>
            <a:r>
              <a:rPr lang="de-DE" dirty="0" smtClean="0"/>
              <a:t> oder </a:t>
            </a:r>
            <a:r>
              <a:rPr lang="de-DE" i="1" dirty="0" smtClean="0"/>
              <a:t>personenbeziehbare</a:t>
            </a:r>
            <a:r>
              <a:rPr lang="de-DE" dirty="0" smtClean="0"/>
              <a:t> </a:t>
            </a:r>
            <a:r>
              <a:rPr lang="de-DE" dirty="0"/>
              <a:t>Daten dürfen nur veröffentlicht werden, wenn</a:t>
            </a:r>
          </a:p>
          <a:p>
            <a:pPr lvl="1"/>
            <a:r>
              <a:rPr lang="de-DE" dirty="0"/>
              <a:t>sie anonymisiert wurden oder</a:t>
            </a:r>
          </a:p>
          <a:p>
            <a:pPr lvl="1">
              <a:spcAft>
                <a:spcPts val="1200"/>
              </a:spcAft>
            </a:pPr>
            <a:r>
              <a:rPr lang="de-DE" dirty="0"/>
              <a:t>eine „informierte Einwilligung“ der betreffenden Personen vorliegt.</a:t>
            </a:r>
          </a:p>
          <a:p>
            <a:r>
              <a:rPr lang="de-DE" dirty="0" smtClean="0"/>
              <a:t>Daten können nur gefunden und nachgenutzt werden, wenn sie über ausreichende </a:t>
            </a:r>
            <a:r>
              <a:rPr lang="de-DE" i="1" dirty="0" smtClean="0"/>
              <a:t>Metadaten</a:t>
            </a:r>
            <a:r>
              <a:rPr lang="de-DE" dirty="0" smtClean="0"/>
              <a:t> verfügen:</a:t>
            </a:r>
          </a:p>
          <a:p>
            <a:pPr lvl="1"/>
            <a:r>
              <a:rPr lang="de-DE" dirty="0" smtClean="0"/>
              <a:t>Beschreibend: Titel, Autor, Beschreibung, Keywords, …</a:t>
            </a:r>
          </a:p>
          <a:p>
            <a:pPr lvl="1">
              <a:spcAft>
                <a:spcPts val="1800"/>
              </a:spcAft>
            </a:pPr>
            <a:r>
              <a:rPr lang="de-DE" dirty="0" smtClean="0"/>
              <a:t>Administrativ: Verwertungsrechte (Lizenzen), Dateiformate, …</a:t>
            </a:r>
          </a:p>
          <a:p>
            <a:pPr marL="0" lvl="1" indent="0">
              <a:spcAft>
                <a:spcPts val="1800"/>
              </a:spcAft>
              <a:buNone/>
            </a:pPr>
            <a:r>
              <a:rPr lang="de-DE" dirty="0" smtClean="0"/>
              <a:t>In DFG-Anträgen können Personalmittel für die Aufbereitung von Daten für die Veröffentlichung beantragt werden.</a:t>
            </a:r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Veröffentlichung von Forschungsdaten – </a:t>
            </a:r>
            <a:r>
              <a:rPr lang="de-DE" dirty="0" smtClean="0"/>
              <a:t>wie?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88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/>
            <a:r>
              <a:rPr lang="de-DE" dirty="0" smtClean="0"/>
              <a:t>Wir bieten Vorträge und individuelle Beratungen zum Forschungsdatenmanagement an.</a:t>
            </a:r>
          </a:p>
          <a:p>
            <a:pPr lvl="1"/>
            <a:r>
              <a:rPr lang="de-DE" dirty="0" smtClean="0"/>
              <a:t>Wir helfen beim Schreiben von Datenmanagementplänen für Forschungsanträge. (Checklisten, Templates)</a:t>
            </a:r>
          </a:p>
          <a:p>
            <a:pPr lvl="1"/>
            <a:r>
              <a:rPr lang="de-DE" dirty="0" smtClean="0"/>
              <a:t>Wir helfen beim Veröffentlichen der Daten auf dem Publikations-server oder bei der Suche nach geeigneten disziplinspezifischen Repositorien.</a:t>
            </a:r>
          </a:p>
          <a:p>
            <a:pPr lvl="1"/>
            <a:r>
              <a:rPr lang="de-DE" dirty="0" smtClean="0"/>
              <a:t>Wir bestätigen die DFG-/EU-konforme Veröffentlichung der Daten auf dem Publikationsserver.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Forschungsdatenservice der UBR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5750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tabLst>
                <a:tab pos="3590925" algn="l"/>
              </a:tabLst>
            </a:pPr>
            <a:r>
              <a:rPr lang="de-DE" dirty="0" smtClean="0"/>
              <a:t>Dörte Bange	Dr. Gernot </a:t>
            </a:r>
            <a:r>
              <a:rPr lang="de-DE" dirty="0" err="1" smtClean="0"/>
              <a:t>Deinzer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Zentralbibliothek, ZB 453	Mathematik, M 202</a:t>
            </a:r>
            <a:br>
              <a:rPr lang="de-DE" dirty="0" smtClean="0"/>
            </a:br>
            <a:r>
              <a:rPr lang="de-DE" dirty="0" smtClean="0"/>
              <a:t>Telefon: 1645	Telefon: 2759</a:t>
            </a:r>
          </a:p>
          <a:p>
            <a:pPr>
              <a:tabLst>
                <a:tab pos="1885950" algn="l"/>
              </a:tabLst>
            </a:pPr>
            <a:r>
              <a:rPr lang="de-DE" dirty="0" smtClean="0"/>
              <a:t>	E-Mail: </a:t>
            </a:r>
            <a:r>
              <a:rPr lang="de-DE" dirty="0" smtClean="0">
                <a:hlinkClick r:id="rId2"/>
              </a:rPr>
              <a:t>daten@ur.de</a:t>
            </a:r>
            <a:endParaRPr lang="de-DE" dirty="0" smtClean="0"/>
          </a:p>
          <a:p>
            <a:pPr>
              <a:tabLst>
                <a:tab pos="1885950" algn="l"/>
              </a:tabLst>
            </a:pPr>
            <a:endParaRPr lang="de-DE" dirty="0"/>
          </a:p>
          <a:p>
            <a:pPr>
              <a:tabLst>
                <a:tab pos="1885950" algn="l"/>
              </a:tabLst>
            </a:pPr>
            <a:endParaRPr lang="de-DE" dirty="0" smtClean="0"/>
          </a:p>
          <a:p>
            <a:pPr algn="ctr">
              <a:tabLst>
                <a:tab pos="1885950" algn="l"/>
              </a:tabLst>
            </a:pPr>
            <a:r>
              <a:rPr lang="de-DE" sz="2800" b="1" dirty="0" smtClean="0"/>
              <a:t>Vielen Dank für Ihre Aufmerksamkeit!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Team Forschungsdaten an der UBR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80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 smtClean="0"/>
              <a:t>Basiert zum Teil auf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Pink, Catherine/</a:t>
            </a:r>
            <a:r>
              <a:rPr lang="de-DE" dirty="0" err="1" smtClean="0"/>
              <a:t>Cope</a:t>
            </a:r>
            <a:r>
              <a:rPr lang="de-DE" dirty="0" smtClean="0"/>
              <a:t>, </a:t>
            </a:r>
            <a:r>
              <a:rPr lang="de-DE" dirty="0" err="1" smtClean="0"/>
              <a:t>Jez</a:t>
            </a:r>
            <a:r>
              <a:rPr lang="de-DE" dirty="0" smtClean="0"/>
              <a:t> (2012): Managing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 University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Bath</a:t>
            </a:r>
            <a:r>
              <a:rPr lang="de-DE" dirty="0" smtClean="0"/>
              <a:t> Research Data Management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researchers</a:t>
            </a:r>
            <a:r>
              <a:rPr lang="de-DE" dirty="0" smtClean="0"/>
              <a:t>. Online verfügbar auf </a:t>
            </a:r>
            <a:r>
              <a:rPr lang="de-DE" dirty="0" smtClean="0">
                <a:hlinkClick r:id="rId2"/>
              </a:rPr>
              <a:t>http://de.slideshare.net/</a:t>
            </a:r>
            <a:br>
              <a:rPr lang="de-DE" dirty="0" smtClean="0">
                <a:hlinkClick r:id="rId2"/>
              </a:rPr>
            </a:br>
            <a:r>
              <a:rPr lang="de-DE" dirty="0" err="1" smtClean="0">
                <a:hlinkClick r:id="rId2"/>
              </a:rPr>
              <a:t>jezcope</a:t>
            </a:r>
            <a:r>
              <a:rPr lang="de-DE" dirty="0" smtClean="0">
                <a:hlinkClick r:id="rId2"/>
              </a:rPr>
              <a:t>/university-of-bath-research-data-management-training-for-researchers</a:t>
            </a:r>
            <a:r>
              <a:rPr lang="de-DE" dirty="0" smtClean="0"/>
              <a:t> (Zugriff: 2016-03-01). Lizenz: </a:t>
            </a:r>
            <a:r>
              <a:rPr lang="de-DE" dirty="0" smtClean="0">
                <a:hlinkClick r:id="rId3"/>
              </a:rPr>
              <a:t>CC BY 4.0</a:t>
            </a:r>
            <a:endParaRPr lang="de-DE" dirty="0" smtClean="0"/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Hole, Brian (2015): </a:t>
            </a:r>
            <a:r>
              <a:rPr lang="de-DE" dirty="0" err="1" smtClean="0"/>
              <a:t>Preparing</a:t>
            </a:r>
            <a:r>
              <a:rPr lang="de-DE" dirty="0" smtClean="0"/>
              <a:t> Data </a:t>
            </a:r>
            <a:r>
              <a:rPr lang="de-DE" dirty="0" err="1" smtClean="0"/>
              <a:t>for</a:t>
            </a:r>
            <a:r>
              <a:rPr lang="de-DE" dirty="0" smtClean="0"/>
              <a:t> (Open) </a:t>
            </a:r>
            <a:r>
              <a:rPr lang="de-DE" dirty="0" err="1" smtClean="0"/>
              <a:t>Publication</a:t>
            </a:r>
            <a:r>
              <a:rPr lang="de-DE" dirty="0" smtClean="0"/>
              <a:t>. Online verfügbar auf </a:t>
            </a:r>
            <a:r>
              <a:rPr lang="de-DE" dirty="0" smtClean="0">
                <a:hlinkClick r:id="rId4"/>
              </a:rPr>
              <a:t>http://de.slideshare.net/brianhole/</a:t>
            </a:r>
            <a:br>
              <a:rPr lang="de-DE" dirty="0" smtClean="0">
                <a:hlinkClick r:id="rId4"/>
              </a:rPr>
            </a:br>
            <a:r>
              <a:rPr lang="de-DE" dirty="0" err="1" smtClean="0">
                <a:hlinkClick r:id="rId4"/>
              </a:rPr>
              <a:t>preparing</a:t>
            </a:r>
            <a:r>
              <a:rPr lang="de-DE" dirty="0" smtClean="0">
                <a:hlinkClick r:id="rId4"/>
              </a:rPr>
              <a:t>-</a:t>
            </a:r>
            <a:r>
              <a:rPr lang="de-DE" dirty="0" err="1" smtClean="0">
                <a:hlinkClick r:id="rId4"/>
              </a:rPr>
              <a:t>data</a:t>
            </a:r>
            <a:r>
              <a:rPr lang="de-DE" dirty="0" smtClean="0">
                <a:hlinkClick r:id="rId4"/>
              </a:rPr>
              <a:t>-</a:t>
            </a:r>
            <a:r>
              <a:rPr lang="de-DE" dirty="0" err="1" smtClean="0">
                <a:hlinkClick r:id="rId4"/>
              </a:rPr>
              <a:t>for</a:t>
            </a:r>
            <a:r>
              <a:rPr lang="de-DE" dirty="0" smtClean="0">
                <a:hlinkClick r:id="rId4"/>
              </a:rPr>
              <a:t>-open-</a:t>
            </a:r>
            <a:r>
              <a:rPr lang="de-DE" dirty="0" err="1" smtClean="0">
                <a:hlinkClick r:id="rId4"/>
              </a:rPr>
              <a:t>publication</a:t>
            </a:r>
            <a:r>
              <a:rPr lang="de-DE" dirty="0" smtClean="0"/>
              <a:t> (Zugriff: 2016-03-03). Lizenz: </a:t>
            </a:r>
            <a:r>
              <a:rPr lang="de-DE" dirty="0" smtClean="0">
                <a:hlinkClick r:id="rId3"/>
              </a:rPr>
              <a:t>CC BY 4.0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Quellennachweis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32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>
              <a:tabLst>
                <a:tab pos="6191250" algn="l"/>
              </a:tabLst>
            </a:pPr>
            <a:r>
              <a:rPr lang="de-DE" dirty="0" smtClean="0"/>
              <a:t>sind </a:t>
            </a:r>
            <a:r>
              <a:rPr lang="de-DE" dirty="0"/>
              <a:t>digitale und elektronisch speicherbare Daten</a:t>
            </a:r>
          </a:p>
          <a:p>
            <a:pPr lvl="1">
              <a:tabLst>
                <a:tab pos="6191250" algn="l"/>
              </a:tabLst>
            </a:pPr>
            <a:r>
              <a:rPr lang="de-DE" dirty="0"/>
              <a:t>entstehen im Zuge eines wissenschaftlichen Vorhabens durch </a:t>
            </a:r>
            <a:endParaRPr lang="de-DE" dirty="0" smtClean="0"/>
          </a:p>
          <a:p>
            <a:pPr lvl="2">
              <a:tabLst>
                <a:tab pos="6191250" algn="l"/>
              </a:tabLst>
            </a:pPr>
            <a:r>
              <a:rPr lang="de-DE" dirty="0"/>
              <a:t>Quellenforschungen</a:t>
            </a:r>
          </a:p>
          <a:p>
            <a:pPr lvl="2">
              <a:tabLst>
                <a:tab pos="6191250" algn="l"/>
              </a:tabLst>
            </a:pPr>
            <a:r>
              <a:rPr lang="de-DE" dirty="0"/>
              <a:t>Experimente</a:t>
            </a:r>
          </a:p>
          <a:p>
            <a:pPr lvl="2">
              <a:tabLst>
                <a:tab pos="6191250" algn="l"/>
              </a:tabLst>
            </a:pPr>
            <a:r>
              <a:rPr lang="de-DE" dirty="0"/>
              <a:t>Messungen</a:t>
            </a:r>
          </a:p>
          <a:p>
            <a:pPr lvl="2">
              <a:tabLst>
                <a:tab pos="6191250" algn="l"/>
              </a:tabLst>
            </a:pPr>
            <a:r>
              <a:rPr lang="de-DE" dirty="0"/>
              <a:t>Erhebungen</a:t>
            </a:r>
          </a:p>
          <a:p>
            <a:pPr lvl="2">
              <a:tabLst>
                <a:tab pos="6191250" algn="l"/>
              </a:tabLst>
            </a:pPr>
            <a:r>
              <a:rPr lang="de-DE" dirty="0"/>
              <a:t>Befragungen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Beobachtungen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Simulationen</a:t>
            </a:r>
            <a:endParaRPr lang="de-DE" dirty="0"/>
          </a:p>
          <a:p>
            <a:pPr lvl="2">
              <a:tabLst>
                <a:tab pos="6191250" algn="l"/>
              </a:tabLst>
            </a:pP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Forschungsdaten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28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>
              <a:tabLst>
                <a:tab pos="6191250" algn="l"/>
              </a:tabLst>
            </a:pPr>
            <a:r>
              <a:rPr lang="de-DE" dirty="0" smtClean="0"/>
              <a:t>können ganz unterschiedliche Formate haben: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Messdaten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Laborwerte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Videoaufnahmen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Tonaufnahmen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Forschungstagebücher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Fragebögen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Umfragedaten</a:t>
            </a:r>
          </a:p>
          <a:p>
            <a:pPr lvl="2">
              <a:tabLst>
                <a:tab pos="6191250" algn="l"/>
              </a:tabLst>
            </a:pPr>
            <a:r>
              <a:rPr lang="de-DE" dirty="0" err="1" smtClean="0"/>
              <a:t>Interviewtranskripte</a:t>
            </a:r>
            <a:endParaRPr lang="de-DE" dirty="0" smtClean="0"/>
          </a:p>
          <a:p>
            <a:pPr lvl="2">
              <a:tabLst>
                <a:tab pos="6191250" algn="l"/>
              </a:tabLst>
            </a:pPr>
            <a:r>
              <a:rPr lang="de-DE" dirty="0" smtClean="0"/>
              <a:t>Digitalisate</a:t>
            </a:r>
          </a:p>
          <a:p>
            <a:pPr lvl="2">
              <a:tabLst>
                <a:tab pos="6191250" algn="l"/>
              </a:tabLst>
            </a:pP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Forschungsdaten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06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b="1" dirty="0" smtClean="0"/>
              <a:t>Forschungsförderer</a:t>
            </a:r>
            <a:r>
              <a:rPr lang="de-DE" dirty="0" smtClean="0"/>
              <a:t> erwarten zum Teil Datenmanagementpläne zu Projektbeginn und die Bereitstellung der Forschungsdaten am Ende des Projektes. </a:t>
            </a:r>
          </a:p>
          <a:p>
            <a:pPr lvl="1"/>
            <a:r>
              <a:rPr lang="de-DE" dirty="0" smtClean="0"/>
              <a:t>Deutsche Forschungsgemeinschaft (DFG):</a:t>
            </a:r>
            <a:br>
              <a:rPr lang="de-DE" dirty="0" smtClean="0"/>
            </a:br>
            <a:r>
              <a:rPr lang="de-DE" i="1" dirty="0" smtClean="0"/>
              <a:t>DFG-Leitlinien zum Umgang mit Forschungsdaten</a:t>
            </a:r>
            <a:r>
              <a:rPr lang="de-DE" dirty="0" smtClean="0"/>
              <a:t>, 30.09.2015</a:t>
            </a:r>
          </a:p>
          <a:p>
            <a:pPr lvl="1">
              <a:spcAft>
                <a:spcPts val="1200"/>
              </a:spcAft>
            </a:pPr>
            <a:r>
              <a:rPr lang="de-DE" dirty="0"/>
              <a:t>Europäisches Forschungsrahmenprogramm Horizont 2020:</a:t>
            </a:r>
            <a:br>
              <a:rPr lang="de-DE" dirty="0"/>
            </a:br>
            <a:r>
              <a:rPr lang="de-DE" i="1" dirty="0"/>
              <a:t>Open Research Data </a:t>
            </a:r>
            <a:r>
              <a:rPr lang="de-DE" i="1" dirty="0" smtClean="0"/>
              <a:t>Pilot</a:t>
            </a:r>
          </a:p>
          <a:p>
            <a:r>
              <a:rPr lang="de-DE" dirty="0" smtClean="0"/>
              <a:t>In der Biologie verlangen z. T. auch </a:t>
            </a:r>
            <a:r>
              <a:rPr lang="de-DE" b="1" dirty="0" smtClean="0"/>
              <a:t>Fachzeitschriften</a:t>
            </a:r>
            <a:r>
              <a:rPr lang="de-DE" dirty="0" smtClean="0"/>
              <a:t> (z. B. </a:t>
            </a:r>
            <a:r>
              <a:rPr lang="de-DE" dirty="0" err="1" smtClean="0"/>
              <a:t>PLoS</a:t>
            </a:r>
            <a:r>
              <a:rPr lang="de-DE" dirty="0" smtClean="0"/>
              <a:t>) die Bereitstellung der zugrundeliegenden Daten.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Forschungsdatenmanagement – warum?</a:t>
            </a:r>
          </a:p>
        </p:txBody>
      </p:sp>
    </p:spTree>
    <p:extLst>
      <p:ext uri="{BB962C8B-B14F-4D97-AF65-F5344CB8AC3E}">
        <p14:creationId xmlns:p14="http://schemas.microsoft.com/office/powerpoint/2010/main" val="17498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dirty="0" smtClean="0"/>
              <a:t>Gutes Forschungsdatenmanagement von Anfang an </a:t>
            </a:r>
          </a:p>
          <a:p>
            <a:pPr lvl="1"/>
            <a:r>
              <a:rPr lang="de-DE" dirty="0"/>
              <a:t>spart letztendlich Zeit,</a:t>
            </a:r>
          </a:p>
          <a:p>
            <a:pPr lvl="1"/>
            <a:r>
              <a:rPr lang="de-DE" dirty="0"/>
              <a:t>vermeidet doppelte Arbeit,</a:t>
            </a:r>
          </a:p>
          <a:p>
            <a:pPr lvl="1"/>
            <a:r>
              <a:rPr lang="de-DE" dirty="0"/>
              <a:t>erleichtert die Zusammenarbeit mit Doktorvater, Kollegen oder Kooperationspartnern und</a:t>
            </a:r>
          </a:p>
          <a:p>
            <a:pPr lvl="1"/>
            <a:r>
              <a:rPr lang="de-DE" dirty="0"/>
              <a:t>minimiert das Risiko von Datenverlusten</a:t>
            </a:r>
            <a:r>
              <a:rPr lang="de-DE" dirty="0" smtClean="0"/>
              <a:t>!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Forschungsdatenmanagement – warum?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2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dirty="0"/>
              <a:t>Gutes Forschungsdatenmanagement von Anfang an </a:t>
            </a:r>
          </a:p>
          <a:p>
            <a:pPr lvl="1"/>
            <a:r>
              <a:rPr lang="de-DE" dirty="0"/>
              <a:t>spart letztendlich Zeit,</a:t>
            </a:r>
          </a:p>
          <a:p>
            <a:pPr lvl="1"/>
            <a:r>
              <a:rPr lang="de-DE" dirty="0"/>
              <a:t>vermeidet doppelte Arbeit,</a:t>
            </a:r>
          </a:p>
          <a:p>
            <a:pPr lvl="1"/>
            <a:r>
              <a:rPr lang="de-DE" dirty="0"/>
              <a:t>erleichtert die Zusammenarbeit mit Doktorvater, Kollegen oder Kooperationspartnern und</a:t>
            </a:r>
          </a:p>
          <a:p>
            <a:pPr lvl="1"/>
            <a:r>
              <a:rPr lang="de-DE" dirty="0"/>
              <a:t>minimiert das Risiko von Datenverlusten!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Forschungsdatenmanagement – warum?</a:t>
            </a:r>
          </a:p>
        </p:txBody>
      </p:sp>
      <p:pic>
        <p:nvPicPr>
          <p:cNvPr id="7" name="Inhaltsplatzhalt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31" y="152051"/>
            <a:ext cx="4429617" cy="6301286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petermr's</a:t>
            </a:r>
            <a:r>
              <a:rPr lang="en-US" dirty="0" smtClean="0"/>
              <a:t> blog: </a:t>
            </a:r>
            <a:r>
              <a:rPr lang="en-US" dirty="0" smtClean="0">
                <a:hlinkClick r:id="rId3"/>
              </a:rPr>
              <a:t>https://blogs.ch.cam.ac.uk/pmr/2011/08/01/why-you-need-a-data-management-plan/</a:t>
            </a:r>
            <a:r>
              <a:rPr lang="en-US" dirty="0" smtClean="0"/>
              <a:t> (</a:t>
            </a:r>
            <a:r>
              <a:rPr lang="en-GB" dirty="0">
                <a:hlinkClick r:id="rId4"/>
              </a:rPr>
              <a:t>CC </a:t>
            </a:r>
            <a:r>
              <a:rPr lang="en-GB" dirty="0" smtClean="0">
                <a:hlinkClick r:id="rId4"/>
              </a:rPr>
              <a:t>BY</a:t>
            </a:r>
            <a:r>
              <a:rPr lang="en-US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25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Forschungsdatenmanagement?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de-DE" dirty="0" smtClean="0"/>
              <a:t>Sich Gedanken machen über die Schritte des „Lebenszyklus“ von Forschungsdaten.</a:t>
            </a:r>
          </a:p>
          <a:p>
            <a:r>
              <a:rPr lang="de-DE" dirty="0" smtClean="0"/>
              <a:t>Gedanken dazu aufschreiben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Datenmanagementplan (DMP)!</a:t>
            </a:r>
          </a:p>
        </p:txBody>
      </p:sp>
      <p:grpSp>
        <p:nvGrpSpPr>
          <p:cNvPr id="44" name="Gruppieren 43"/>
          <p:cNvGrpSpPr/>
          <p:nvPr/>
        </p:nvGrpSpPr>
        <p:grpSpPr>
          <a:xfrm>
            <a:off x="1356653" y="2706292"/>
            <a:ext cx="3459781" cy="3439789"/>
            <a:chOff x="1356653" y="2706292"/>
            <a:chExt cx="3459781" cy="3439789"/>
          </a:xfrm>
        </p:grpSpPr>
        <p:grpSp>
          <p:nvGrpSpPr>
            <p:cNvPr id="31" name="Diagram 3"/>
            <p:cNvGrpSpPr>
              <a:grpSpLocks/>
            </p:cNvGrpSpPr>
            <p:nvPr/>
          </p:nvGrpSpPr>
          <p:grpSpPr bwMode="auto">
            <a:xfrm>
              <a:off x="1356653" y="2706292"/>
              <a:ext cx="3459781" cy="3439789"/>
              <a:chOff x="1550" y="918"/>
              <a:chExt cx="2616" cy="2576"/>
            </a:xfrm>
          </p:grpSpPr>
          <p:sp>
            <p:nvSpPr>
              <p:cNvPr id="33" name="_s1028"/>
              <p:cNvSpPr>
                <a:spLocks noChangeArrowheads="1" noTextEdit="1"/>
              </p:cNvSpPr>
              <p:nvPr/>
            </p:nvSpPr>
            <p:spPr bwMode="auto">
              <a:xfrm>
                <a:off x="2129" y="918"/>
                <a:ext cx="1458" cy="14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1552" y="3639"/>
                    </a:moveTo>
                    <a:cubicBezTo>
                      <a:pt x="11302" y="3613"/>
                      <a:pt x="11051" y="3599"/>
                      <a:pt x="10800" y="3599"/>
                    </a:cubicBezTo>
                    <a:cubicBezTo>
                      <a:pt x="9790" y="3599"/>
                      <a:pt x="8793" y="3812"/>
                      <a:pt x="7871" y="4222"/>
                    </a:cubicBezTo>
                    <a:lnTo>
                      <a:pt x="6407" y="933"/>
                    </a:lnTo>
                    <a:cubicBezTo>
                      <a:pt x="7789" y="318"/>
                      <a:pt x="9286" y="-1"/>
                      <a:pt x="10800" y="-1"/>
                    </a:cubicBezTo>
                    <a:cubicBezTo>
                      <a:pt x="11177" y="-1"/>
                      <a:pt x="11553" y="19"/>
                      <a:pt x="11928" y="59"/>
                    </a:cubicBezTo>
                    <a:lnTo>
                      <a:pt x="12211" y="-2627"/>
                    </a:lnTo>
                    <a:lnTo>
                      <a:pt x="16215" y="2319"/>
                    </a:lnTo>
                    <a:lnTo>
                      <a:pt x="11270" y="6324"/>
                    </a:lnTo>
                    <a:lnTo>
                      <a:pt x="11552" y="363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4" name="_s1029"/>
              <p:cNvSpPr>
                <a:spLocks noChangeArrowheads="1" noTextEdit="1"/>
              </p:cNvSpPr>
              <p:nvPr/>
            </p:nvSpPr>
            <p:spPr bwMode="auto">
              <a:xfrm rot="4320000">
                <a:off x="2591" y="1254"/>
                <a:ext cx="1458" cy="14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1552" y="3639"/>
                    </a:moveTo>
                    <a:cubicBezTo>
                      <a:pt x="11302" y="3613"/>
                      <a:pt x="11051" y="3599"/>
                      <a:pt x="10800" y="3599"/>
                    </a:cubicBezTo>
                    <a:cubicBezTo>
                      <a:pt x="9790" y="3599"/>
                      <a:pt x="8793" y="3812"/>
                      <a:pt x="7871" y="4222"/>
                    </a:cubicBezTo>
                    <a:lnTo>
                      <a:pt x="6407" y="933"/>
                    </a:lnTo>
                    <a:cubicBezTo>
                      <a:pt x="7789" y="318"/>
                      <a:pt x="9286" y="-1"/>
                      <a:pt x="10800" y="-1"/>
                    </a:cubicBezTo>
                    <a:cubicBezTo>
                      <a:pt x="11177" y="-1"/>
                      <a:pt x="11553" y="19"/>
                      <a:pt x="11928" y="59"/>
                    </a:cubicBezTo>
                    <a:lnTo>
                      <a:pt x="12211" y="-2627"/>
                    </a:lnTo>
                    <a:lnTo>
                      <a:pt x="16215" y="2319"/>
                    </a:lnTo>
                    <a:lnTo>
                      <a:pt x="11270" y="6324"/>
                    </a:lnTo>
                    <a:lnTo>
                      <a:pt x="11552" y="3639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5" name="_s1030"/>
              <p:cNvSpPr>
                <a:spLocks noChangeArrowheads="1" noTextEdit="1"/>
              </p:cNvSpPr>
              <p:nvPr/>
            </p:nvSpPr>
            <p:spPr bwMode="auto">
              <a:xfrm rot="8640000">
                <a:off x="2414" y="1797"/>
                <a:ext cx="1458" cy="14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1552" y="3639"/>
                    </a:moveTo>
                    <a:cubicBezTo>
                      <a:pt x="11302" y="3613"/>
                      <a:pt x="11051" y="3599"/>
                      <a:pt x="10800" y="3599"/>
                    </a:cubicBezTo>
                    <a:cubicBezTo>
                      <a:pt x="9790" y="3599"/>
                      <a:pt x="8793" y="3812"/>
                      <a:pt x="7871" y="4222"/>
                    </a:cubicBezTo>
                    <a:lnTo>
                      <a:pt x="6407" y="933"/>
                    </a:lnTo>
                    <a:cubicBezTo>
                      <a:pt x="7789" y="318"/>
                      <a:pt x="9286" y="-1"/>
                      <a:pt x="10800" y="-1"/>
                    </a:cubicBezTo>
                    <a:cubicBezTo>
                      <a:pt x="11177" y="-1"/>
                      <a:pt x="11553" y="19"/>
                      <a:pt x="11928" y="59"/>
                    </a:cubicBezTo>
                    <a:lnTo>
                      <a:pt x="12211" y="-2627"/>
                    </a:lnTo>
                    <a:lnTo>
                      <a:pt x="16215" y="2319"/>
                    </a:lnTo>
                    <a:lnTo>
                      <a:pt x="11270" y="6324"/>
                    </a:lnTo>
                    <a:lnTo>
                      <a:pt x="11552" y="363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6" name="_s1031"/>
              <p:cNvSpPr>
                <a:spLocks noChangeArrowheads="1" noTextEdit="1"/>
              </p:cNvSpPr>
              <p:nvPr/>
            </p:nvSpPr>
            <p:spPr bwMode="auto">
              <a:xfrm rot="-8640000">
                <a:off x="1843" y="1796"/>
                <a:ext cx="1458" cy="14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1552" y="3639"/>
                    </a:moveTo>
                    <a:cubicBezTo>
                      <a:pt x="11302" y="3613"/>
                      <a:pt x="11051" y="3599"/>
                      <a:pt x="10800" y="3599"/>
                    </a:cubicBezTo>
                    <a:cubicBezTo>
                      <a:pt x="9790" y="3599"/>
                      <a:pt x="8793" y="3812"/>
                      <a:pt x="7871" y="4222"/>
                    </a:cubicBezTo>
                    <a:lnTo>
                      <a:pt x="6407" y="933"/>
                    </a:lnTo>
                    <a:cubicBezTo>
                      <a:pt x="7789" y="318"/>
                      <a:pt x="9286" y="-1"/>
                      <a:pt x="10800" y="-1"/>
                    </a:cubicBezTo>
                    <a:cubicBezTo>
                      <a:pt x="11177" y="-1"/>
                      <a:pt x="11553" y="19"/>
                      <a:pt x="11928" y="59"/>
                    </a:cubicBezTo>
                    <a:lnTo>
                      <a:pt x="12211" y="-2627"/>
                    </a:lnTo>
                    <a:lnTo>
                      <a:pt x="16215" y="2319"/>
                    </a:lnTo>
                    <a:lnTo>
                      <a:pt x="11270" y="6324"/>
                    </a:lnTo>
                    <a:lnTo>
                      <a:pt x="11552" y="3639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7" name="_s1032"/>
              <p:cNvSpPr>
                <a:spLocks noChangeArrowheads="1" noTextEdit="1"/>
              </p:cNvSpPr>
              <p:nvPr/>
            </p:nvSpPr>
            <p:spPr bwMode="auto">
              <a:xfrm rot="-4320000">
                <a:off x="1668" y="1253"/>
                <a:ext cx="1458" cy="14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70 w 21600"/>
                  <a:gd name="T19" fmla="*/ 3170 h 21600"/>
                  <a:gd name="T20" fmla="*/ 18430 w 21600"/>
                  <a:gd name="T21" fmla="*/ 1843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1552" y="3639"/>
                    </a:moveTo>
                    <a:cubicBezTo>
                      <a:pt x="11302" y="3613"/>
                      <a:pt x="11051" y="3599"/>
                      <a:pt x="10800" y="3599"/>
                    </a:cubicBezTo>
                    <a:cubicBezTo>
                      <a:pt x="9790" y="3599"/>
                      <a:pt x="8793" y="3812"/>
                      <a:pt x="7871" y="4222"/>
                    </a:cubicBezTo>
                    <a:lnTo>
                      <a:pt x="6407" y="933"/>
                    </a:lnTo>
                    <a:cubicBezTo>
                      <a:pt x="7789" y="318"/>
                      <a:pt x="9286" y="-1"/>
                      <a:pt x="10800" y="-1"/>
                    </a:cubicBezTo>
                    <a:cubicBezTo>
                      <a:pt x="11177" y="-1"/>
                      <a:pt x="11553" y="19"/>
                      <a:pt x="11928" y="59"/>
                    </a:cubicBezTo>
                    <a:lnTo>
                      <a:pt x="12211" y="-2627"/>
                    </a:lnTo>
                    <a:lnTo>
                      <a:pt x="16215" y="2319"/>
                    </a:lnTo>
                    <a:lnTo>
                      <a:pt x="11270" y="6324"/>
                    </a:lnTo>
                    <a:lnTo>
                      <a:pt x="11552" y="3639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de-DE" dirty="0"/>
              </a:p>
            </p:txBody>
          </p:sp>
          <p:sp>
            <p:nvSpPr>
              <p:cNvPr id="38" name="_s1033"/>
              <p:cNvSpPr>
                <a:spLocks noChangeArrowheads="1"/>
              </p:cNvSpPr>
              <p:nvPr/>
            </p:nvSpPr>
            <p:spPr bwMode="auto">
              <a:xfrm>
                <a:off x="1550" y="2202"/>
                <a:ext cx="536" cy="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sz="1200" b="1" dirty="0" smtClean="0">
                    <a:cs typeface="Arial" pitchFamily="34" charset="0"/>
                  </a:rPr>
                  <a:t>4.</a:t>
                </a:r>
              </a:p>
              <a:p>
                <a:pPr algn="ctr" eaLnBrk="1" hangingPunct="1"/>
                <a:r>
                  <a:rPr lang="de-DE" altLang="en-US" sz="1200" dirty="0" smtClean="0">
                    <a:cs typeface="Arial" pitchFamily="34" charset="0"/>
                  </a:rPr>
                  <a:t>Veröffentlichung</a:t>
                </a:r>
                <a:endParaRPr lang="de-DE" altLang="en-US" sz="1200" dirty="0">
                  <a:cs typeface="Arial" pitchFamily="34" charset="0"/>
                </a:endParaRPr>
              </a:p>
            </p:txBody>
          </p:sp>
          <p:sp>
            <p:nvSpPr>
              <p:cNvPr id="39" name="_s1034"/>
              <p:cNvSpPr>
                <a:spLocks noChangeArrowheads="1"/>
              </p:cNvSpPr>
              <p:nvPr/>
            </p:nvSpPr>
            <p:spPr bwMode="auto">
              <a:xfrm>
                <a:off x="1948" y="980"/>
                <a:ext cx="536" cy="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sz="1200" b="1" dirty="0" smtClean="0">
                    <a:cs typeface="Arial" pitchFamily="34" charset="0"/>
                  </a:rPr>
                  <a:t>5.</a:t>
                </a:r>
              </a:p>
              <a:p>
                <a:pPr algn="ctr" eaLnBrk="1" hangingPunct="1"/>
                <a:r>
                  <a:rPr lang="de-DE" altLang="en-US" sz="1200" dirty="0" smtClean="0">
                    <a:cs typeface="Arial" pitchFamily="34" charset="0"/>
                  </a:rPr>
                  <a:t>Nachnutzung</a:t>
                </a:r>
                <a:endParaRPr lang="de-DE" altLang="en-US" sz="1200" dirty="0">
                  <a:cs typeface="Arial" pitchFamily="34" charset="0"/>
                </a:endParaRPr>
              </a:p>
            </p:txBody>
          </p:sp>
          <p:sp>
            <p:nvSpPr>
              <p:cNvPr id="40" name="_s1035"/>
              <p:cNvSpPr>
                <a:spLocks noChangeArrowheads="1"/>
              </p:cNvSpPr>
              <p:nvPr/>
            </p:nvSpPr>
            <p:spPr bwMode="auto">
              <a:xfrm>
                <a:off x="3232" y="980"/>
                <a:ext cx="536" cy="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sz="1200" b="1" dirty="0" smtClean="0">
                    <a:cs typeface="Arial" pitchFamily="34" charset="0"/>
                  </a:rPr>
                  <a:t>1.</a:t>
                </a:r>
              </a:p>
              <a:p>
                <a:pPr algn="ctr" eaLnBrk="1" hangingPunct="1"/>
                <a:r>
                  <a:rPr lang="de-DE" altLang="en-US" sz="1200" dirty="0" smtClean="0">
                    <a:cs typeface="Arial" pitchFamily="34" charset="0"/>
                  </a:rPr>
                  <a:t>Erstellung</a:t>
                </a:r>
                <a:endParaRPr lang="de-DE" altLang="en-US" sz="1200" dirty="0">
                  <a:cs typeface="Arial" pitchFamily="34" charset="0"/>
                </a:endParaRPr>
              </a:p>
            </p:txBody>
          </p:sp>
          <p:sp>
            <p:nvSpPr>
              <p:cNvPr id="41" name="_s1036"/>
              <p:cNvSpPr>
                <a:spLocks noChangeArrowheads="1"/>
              </p:cNvSpPr>
              <p:nvPr/>
            </p:nvSpPr>
            <p:spPr bwMode="auto">
              <a:xfrm>
                <a:off x="3630" y="2202"/>
                <a:ext cx="536" cy="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sz="1200" b="1" dirty="0" smtClean="0">
                    <a:cs typeface="Arial" pitchFamily="34" charset="0"/>
                  </a:rPr>
                  <a:t>2.</a:t>
                </a:r>
              </a:p>
              <a:p>
                <a:pPr algn="ctr" eaLnBrk="1" hangingPunct="1"/>
                <a:r>
                  <a:rPr lang="de-DE" altLang="en-US" sz="1200" dirty="0" smtClean="0">
                    <a:cs typeface="Arial" pitchFamily="34" charset="0"/>
                  </a:rPr>
                  <a:t>Verarbeitung</a:t>
                </a:r>
                <a:br>
                  <a:rPr lang="de-DE" altLang="en-US" sz="1200" dirty="0" smtClean="0">
                    <a:cs typeface="Arial" pitchFamily="34" charset="0"/>
                  </a:rPr>
                </a:br>
                <a:r>
                  <a:rPr lang="de-DE" altLang="en-US" sz="1200" dirty="0" smtClean="0">
                    <a:cs typeface="Arial" pitchFamily="34" charset="0"/>
                  </a:rPr>
                  <a:t>&amp; Analyse</a:t>
                </a:r>
                <a:endParaRPr lang="de-DE" altLang="en-US" sz="1200" dirty="0">
                  <a:cs typeface="Arial" pitchFamily="34" charset="0"/>
                </a:endParaRPr>
              </a:p>
            </p:txBody>
          </p:sp>
          <p:sp>
            <p:nvSpPr>
              <p:cNvPr id="42" name="_s1037"/>
              <p:cNvSpPr>
                <a:spLocks noChangeArrowheads="1"/>
              </p:cNvSpPr>
              <p:nvPr/>
            </p:nvSpPr>
            <p:spPr bwMode="auto">
              <a:xfrm>
                <a:off x="2590" y="2958"/>
                <a:ext cx="536" cy="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de-DE" altLang="en-US" sz="1200" b="1" dirty="0" smtClean="0">
                    <a:cs typeface="Arial" pitchFamily="34" charset="0"/>
                  </a:rPr>
                  <a:t>3.</a:t>
                </a:r>
              </a:p>
              <a:p>
                <a:pPr algn="ctr" eaLnBrk="1" hangingPunct="1"/>
                <a:r>
                  <a:rPr lang="de-DE" altLang="en-US" sz="1200" dirty="0" smtClean="0">
                    <a:cs typeface="Arial" pitchFamily="34" charset="0"/>
                  </a:rPr>
                  <a:t>Dokumentation</a:t>
                </a:r>
                <a:endParaRPr lang="de-DE" altLang="en-US" sz="1200" dirty="0">
                  <a:cs typeface="Arial" pitchFamily="34" charset="0"/>
                </a:endParaRPr>
              </a:p>
            </p:txBody>
          </p:sp>
        </p:grpSp>
        <p:sp>
          <p:nvSpPr>
            <p:cNvPr id="43" name="AutoShape 16"/>
            <p:cNvSpPr>
              <a:spLocks noChangeArrowheads="1"/>
            </p:cNvSpPr>
            <p:nvPr/>
          </p:nvSpPr>
          <p:spPr bwMode="auto">
            <a:xfrm rot="6400668" flipH="1" flipV="1">
              <a:off x="2161824" y="4036609"/>
              <a:ext cx="2117725" cy="736600"/>
            </a:xfrm>
            <a:prstGeom prst="curvedDownArrow">
              <a:avLst>
                <a:gd name="adj1" fmla="val 57500"/>
                <a:gd name="adj2" fmla="val 115000"/>
                <a:gd name="adj3" fmla="val 33333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de-DE" altLang="en-US" dirty="0"/>
            </a:p>
          </p:txBody>
        </p:sp>
      </p:grpSp>
      <p:sp>
        <p:nvSpPr>
          <p:cNvPr id="45" name="Fußzeilenplatzhalter 53"/>
          <p:cNvSpPr>
            <a:spLocks noGrp="1"/>
          </p:cNvSpPr>
          <p:nvPr>
            <p:ph type="ftr" sz="quarter" idx="10"/>
          </p:nvPr>
        </p:nvSpPr>
        <p:spPr>
          <a:xfrm>
            <a:off x="1330325" y="6453336"/>
            <a:ext cx="7562154" cy="268139"/>
          </a:xfrm>
        </p:spPr>
        <p:txBody>
          <a:bodyPr/>
          <a:lstStyle/>
          <a:p>
            <a:pPr algn="l"/>
            <a:r>
              <a:rPr lang="de-DE" dirty="0" smtClean="0"/>
              <a:t>Nach Pink, Catherine/</a:t>
            </a:r>
            <a:r>
              <a:rPr lang="de-DE" dirty="0" err="1" smtClean="0"/>
              <a:t>Cope</a:t>
            </a:r>
            <a:r>
              <a:rPr lang="de-DE" dirty="0" smtClean="0"/>
              <a:t>, </a:t>
            </a:r>
            <a:r>
              <a:rPr lang="de-DE" dirty="0" err="1" smtClean="0"/>
              <a:t>Jez</a:t>
            </a:r>
            <a:r>
              <a:rPr lang="de-DE" dirty="0" smtClean="0"/>
              <a:t> (2012): University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Bath</a:t>
            </a:r>
            <a:r>
              <a:rPr lang="de-DE" dirty="0" smtClean="0"/>
              <a:t> Research Data Management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researchers</a:t>
            </a:r>
            <a:r>
              <a:rPr lang="de-DE" dirty="0" smtClean="0"/>
              <a:t> [</a:t>
            </a:r>
            <a:r>
              <a:rPr lang="de-DE" dirty="0" smtClean="0">
                <a:hlinkClick r:id="" action="ppaction://hlinkshowjump?jump=lastslide"/>
              </a:rPr>
              <a:t>1</a:t>
            </a:r>
            <a:r>
              <a:rPr lang="de-DE" dirty="0" smtClean="0"/>
              <a:t>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4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3" y="1501200"/>
            <a:ext cx="7923508" cy="5365134"/>
          </a:xfrm>
          <a:prstGeom prst="rect">
            <a:avLst/>
          </a:prstGeom>
        </p:spPr>
      </p:pic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 dirty="0" err="1" smtClean="0"/>
              <a:t>Bild</a:t>
            </a:r>
            <a:r>
              <a:rPr lang="en-GB" dirty="0" smtClean="0"/>
              <a:t>: Ubiquity press (</a:t>
            </a:r>
            <a:r>
              <a:rPr lang="en-GB" dirty="0" smtClean="0">
                <a:hlinkClick r:id="rId4"/>
              </a:rPr>
              <a:t>CC BY 4.0</a:t>
            </a:r>
            <a:r>
              <a:rPr lang="en-GB" dirty="0" smtClean="0"/>
              <a:t>) [</a:t>
            </a:r>
            <a:r>
              <a:rPr lang="en-GB" dirty="0" smtClean="0">
                <a:hlinkClick r:id="" action="ppaction://hlinkshowjump?jump=lastslide"/>
              </a:rPr>
              <a:t>2</a:t>
            </a:r>
            <a:r>
              <a:rPr lang="en-GB" dirty="0" smtClean="0"/>
              <a:t>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2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>
              <a:spcAft>
                <a:spcPts val="1200"/>
              </a:spcAft>
            </a:pPr>
            <a:r>
              <a:rPr lang="de-DE" dirty="0" smtClean="0"/>
              <a:t>Als Datenanhang in Fachzeitschrift</a:t>
            </a:r>
          </a:p>
          <a:p>
            <a:pPr lvl="1">
              <a:spcAft>
                <a:spcPts val="1200"/>
              </a:spcAft>
            </a:pPr>
            <a:r>
              <a:rPr lang="de-DE" dirty="0" smtClean="0"/>
              <a:t>In einem Data Journal</a:t>
            </a:r>
          </a:p>
          <a:p>
            <a:pPr lvl="1">
              <a:spcAft>
                <a:spcPts val="1200"/>
              </a:spcAft>
            </a:pPr>
            <a:r>
              <a:rPr lang="de-DE" b="1" dirty="0" smtClean="0"/>
              <a:t>Forschungsdatenrepositorium</a:t>
            </a:r>
            <a:r>
              <a:rPr lang="de-DE" dirty="0" smtClean="0"/>
              <a:t> (empfohlen)</a:t>
            </a:r>
          </a:p>
          <a:p>
            <a:pPr lvl="2"/>
            <a:r>
              <a:rPr lang="de-DE" dirty="0" smtClean="0"/>
              <a:t>Disziplinspezifische Repositorien</a:t>
            </a:r>
          </a:p>
          <a:p>
            <a:pPr lvl="3">
              <a:spcAft>
                <a:spcPts val="1200"/>
              </a:spcAft>
            </a:pPr>
            <a:r>
              <a:rPr lang="de-DE" dirty="0" smtClean="0"/>
              <a:t>Suche über </a:t>
            </a:r>
            <a:r>
              <a:rPr lang="de-DE" dirty="0">
                <a:hlinkClick r:id="rId2"/>
              </a:rPr>
              <a:t>re3data.org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i="1" dirty="0"/>
              <a:t>Registry </a:t>
            </a:r>
            <a:r>
              <a:rPr lang="de-DE" i="1" dirty="0" err="1"/>
              <a:t>of</a:t>
            </a:r>
            <a:r>
              <a:rPr lang="de-DE" i="1" dirty="0"/>
              <a:t> Research Data </a:t>
            </a:r>
            <a:r>
              <a:rPr lang="de-DE" i="1" dirty="0" err="1"/>
              <a:t>Repositories</a:t>
            </a:r>
            <a:r>
              <a:rPr lang="de-DE" dirty="0"/>
              <a:t>)</a:t>
            </a:r>
          </a:p>
          <a:p>
            <a:pPr lvl="2"/>
            <a:r>
              <a:rPr lang="de-DE" dirty="0" smtClean="0"/>
              <a:t>Institutionelle Repositorien – für alle Fachgebiete</a:t>
            </a:r>
          </a:p>
          <a:p>
            <a:pPr lvl="3">
              <a:spcAft>
                <a:spcPts val="1200"/>
              </a:spcAft>
            </a:pPr>
            <a:r>
              <a:rPr lang="de-DE" dirty="0" smtClean="0"/>
              <a:t>Publikationsserver der Universität Regensburg</a:t>
            </a:r>
            <a:br>
              <a:rPr lang="de-DE" dirty="0" smtClean="0"/>
            </a:br>
            <a:r>
              <a:rPr lang="de-DE" dirty="0" smtClean="0">
                <a:hlinkClick r:id="rId3"/>
              </a:rPr>
              <a:t>http://epub.ur.de</a:t>
            </a:r>
            <a:r>
              <a:rPr lang="de-DE" dirty="0" smtClean="0"/>
              <a:t> </a:t>
            </a:r>
          </a:p>
          <a:p>
            <a:pPr lvl="2"/>
            <a:r>
              <a:rPr lang="de-DE" dirty="0" smtClean="0"/>
              <a:t>Generische Repositorien, z. B. </a:t>
            </a:r>
            <a:r>
              <a:rPr lang="de-DE" dirty="0" err="1" smtClean="0">
                <a:hlinkClick r:id="rId4"/>
              </a:rPr>
              <a:t>Zenodo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Veröffentlichung von Forschungsdaten – </a:t>
            </a:r>
            <a:r>
              <a:rPr lang="de-DE" dirty="0" smtClean="0"/>
              <a:t>wo?</a:t>
            </a:r>
            <a:endParaRPr lang="de-DE" dirty="0"/>
          </a:p>
        </p:txBody>
      </p:sp>
      <p:pic>
        <p:nvPicPr>
          <p:cNvPr id="1026" name="Picture 2" descr="C:\Users\LocalAdmin\Downloads\re3data_Logo_RGB_head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6" t="15803" r="54046" b="15789"/>
          <a:stretch/>
        </p:blipFill>
        <p:spPr bwMode="auto">
          <a:xfrm>
            <a:off x="6444480" y="4102571"/>
            <a:ext cx="2015952" cy="62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6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60302_Kunsterziehung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20160302_Kunsterziehung</Template>
  <TotalTime>0</TotalTime>
  <Words>549</Words>
  <Application>Microsoft Office PowerPoint</Application>
  <PresentationFormat>Bildschirmpräsentation (4:3)</PresentationFormat>
  <Paragraphs>109</Paragraphs>
  <Slides>17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20160302_Kunsterziehung</vt:lpstr>
      <vt:lpstr>PowerPoint-Präsentation</vt:lpstr>
      <vt:lpstr>Forschungsdaten</vt:lpstr>
      <vt:lpstr>Forschungsdaten</vt:lpstr>
      <vt:lpstr>Forschungsdatenmanagement – warum?</vt:lpstr>
      <vt:lpstr>Forschungsdatenmanagement – warum?</vt:lpstr>
      <vt:lpstr>Forschungsdatenmanagement – warum?</vt:lpstr>
      <vt:lpstr>Was ist Forschungsdatenmanagement?</vt:lpstr>
      <vt:lpstr>PowerPoint-Präsentation</vt:lpstr>
      <vt:lpstr>Veröffentlichung von Forschungsdaten – wo?</vt:lpstr>
      <vt:lpstr>Institutionelles Repositorium der UR</vt:lpstr>
      <vt:lpstr>PowerPoint-Präsentation</vt:lpstr>
      <vt:lpstr>PowerPoint-Präsentation</vt:lpstr>
      <vt:lpstr>PowerPoint-Präsentation</vt:lpstr>
      <vt:lpstr>Veröffentlichung von Forschungsdaten – wie?</vt:lpstr>
      <vt:lpstr>Forschungsdatenservice der UBR</vt:lpstr>
      <vt:lpstr>Team Forschungsdaten an der UBR</vt:lpstr>
      <vt:lpstr>Quellennachweis</vt:lpstr>
    </vt:vector>
  </TitlesOfParts>
  <Company>Universität Regensburg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Dörte Bange</dc:creator>
  <cp:lastModifiedBy>Rechenzentrum</cp:lastModifiedBy>
  <cp:revision>128</cp:revision>
  <cp:lastPrinted>2016-03-01T10:03:48Z</cp:lastPrinted>
  <dcterms:created xsi:type="dcterms:W3CDTF">2016-04-11T13:24:19Z</dcterms:created>
  <dcterms:modified xsi:type="dcterms:W3CDTF">2016-05-03T13:59:54Z</dcterms:modified>
</cp:coreProperties>
</file>