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74" r:id="rId4"/>
    <p:sldId id="275" r:id="rId5"/>
    <p:sldId id="276" r:id="rId6"/>
    <p:sldId id="277" r:id="rId7"/>
    <p:sldId id="278" r:id="rId8"/>
    <p:sldId id="282" r:id="rId9"/>
    <p:sldId id="279" r:id="rId10"/>
    <p:sldId id="280" r:id="rId11"/>
    <p:sldId id="281" r:id="rId12"/>
    <p:sldId id="283" r:id="rId13"/>
    <p:sldId id="284" r:id="rId14"/>
    <p:sldId id="271" r:id="rId15"/>
    <p:sldId id="273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B7F02-329F-401B-96CB-D92A701D98C4}" type="datetimeFigureOut">
              <a:rPr lang="de-DE" smtClean="0"/>
              <a:pPr/>
              <a:t>01.03.2016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ind.galegroup.com/openurl/openurl?url_ver=Z39.88-2004&amp;url_ctx_fmt=info:ofi/fmt:kev:mtx:ctx&amp;res_id=info:sid/gale:IFME&amp;ctx_enc=info:ofi:enc:UTF-8&amp;rft_val_fmt=info:ofi/fmt:kev:mtx:journal&amp;rft.issn=0122-1213&amp;req_dat=info:sid/gale:ugnid:1iber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" TargetMode="External"/><Relationship Id="rId7" Type="http://schemas.openxmlformats.org/officeDocument/2006/relationships/hyperlink" Target="http://www.gbv.de/wikis/cls/PICA+" TargetMode="External"/><Relationship Id="rId2" Type="http://schemas.openxmlformats.org/officeDocument/2006/relationships/hyperlink" Target="http://www.loc.gov/standards/sru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eitschriftendatenbank.de/fileadmin/user_upload/ZDB/pdf/services/MARC-21-Lieferformat_Lokaldaten_Juli_2010.pdf" TargetMode="External"/><Relationship Id="rId5" Type="http://schemas.openxmlformats.org/officeDocument/2006/relationships/hyperlink" Target="http://www.zeitschriftendatenbank.de/fileadmin/user_upload/ZDB/pdf/services/MARC-21-Lieferformat_Titel_Juli_2010.pdf" TargetMode="External"/><Relationship Id="rId4" Type="http://schemas.openxmlformats.org/officeDocument/2006/relationships/hyperlink" Target="http://www.zeitschriftendatenbank.de/de/services/schnittstellen/sr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ervices.dnb.de/sru/zdb?version=1.1&amp;operation=searchRetrieve&amp;query=sigel%3DZDB-9-INF&amp;recordSchema=MARC21plus-x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IT-Kolloquium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de-DE" dirty="0" smtClean="0"/>
              <a:t>SRU / </a:t>
            </a:r>
            <a:r>
              <a:rPr lang="de-DE" dirty="0" err="1" smtClean="0"/>
              <a:t>MarcXML</a:t>
            </a:r>
            <a:r>
              <a:rPr lang="de-DE" dirty="0" smtClean="0"/>
              <a:t> / </a:t>
            </a:r>
            <a:r>
              <a:rPr lang="de-DE" dirty="0" err="1" smtClean="0"/>
              <a:t>PicaPlusXML</a:t>
            </a:r>
            <a:endParaRPr lang="de-DE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1403648" y="5301208"/>
            <a:ext cx="6400800" cy="98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MARC Holding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&lt;record type="Holdings"&gt;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ind1=" " ind2=" " tag="852"&gt;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&lt;subfield code="a"&gt;ZDB-9-INF&lt;/subfield&gt;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ind1="4" ind2="0" tag="856"&gt;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&lt;subfield code="u"&gt;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  <a:hlinkClick r:id="rId2"/>
              </a:rPr>
              <a:t>http://find.galegroup.com/openurl/openurl?url_ver=Z39.88-2004&amp;url_ctx_fmt=info:ofi/fmt:kev:mtx:ctx&amp;res_id=info:sid/gale:IFME&amp;ctx_enc=info:ofi:enc:UTF-8&amp;rft_val_fmt=info:ofi/fmt:kev:mtx:journal&amp;rft.issn=0122-1213&amp;req_dat=info:sid/gale:ugnid:1ibero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&lt;/subfield&gt;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ind1="3" ind2="0" tag="866"&gt;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&lt;subfield code="a"&gt;12.2000 -&lt;/subfield&gt;</a:t>
            </a:r>
          </a:p>
          <a:p>
            <a:pPr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Verarbeitung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000" dirty="0" err="1" smtClean="0">
                <a:cs typeface="Courier New" pitchFamily="49" charset="0"/>
              </a:rPr>
              <a:t>Daten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 err="1" smtClean="0">
                <a:cs typeface="Courier New" pitchFamily="49" charset="0"/>
              </a:rPr>
              <a:t>holen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SRU_getResults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('sigel=ZDB-9-INF', $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db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='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bib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>
                <a:cs typeface="Courier New" pitchFamily="49" charset="0"/>
              </a:rPr>
              <a:t>Dabei gleich in ein Array konvertieren:</a:t>
            </a:r>
          </a:p>
          <a:p>
            <a:pPr lvl="1">
              <a:buNone/>
              <a:defRPr/>
            </a:pP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   $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SRU_us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unserialize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600" dirty="0" err="1" smtClean="0">
                <a:latin typeface="Courier New" pitchFamily="49" charset="0"/>
                <a:cs typeface="Courier New" pitchFamily="49" charset="0"/>
              </a:rPr>
              <a:t>SRU_res</a:t>
            </a:r>
            <a:r>
              <a:rPr lang="de-DE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defRPr/>
            </a:pP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2000" dirty="0" smtClean="0">
                <a:cs typeface="Courier New" pitchFamily="49" charset="0"/>
              </a:rPr>
              <a:t>Relevante Informationen extrahieren:</a:t>
            </a:r>
          </a:p>
          <a:p>
            <a:pPr>
              <a:buNone/>
              <a:defRPr/>
            </a:pP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($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['tag']=='016' &amp;&amp; $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['ind1'] == 7) {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get_marc_subfield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, 2)=='DE-600') {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$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bibliographic_data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['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zdb_id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'] =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get_marc_subfield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, 'a');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defRPr/>
            </a:pPr>
            <a:endParaRPr lang="de-DE" sz="2000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Ergebnis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000" dirty="0" err="1" smtClean="0">
                <a:cs typeface="Courier New" pitchFamily="49" charset="0"/>
              </a:rPr>
              <a:t>Bibliographisch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zdb_id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2709522-8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issns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Array([0] =&gt; 0122-1213)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[title] =&gt;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Prospectiva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[nachgewiesen] =&gt; Nachgewiesen 2013 -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[Erscheinungsverlauf] =&gt; Array (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[1.1\x] =&gt; Array(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   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dtype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starting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   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stype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open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   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volume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   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issue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   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jahr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2013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          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monat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</a:t>
            </a:r>
          </a:p>
          <a:p>
            <a:pPr>
              <a:buNone/>
              <a:defRPr/>
            </a:pP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endParaRPr lang="de-DE" sz="2000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Ergebnis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000" dirty="0" smtClean="0">
                <a:cs typeface="Courier New" pitchFamily="49" charset="0"/>
              </a:rPr>
              <a:t>Holding: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[sigel] =&gt; ZDB-9-INF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Array([G] =&gt; http://find.galegroup.com/openurl...)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Bestand_normiert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Array (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[1.1\x] =&gt; Array(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dtype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starting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stype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open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volume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12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  [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jahr</a:t>
            </a: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] =&gt; 2000</a:t>
            </a:r>
          </a:p>
          <a:p>
            <a:pPr>
              <a:buNone/>
              <a:defRPr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   )</a:t>
            </a:r>
          </a:p>
          <a:p>
            <a:pPr>
              <a:buNone/>
              <a:defRPr/>
            </a:pPr>
            <a:r>
              <a:rPr lang="de-DE" sz="1800" smtClean="0">
                <a:latin typeface="Courier New" pitchFamily="49" charset="0"/>
                <a:cs typeface="Courier New" pitchFamily="49" charset="0"/>
              </a:rPr>
              <a:t> )</a:t>
            </a: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endParaRPr lang="de-D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endParaRPr lang="de-DE" sz="2000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Resourcen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hlinkClick r:id="rId2"/>
              </a:rPr>
              <a:t>SRU: Search/Retrieval via URL </a:t>
            </a:r>
            <a:r>
              <a:rPr lang="en-US" sz="1600" dirty="0" smtClean="0"/>
              <a:t>-- SRU, CQL and </a:t>
            </a:r>
            <a:r>
              <a:rPr lang="en-US" sz="1600" dirty="0" err="1" smtClean="0"/>
              <a:t>ZeeRex</a:t>
            </a:r>
            <a:r>
              <a:rPr lang="en-US" sz="1600" dirty="0" smtClean="0"/>
              <a:t> (Standards, Library of Congress)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hlinkClick r:id="rId3"/>
              </a:rPr>
              <a:t>MARC Standards</a:t>
            </a: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1600" dirty="0" smtClean="0">
                <a:hlinkClick r:id="rId4"/>
              </a:rPr>
              <a:t>SRU Zeitschriftendatenbank</a:t>
            </a:r>
            <a:endParaRPr lang="de-DE" sz="16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200" dirty="0" smtClean="0">
                <a:hlinkClick r:id="rId5" tooltip="MARC21 Formatbeschreibung"/>
              </a:rPr>
              <a:t>Beschreibung des Formats MARC 21</a:t>
            </a:r>
            <a:endParaRPr lang="de-DE" sz="1200" dirty="0" smtClean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de-DE" sz="1200" dirty="0" smtClean="0">
                <a:hlinkClick r:id="rId6" tooltip="MARC21 Lokaldaten Formatbeschreibung"/>
              </a:rPr>
              <a:t>Beschreibung des Formats MARC 21 für Lokaldaten</a:t>
            </a:r>
            <a:endParaRPr lang="de-DE" sz="12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1600" dirty="0" smtClean="0">
                <a:hlinkClick r:id="rId7"/>
              </a:rPr>
              <a:t>PICA+ – Verbund-Wiki GBV</a:t>
            </a: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16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1600" dirty="0" smtClean="0"/>
              <a:t>Mein Code: rzbvm014:/</a:t>
            </a:r>
            <a:r>
              <a:rPr lang="de-DE" sz="1600" dirty="0" err="1" smtClean="0"/>
              <a:t>home</a:t>
            </a:r>
            <a:r>
              <a:rPr lang="de-DE" sz="1600" dirty="0" smtClean="0"/>
              <a:t>/scg04201/SRU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Pläne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Paketdaten aus der ZDB in die EZB überspielen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neuer „Knopf zur EZB“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Anreicherung der EZB-Daten (CODEN)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neue gemeinsame Bibliotheksdatei (hier </a:t>
            </a:r>
            <a:r>
              <a:rPr lang="de-DE" sz="2000" dirty="0" err="1" smtClean="0"/>
              <a:t>PicaPlus</a:t>
            </a:r>
            <a:r>
              <a:rPr lang="de-DE" sz="2000" dirty="0" smtClean="0"/>
              <a:t> statt MARC)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…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67544" y="371703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Danke </a:t>
            </a:r>
            <a:r>
              <a:rPr kumimoji="0" lang="de-DE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für‘s</a:t>
            </a:r>
            <a:r>
              <a:rPr kumimoji="0" lang="de-DE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zuhören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Warum?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Manche Nationallizenzpakete für E-Zeitschriften werden primär in der ZDB katalogisiert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Wie bekomme ich die Daten in die EZB?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sz="2000" dirty="0" smtClean="0"/>
          </a:p>
          <a:p>
            <a:pPr>
              <a:buNone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de-DE" sz="2000" dirty="0" smtClean="0"/>
              <a:t>SRU-Schnittstelle der ZDB (</a:t>
            </a:r>
            <a:r>
              <a:rPr lang="de-DE" sz="2000" dirty="0" smtClean="0">
                <a:solidFill>
                  <a:srgbClr val="FF0000"/>
                </a:solidFill>
              </a:rPr>
              <a:t>SRU = </a:t>
            </a:r>
            <a:r>
              <a:rPr lang="de-DE" sz="2000" dirty="0" err="1" smtClean="0">
                <a:solidFill>
                  <a:srgbClr val="FF0000"/>
                </a:solidFill>
              </a:rPr>
              <a:t>Search</a:t>
            </a:r>
            <a:r>
              <a:rPr lang="de-DE" sz="2000" dirty="0" smtClean="0">
                <a:solidFill>
                  <a:srgbClr val="FF0000"/>
                </a:solidFill>
              </a:rPr>
              <a:t>/</a:t>
            </a:r>
            <a:r>
              <a:rPr lang="de-DE" sz="2000" dirty="0" err="1" smtClean="0">
                <a:solidFill>
                  <a:srgbClr val="FF0000"/>
                </a:solidFill>
              </a:rPr>
              <a:t>Retrieve</a:t>
            </a:r>
            <a:r>
              <a:rPr lang="de-DE" sz="2000" dirty="0" smtClean="0">
                <a:solidFill>
                  <a:srgbClr val="FF0000"/>
                </a:solidFill>
              </a:rPr>
              <a:t> via URL</a:t>
            </a:r>
            <a:r>
              <a:rPr lang="de-DE" sz="2000" dirty="0" smtClean="0"/>
              <a:t>)</a:t>
            </a:r>
          </a:p>
          <a:p>
            <a:pPr>
              <a:buFont typeface="Wingdings" pitchFamily="2" charset="2"/>
              <a:buChar char="Ø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Ø"/>
              <a:defRPr/>
            </a:pPr>
            <a:endParaRPr lang="de-DE" sz="2000" dirty="0" smtClean="0"/>
          </a:p>
          <a:p>
            <a:pPr>
              <a:buFont typeface="Wingdings" pitchFamily="2" charset="2"/>
              <a:buChar char="§"/>
            </a:pPr>
            <a:r>
              <a:rPr lang="de-DE" sz="2000" dirty="0" smtClean="0"/>
              <a:t>Die ZDB bietet zwei SRU-Schnittstellen:</a:t>
            </a:r>
          </a:p>
          <a:p>
            <a:pPr lvl="1">
              <a:buFont typeface="Wingdings" pitchFamily="2" charset="2"/>
              <a:buChar char="§"/>
            </a:pPr>
            <a:r>
              <a:rPr lang="de-DE" sz="1600" dirty="0" smtClean="0"/>
              <a:t>ZDB-Katalog</a:t>
            </a:r>
          </a:p>
          <a:p>
            <a:pPr lvl="1">
              <a:buFont typeface="Wingdings" pitchFamily="2" charset="2"/>
              <a:buChar char="§"/>
            </a:pPr>
            <a:r>
              <a:rPr lang="de-DE" sz="1600" dirty="0" smtClean="0"/>
              <a:t>ZDB-Adressdatei/ ISIL- &amp; Sigel-Verzeichnis</a:t>
            </a:r>
          </a:p>
          <a:p>
            <a:pPr>
              <a:buNone/>
              <a:defRPr/>
            </a:pP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http://services.dnb.de/sru/zdb?version=1.1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       &amp;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  <a:hlinkClick r:id="rId2"/>
              </a:rPr>
              <a:t>operation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=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  <a:hlinkClick r:id="rId2"/>
              </a:rPr>
              <a:t>searchRetrieve</a:t>
            </a:r>
            <a:endParaRPr lang="de-DE" sz="2000" dirty="0" smtClean="0">
              <a:latin typeface="Courier New" pitchFamily="49" charset="0"/>
              <a:cs typeface="Courier New" pitchFamily="49" charset="0"/>
              <a:hlinkClick r:id="rId2"/>
            </a:endParaRP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       &amp;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  <a:hlinkClick r:id="rId2"/>
              </a:rPr>
              <a:t>query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=sigel%3DZDB-9-INF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       &amp;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  <a:hlinkClick r:id="rId2"/>
              </a:rPr>
              <a:t>recordSchema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  <a:hlinkClick r:id="rId2"/>
              </a:rPr>
              <a:t>=MARC21plus-xml</a:t>
            </a: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searchRetrieveResponse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version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&gt;1.1&lt;/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version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numberOfRecords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&gt;637&lt;/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numberOfRecords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records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recordSchema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&gt;MARC21plus-xml&lt;/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recordSchema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recordPacking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xml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recordPacking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recordData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recordData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recordPosition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&gt;1&lt;/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recordPosition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>
              <a:buNone/>
              <a:defRPr/>
            </a:pP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records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nextRecordPosition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&gt;11&lt;/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nextRecordPosition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echoedSearchRetrieveRequest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echoedSearchRetrieveRequest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extraResponseData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accountOf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  Universitätsbibliothek Regensburg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accountOf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extraResponseData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searchRetrieveResponse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recordSchema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&gt;MARC21plus-xml&lt;/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recordSchema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recordPacking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&gt;xml&lt;/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recordPacking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recordData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&lt;collection&gt;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&lt;record type="Holdings"&gt;&lt;/record&gt;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&lt;record type="Holdings"&gt;&lt;/record&gt;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&lt;record type="Bibliographic"&gt;&lt;/record&gt;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&lt;/collection&gt;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recordData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SRU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2000" dirty="0" smtClean="0">
                <a:cs typeface="Courier New" pitchFamily="49" charset="0"/>
              </a:rPr>
              <a:t>Basis-</a:t>
            </a:r>
            <a:r>
              <a:rPr lang="de-DE" sz="2000" dirty="0" err="1" smtClean="0">
                <a:cs typeface="Courier New" pitchFamily="49" charset="0"/>
              </a:rPr>
              <a:t>Url</a:t>
            </a:r>
            <a:r>
              <a:rPr lang="de-DE" sz="2000" dirty="0" smtClean="0">
                <a:cs typeface="Courier New" pitchFamily="49" charset="0"/>
              </a:rPr>
              <a:t>: 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http://services.dnb.de/sru/zdb</a:t>
            </a:r>
            <a:endParaRPr lang="de-DE" sz="2000" dirty="0" smtClean="0"/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http://services.dnb.de/sru/bib</a:t>
            </a:r>
            <a:endParaRPr lang="de-DE" sz="2000" dirty="0" smtClean="0"/>
          </a:p>
          <a:p>
            <a:pPr>
              <a:buNone/>
              <a:defRPr/>
            </a:pPr>
            <a:endParaRPr lang="de-DE" sz="2000" dirty="0" smtClean="0"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2000" dirty="0" smtClean="0">
                <a:cs typeface="Courier New" pitchFamily="49" charset="0"/>
              </a:rPr>
              <a:t>Parameter:</a:t>
            </a: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version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=1.1</a:t>
            </a: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operation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searchRetrieve</a:t>
            </a: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recordSchema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=MARC21plus-xml</a:t>
            </a: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query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=sigel%3DZDB-9-INF</a:t>
            </a:r>
          </a:p>
          <a:p>
            <a:pPr>
              <a:buNone/>
              <a:defRPr/>
            </a:pP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maximumRecords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buNone/>
              <a:defRPr/>
            </a:pPr>
            <a:r>
              <a:rPr lang="de-DE" sz="2000" dirty="0" err="1" smtClean="0">
                <a:latin typeface="Courier New" pitchFamily="49" charset="0"/>
                <a:cs typeface="Courier New" pitchFamily="49" charset="0"/>
              </a:rPr>
              <a:t>startRecord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buNone/>
              <a:defRPr/>
            </a:pPr>
            <a:endParaRPr lang="de-DE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  <a:defRPr/>
            </a:pPr>
            <a:endParaRPr lang="de-DE" sz="1600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MARC21plus-XML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de-DE" sz="2000" dirty="0" smtClean="0">
                <a:cs typeface="Courier New" pitchFamily="49" charset="0"/>
              </a:rPr>
              <a:t>MARC = </a:t>
            </a:r>
            <a:r>
              <a:rPr lang="de-DE" sz="2000" b="1" dirty="0" err="1" smtClean="0"/>
              <a:t>MA</a:t>
            </a:r>
            <a:r>
              <a:rPr lang="de-DE" sz="2000" dirty="0" err="1" smtClean="0"/>
              <a:t>chine-</a:t>
            </a:r>
            <a:r>
              <a:rPr lang="de-DE" sz="2000" b="1" dirty="0" err="1" smtClean="0"/>
              <a:t>R</a:t>
            </a:r>
            <a:r>
              <a:rPr lang="de-DE" sz="2000" dirty="0" err="1" smtClean="0"/>
              <a:t>eadable</a:t>
            </a:r>
            <a:r>
              <a:rPr lang="de-DE" sz="2000" dirty="0" smtClean="0"/>
              <a:t> </a:t>
            </a:r>
            <a:r>
              <a:rPr lang="de-DE" sz="2000" b="1" dirty="0" err="1" smtClean="0"/>
              <a:t>C</a:t>
            </a:r>
            <a:r>
              <a:rPr lang="de-DE" sz="2000" dirty="0" err="1" smtClean="0"/>
              <a:t>ataloging</a:t>
            </a:r>
            <a:endParaRPr lang="de-DE" sz="2000" dirty="0" smtClean="0"/>
          </a:p>
          <a:p>
            <a:pPr>
              <a:buNone/>
              <a:defRPr/>
            </a:pPr>
            <a:endParaRPr lang="de-DE" sz="2000" dirty="0" smtClean="0">
              <a:cs typeface="Courier New" pitchFamily="49" charset="0"/>
            </a:endParaRPr>
          </a:p>
          <a:p>
            <a:pPr>
              <a:buNone/>
              <a:defRPr/>
            </a:pPr>
            <a:r>
              <a:rPr lang="de-DE" sz="2000" dirty="0" smtClean="0">
                <a:cs typeface="Courier New" pitchFamily="49" charset="0"/>
              </a:rPr>
              <a:t>MARC Formate:</a:t>
            </a:r>
          </a:p>
          <a:p>
            <a:pPr lvl="1">
              <a:buNone/>
              <a:defRPr/>
            </a:pPr>
            <a:r>
              <a:rPr lang="de-DE" sz="1600" dirty="0" smtClean="0">
                <a:cs typeface="Courier New" pitchFamily="49" charset="0"/>
              </a:rPr>
              <a:t>u.a.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err="1" smtClean="0">
                <a:cs typeface="Courier New" pitchFamily="49" charset="0"/>
              </a:rPr>
              <a:t>Bibliographic</a:t>
            </a:r>
            <a:endParaRPr lang="de-DE" sz="1600" dirty="0" smtClean="0">
              <a:cs typeface="Courier New" pitchFamily="49" charset="0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de-DE" sz="1600" dirty="0" smtClean="0">
                <a:cs typeface="Courier New" pitchFamily="49" charset="0"/>
              </a:rPr>
              <a:t>Holding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MARC </a:t>
            </a:r>
            <a:r>
              <a:rPr lang="de-DE" dirty="0" err="1" smtClean="0"/>
              <a:t>Bibliographic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&lt;record type="Bibliographic"&gt;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&lt;leader&gt;01038nas a2200289 c 4500&lt;/leader&gt;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tag="001"&gt;1032897163&lt;/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ind1="7" ind2=" " tag="016"&gt;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&lt;subfield code="2"&gt;DE-600&lt;/subfield&gt;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&lt;subfield code="a"&gt;2709522-8&lt;/subfield&gt;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ind1="1" ind2="0" tag="245"&gt;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&lt;subfield code="a"&gt;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Prospectiva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&lt;/subfield&gt;</a:t>
            </a:r>
          </a:p>
          <a:p>
            <a:pPr>
              <a:buNone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20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760</Words>
  <Application>Microsoft Office PowerPoint</Application>
  <PresentationFormat>Bildschirmpräsentation (4:3)</PresentationFormat>
  <Paragraphs>156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Larissa-Design</vt:lpstr>
      <vt:lpstr>IT-Kolloquium</vt:lpstr>
      <vt:lpstr>Warum?</vt:lpstr>
      <vt:lpstr>Wie?</vt:lpstr>
      <vt:lpstr>Wie?</vt:lpstr>
      <vt:lpstr>Wie?</vt:lpstr>
      <vt:lpstr>Wie?</vt:lpstr>
      <vt:lpstr>SRU</vt:lpstr>
      <vt:lpstr>MARC21plus-XML</vt:lpstr>
      <vt:lpstr>MARC Bibliographic</vt:lpstr>
      <vt:lpstr>MARC Holding</vt:lpstr>
      <vt:lpstr>Verarbeitung</vt:lpstr>
      <vt:lpstr>Ergebnis</vt:lpstr>
      <vt:lpstr>Ergebnis</vt:lpstr>
      <vt:lpstr>Resourcen</vt:lpstr>
      <vt:lpstr>Pläne</vt:lpstr>
    </vt:vector>
  </TitlesOfParts>
  <Company>Universität Regensburg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Rechenzentrum</dc:creator>
  <cp:lastModifiedBy>Rechenzentrum</cp:lastModifiedBy>
  <cp:revision>87</cp:revision>
  <dcterms:created xsi:type="dcterms:W3CDTF">2014-11-16T12:23:24Z</dcterms:created>
  <dcterms:modified xsi:type="dcterms:W3CDTF">2016-03-01T14:38:08Z</dcterms:modified>
</cp:coreProperties>
</file>