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74" r:id="rId4"/>
    <p:sldId id="275" r:id="rId5"/>
    <p:sldId id="276" r:id="rId6"/>
    <p:sldId id="277" r:id="rId7"/>
    <p:sldId id="278" r:id="rId8"/>
    <p:sldId id="282" r:id="rId9"/>
    <p:sldId id="279" r:id="rId10"/>
    <p:sldId id="280" r:id="rId11"/>
    <p:sldId id="281" r:id="rId12"/>
    <p:sldId id="283" r:id="rId13"/>
    <p:sldId id="284" r:id="rId14"/>
    <p:sldId id="271" r:id="rId15"/>
    <p:sldId id="273" r:id="rId1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7F02-329F-401B-96CB-D92A701D98C4}" type="datetimeFigureOut">
              <a:rPr lang="de-DE" smtClean="0"/>
              <a:pPr/>
              <a:t>01.03.2016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C81F9-BECA-4095-A068-D7B20D24620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7F02-329F-401B-96CB-D92A701D98C4}" type="datetimeFigureOut">
              <a:rPr lang="de-DE" smtClean="0"/>
              <a:pPr/>
              <a:t>01.03.2016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C81F9-BECA-4095-A068-D7B20D24620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7F02-329F-401B-96CB-D92A701D98C4}" type="datetimeFigureOut">
              <a:rPr lang="de-DE" smtClean="0"/>
              <a:pPr/>
              <a:t>01.03.2016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C81F9-BECA-4095-A068-D7B20D24620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7F02-329F-401B-96CB-D92A701D98C4}" type="datetimeFigureOut">
              <a:rPr lang="de-DE" smtClean="0"/>
              <a:pPr/>
              <a:t>01.03.2016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C81F9-BECA-4095-A068-D7B20D24620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7F02-329F-401B-96CB-D92A701D98C4}" type="datetimeFigureOut">
              <a:rPr lang="de-DE" smtClean="0"/>
              <a:pPr/>
              <a:t>01.03.2016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C81F9-BECA-4095-A068-D7B20D24620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7F02-329F-401B-96CB-D92A701D98C4}" type="datetimeFigureOut">
              <a:rPr lang="de-DE" smtClean="0"/>
              <a:pPr/>
              <a:t>01.03.2016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C81F9-BECA-4095-A068-D7B20D24620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7F02-329F-401B-96CB-D92A701D98C4}" type="datetimeFigureOut">
              <a:rPr lang="de-DE" smtClean="0"/>
              <a:pPr/>
              <a:t>01.03.2016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C81F9-BECA-4095-A068-D7B20D24620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7F02-329F-401B-96CB-D92A701D98C4}" type="datetimeFigureOut">
              <a:rPr lang="de-DE" smtClean="0"/>
              <a:pPr/>
              <a:t>01.03.2016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C81F9-BECA-4095-A068-D7B20D24620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7F02-329F-401B-96CB-D92A701D98C4}" type="datetimeFigureOut">
              <a:rPr lang="de-DE" smtClean="0"/>
              <a:pPr/>
              <a:t>01.03.2016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C81F9-BECA-4095-A068-D7B20D24620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7F02-329F-401B-96CB-D92A701D98C4}" type="datetimeFigureOut">
              <a:rPr lang="de-DE" smtClean="0"/>
              <a:pPr/>
              <a:t>01.03.2016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C81F9-BECA-4095-A068-D7B20D24620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7F02-329F-401B-96CB-D92A701D98C4}" type="datetimeFigureOut">
              <a:rPr lang="de-DE" smtClean="0"/>
              <a:pPr/>
              <a:t>01.03.2016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C81F9-BECA-4095-A068-D7B20D24620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B7F02-329F-401B-96CB-D92A701D98C4}" type="datetimeFigureOut">
              <a:rPr lang="de-DE" smtClean="0"/>
              <a:pPr/>
              <a:t>01.03.2016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C81F9-BECA-4095-A068-D7B20D24620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find.galegroup.com/openurl/openurl?url_ver=Z39.88-2004&amp;url_ctx_fmt=info:ofi/fmt:kev:mtx:ctx&amp;res_id=info:sid/gale:IFME&amp;ctx_enc=info:ofi:enc:UTF-8&amp;rft_val_fmt=info:ofi/fmt:kev:mtx:journal&amp;rft.issn=0122-1213&amp;req_dat=info:sid/gale:ugnid:1ibero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c.gov/marc/" TargetMode="External"/><Relationship Id="rId7" Type="http://schemas.openxmlformats.org/officeDocument/2006/relationships/hyperlink" Target="http://www.gbv.de/wikis/cls/PICA+" TargetMode="External"/><Relationship Id="rId2" Type="http://schemas.openxmlformats.org/officeDocument/2006/relationships/hyperlink" Target="http://www.loc.gov/standards/sru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zeitschriftendatenbank.de/fileadmin/user_upload/ZDB/pdf/services/MARC-21-Lieferformat_Lokaldaten_Juli_2010.pdf" TargetMode="External"/><Relationship Id="rId5" Type="http://schemas.openxmlformats.org/officeDocument/2006/relationships/hyperlink" Target="http://www.zeitschriftendatenbank.de/fileadmin/user_upload/ZDB/pdf/services/MARC-21-Lieferformat_Titel_Juli_2010.pdf" TargetMode="External"/><Relationship Id="rId4" Type="http://schemas.openxmlformats.org/officeDocument/2006/relationships/hyperlink" Target="http://www.zeitschriftendatenbank.de/de/services/schnittstellen/sru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services.dnb.de/sru/zdb?version=1.1&amp;operation=searchRetrieve&amp;query=sigel%3DZDB-9-INF&amp;recordSchema=MARC21plus-x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IT-Kolloquium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82960"/>
          </a:xfrm>
        </p:spPr>
        <p:txBody>
          <a:bodyPr>
            <a:normAutofit/>
          </a:bodyPr>
          <a:lstStyle/>
          <a:p>
            <a:r>
              <a:rPr lang="de-DE" dirty="0" smtClean="0"/>
              <a:t>SRU / </a:t>
            </a:r>
            <a:r>
              <a:rPr lang="de-DE" dirty="0" err="1" smtClean="0"/>
              <a:t>MarcXML</a:t>
            </a:r>
            <a:r>
              <a:rPr lang="de-DE" dirty="0" smtClean="0"/>
              <a:t> / </a:t>
            </a:r>
            <a:r>
              <a:rPr lang="de-DE" dirty="0" err="1" smtClean="0"/>
              <a:t>PicaPlusXML</a:t>
            </a:r>
            <a:endParaRPr lang="de-DE" dirty="0"/>
          </a:p>
        </p:txBody>
      </p:sp>
      <p:sp>
        <p:nvSpPr>
          <p:cNvPr id="4" name="Untertitel 2"/>
          <p:cNvSpPr txBox="1">
            <a:spLocks/>
          </p:cNvSpPr>
          <p:nvPr/>
        </p:nvSpPr>
        <p:spPr>
          <a:xfrm>
            <a:off x="1403648" y="5301208"/>
            <a:ext cx="6400800" cy="982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MARC Holding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&lt;record type="Holdings"&gt;</a:t>
            </a:r>
          </a:p>
          <a:p>
            <a:pPr>
              <a:buNone/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&lt;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datafield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ind1=" " ind2=" " tag="852"&gt;</a:t>
            </a:r>
          </a:p>
          <a:p>
            <a:pPr>
              <a:buNone/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&lt;subfield code="a"&gt;ZDB-9-INF&lt;/subfield&gt;</a:t>
            </a:r>
          </a:p>
          <a:p>
            <a:pPr>
              <a:buNone/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datafield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&lt;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datafield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ind1="4" ind2="0" tag="856"&gt;</a:t>
            </a:r>
          </a:p>
          <a:p>
            <a:pPr>
              <a:buNone/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&lt;subfield code="u"&gt;</a:t>
            </a:r>
          </a:p>
          <a:p>
            <a:pPr>
              <a:buNone/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  <a:hlinkClick r:id="rId2"/>
              </a:rPr>
              <a:t>http://find.galegroup.com/openurl/openurl?url_ver=Z39.88-2004&amp;url_ctx_fmt=info:ofi/fmt:kev:mtx:ctx&amp;res_id=info:sid/gale:IFME&amp;ctx_enc=info:ofi:enc:UTF-8&amp;rft_val_fmt=info:ofi/fmt:kev:mtx:journal&amp;rft.issn=0122-1213&amp;req_dat=info:sid/gale:ugnid:1ibero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&lt;/subfield&gt;</a:t>
            </a:r>
          </a:p>
          <a:p>
            <a:pPr>
              <a:buNone/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&lt;/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datafield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&lt;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datafield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ind1="3" ind2="0" tag="866"&gt;</a:t>
            </a:r>
          </a:p>
          <a:p>
            <a:pPr>
              <a:buNone/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&lt;subfield code="a"&gt;12.2000 -&lt;/subfield&gt;</a:t>
            </a:r>
          </a:p>
          <a:p>
            <a:pPr>
              <a:buNone/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&lt;/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datafield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Verarbeitung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600200"/>
            <a:ext cx="8229600" cy="4525963"/>
          </a:xfrm>
        </p:spPr>
        <p:txBody>
          <a:bodyPr>
            <a:noAutofit/>
          </a:bodyPr>
          <a:lstStyle/>
          <a:p>
            <a:pPr>
              <a:buNone/>
              <a:defRPr/>
            </a:pPr>
            <a:r>
              <a:rPr lang="en-US" sz="2000" dirty="0" err="1" smtClean="0">
                <a:cs typeface="Courier New" pitchFamily="49" charset="0"/>
              </a:rPr>
              <a:t>Daten</a:t>
            </a:r>
            <a:r>
              <a:rPr lang="en-US" sz="2000" dirty="0" smtClean="0">
                <a:cs typeface="Courier New" pitchFamily="49" charset="0"/>
              </a:rPr>
              <a:t> </a:t>
            </a:r>
            <a:r>
              <a:rPr lang="en-US" sz="2000" dirty="0" err="1" smtClean="0">
                <a:cs typeface="Courier New" pitchFamily="49" charset="0"/>
              </a:rPr>
              <a:t>holen</a:t>
            </a:r>
            <a:r>
              <a:rPr lang="en-US" sz="2000" dirty="0" smtClean="0">
                <a:cs typeface="Courier New" pitchFamily="49" charset="0"/>
              </a:rPr>
              <a:t>:</a:t>
            </a:r>
          </a:p>
          <a:p>
            <a:pPr>
              <a:buNone/>
              <a:defRPr/>
            </a:pPr>
            <a:r>
              <a:rPr lang="de-DE" sz="2000" dirty="0" err="1" smtClean="0">
                <a:latin typeface="Courier New" pitchFamily="49" charset="0"/>
                <a:cs typeface="Courier New" pitchFamily="49" charset="0"/>
              </a:rPr>
              <a:t>SRU_getResults</a:t>
            </a:r>
            <a:r>
              <a:rPr lang="de-DE" sz="2000" dirty="0" smtClean="0">
                <a:latin typeface="Courier New" pitchFamily="49" charset="0"/>
                <a:cs typeface="Courier New" pitchFamily="49" charset="0"/>
              </a:rPr>
              <a:t>('sigel=ZDB-9-INF', $</a:t>
            </a:r>
            <a:r>
              <a:rPr lang="de-DE" sz="2000" dirty="0" err="1" smtClean="0">
                <a:latin typeface="Courier New" pitchFamily="49" charset="0"/>
                <a:cs typeface="Courier New" pitchFamily="49" charset="0"/>
              </a:rPr>
              <a:t>db</a:t>
            </a:r>
            <a:r>
              <a:rPr lang="de-DE" sz="2000" dirty="0" smtClean="0">
                <a:latin typeface="Courier New" pitchFamily="49" charset="0"/>
                <a:cs typeface="Courier New" pitchFamily="49" charset="0"/>
              </a:rPr>
              <a:t>='</a:t>
            </a:r>
            <a:r>
              <a:rPr lang="de-DE" sz="2000" dirty="0" err="1" smtClean="0">
                <a:latin typeface="Courier New" pitchFamily="49" charset="0"/>
                <a:cs typeface="Courier New" pitchFamily="49" charset="0"/>
              </a:rPr>
              <a:t>bib</a:t>
            </a:r>
            <a:r>
              <a:rPr lang="de-DE" sz="2000" dirty="0" smtClean="0">
                <a:latin typeface="Courier New" pitchFamily="49" charset="0"/>
                <a:cs typeface="Courier New" pitchFamily="49" charset="0"/>
              </a:rPr>
              <a:t>')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de-DE" sz="1600" dirty="0" smtClean="0">
                <a:cs typeface="Courier New" pitchFamily="49" charset="0"/>
              </a:rPr>
              <a:t>Dabei gleich in ein Array konvertieren:</a:t>
            </a:r>
          </a:p>
          <a:p>
            <a:pPr lvl="1">
              <a:buNone/>
              <a:defRPr/>
            </a:pP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   $</a:t>
            </a:r>
            <a:r>
              <a:rPr lang="de-DE" sz="1600" dirty="0" err="1" smtClean="0">
                <a:latin typeface="Courier New" pitchFamily="49" charset="0"/>
                <a:cs typeface="Courier New" pitchFamily="49" charset="0"/>
              </a:rPr>
              <a:t>SRU_us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de-DE" sz="1600" dirty="0" err="1" smtClean="0">
                <a:latin typeface="Courier New" pitchFamily="49" charset="0"/>
                <a:cs typeface="Courier New" pitchFamily="49" charset="0"/>
              </a:rPr>
              <a:t>unserialize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($</a:t>
            </a:r>
            <a:r>
              <a:rPr lang="de-DE" sz="1600" dirty="0" err="1" smtClean="0">
                <a:latin typeface="Courier New" pitchFamily="49" charset="0"/>
                <a:cs typeface="Courier New" pitchFamily="49" charset="0"/>
              </a:rPr>
              <a:t>SRU_res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  <a:defRPr/>
            </a:pPr>
            <a:endParaRPr lang="de-DE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defRPr/>
            </a:pPr>
            <a:r>
              <a:rPr lang="de-DE" sz="2000" dirty="0" smtClean="0">
                <a:cs typeface="Courier New" pitchFamily="49" charset="0"/>
              </a:rPr>
              <a:t>Relevante Informationen extrahieren:</a:t>
            </a:r>
          </a:p>
          <a:p>
            <a:pPr>
              <a:buNone/>
              <a:defRPr/>
            </a:pPr>
            <a:r>
              <a:rPr lang="de-DE" sz="18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> ($</a:t>
            </a:r>
            <a:r>
              <a:rPr lang="de-DE" sz="1800" dirty="0" err="1" smtClean="0">
                <a:latin typeface="Courier New" pitchFamily="49" charset="0"/>
                <a:cs typeface="Courier New" pitchFamily="49" charset="0"/>
              </a:rPr>
              <a:t>datafield</a:t>
            </a: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>['tag']=='016' &amp;&amp; $</a:t>
            </a:r>
            <a:r>
              <a:rPr lang="de-DE" sz="1800" dirty="0" err="1" smtClean="0">
                <a:latin typeface="Courier New" pitchFamily="49" charset="0"/>
                <a:cs typeface="Courier New" pitchFamily="49" charset="0"/>
              </a:rPr>
              <a:t>datafield</a:t>
            </a: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>['ind1'] == 7) {</a:t>
            </a:r>
          </a:p>
          <a:p>
            <a:pPr>
              <a:buNone/>
              <a:defRPr/>
            </a:pP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8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de-DE" sz="1800" dirty="0" err="1" smtClean="0">
                <a:latin typeface="Courier New" pitchFamily="49" charset="0"/>
                <a:cs typeface="Courier New" pitchFamily="49" charset="0"/>
              </a:rPr>
              <a:t>get_marc_subfield</a:t>
            </a: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>($</a:t>
            </a:r>
            <a:r>
              <a:rPr lang="de-DE" sz="1800" dirty="0" err="1" smtClean="0">
                <a:latin typeface="Courier New" pitchFamily="49" charset="0"/>
                <a:cs typeface="Courier New" pitchFamily="49" charset="0"/>
              </a:rPr>
              <a:t>datafield</a:t>
            </a: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>, 2)=='DE-600') {</a:t>
            </a:r>
          </a:p>
          <a:p>
            <a:pPr>
              <a:buNone/>
              <a:defRPr/>
            </a:pP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>   $</a:t>
            </a:r>
            <a:r>
              <a:rPr lang="de-DE" sz="1800" dirty="0" err="1" smtClean="0">
                <a:latin typeface="Courier New" pitchFamily="49" charset="0"/>
                <a:cs typeface="Courier New" pitchFamily="49" charset="0"/>
              </a:rPr>
              <a:t>bibliographic_data</a:t>
            </a: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>['</a:t>
            </a:r>
            <a:r>
              <a:rPr lang="de-DE" sz="1800" dirty="0" err="1" smtClean="0">
                <a:latin typeface="Courier New" pitchFamily="49" charset="0"/>
                <a:cs typeface="Courier New" pitchFamily="49" charset="0"/>
              </a:rPr>
              <a:t>zdb_id</a:t>
            </a: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>'] =</a:t>
            </a:r>
          </a:p>
          <a:p>
            <a:pPr>
              <a:buNone/>
              <a:defRPr/>
            </a:pP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de-DE" sz="1800" dirty="0" err="1" smtClean="0">
                <a:latin typeface="Courier New" pitchFamily="49" charset="0"/>
                <a:cs typeface="Courier New" pitchFamily="49" charset="0"/>
              </a:rPr>
              <a:t>get_marc_subfield</a:t>
            </a: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>($</a:t>
            </a:r>
            <a:r>
              <a:rPr lang="de-DE" sz="1800" dirty="0" err="1" smtClean="0">
                <a:latin typeface="Courier New" pitchFamily="49" charset="0"/>
                <a:cs typeface="Courier New" pitchFamily="49" charset="0"/>
              </a:rPr>
              <a:t>datafield</a:t>
            </a: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>, 'a');</a:t>
            </a:r>
          </a:p>
          <a:p>
            <a:pPr>
              <a:buNone/>
              <a:defRPr/>
            </a:pP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>
              <a:buNone/>
              <a:defRPr/>
            </a:pP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  <a:defRPr/>
            </a:pPr>
            <a:endParaRPr lang="de-DE" sz="2000" dirty="0" smtClean="0"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Ergebnis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600200"/>
            <a:ext cx="8229600" cy="4525963"/>
          </a:xfrm>
        </p:spPr>
        <p:txBody>
          <a:bodyPr>
            <a:noAutofit/>
          </a:bodyPr>
          <a:lstStyle/>
          <a:p>
            <a:pPr>
              <a:buNone/>
              <a:defRPr/>
            </a:pPr>
            <a:r>
              <a:rPr lang="en-US" sz="2000" dirty="0" err="1" smtClean="0">
                <a:cs typeface="Courier New" pitchFamily="49" charset="0"/>
              </a:rPr>
              <a:t>Bibliographisch</a:t>
            </a:r>
            <a:r>
              <a:rPr lang="en-US" sz="2000" dirty="0" smtClean="0">
                <a:cs typeface="Courier New" pitchFamily="49" charset="0"/>
              </a:rPr>
              <a:t>:</a:t>
            </a:r>
          </a:p>
          <a:p>
            <a:pPr>
              <a:buNone/>
              <a:defRPr/>
            </a:pP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>    [</a:t>
            </a:r>
            <a:r>
              <a:rPr lang="de-DE" sz="1800" dirty="0" err="1" smtClean="0">
                <a:latin typeface="Courier New" pitchFamily="49" charset="0"/>
                <a:cs typeface="Courier New" pitchFamily="49" charset="0"/>
              </a:rPr>
              <a:t>zdb_id</a:t>
            </a: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>] =&gt; 2709522-8</a:t>
            </a:r>
          </a:p>
          <a:p>
            <a:pPr>
              <a:buNone/>
              <a:defRPr/>
            </a:pP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>    [</a:t>
            </a:r>
            <a:r>
              <a:rPr lang="de-DE" sz="1800" dirty="0" err="1" smtClean="0">
                <a:latin typeface="Courier New" pitchFamily="49" charset="0"/>
                <a:cs typeface="Courier New" pitchFamily="49" charset="0"/>
              </a:rPr>
              <a:t>issns</a:t>
            </a: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>] =&gt; Array([0] =&gt; 0122-1213)</a:t>
            </a:r>
          </a:p>
          <a:p>
            <a:pPr>
              <a:buNone/>
              <a:defRPr/>
            </a:pP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>    [title] =&gt; </a:t>
            </a:r>
            <a:r>
              <a:rPr lang="de-DE" sz="1800" dirty="0" err="1" smtClean="0">
                <a:latin typeface="Courier New" pitchFamily="49" charset="0"/>
                <a:cs typeface="Courier New" pitchFamily="49" charset="0"/>
              </a:rPr>
              <a:t>Prospectiva</a:t>
            </a:r>
            <a:endParaRPr lang="de-DE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defRPr/>
            </a:pP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>    [nachgewiesen] =&gt; Nachgewiesen 2013 -</a:t>
            </a:r>
          </a:p>
          <a:p>
            <a:pPr>
              <a:buNone/>
              <a:defRPr/>
            </a:pP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>    [Erscheinungsverlauf] =&gt; Array (</a:t>
            </a:r>
          </a:p>
          <a:p>
            <a:pPr>
              <a:buNone/>
              <a:defRPr/>
            </a:pP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>            [1.1\x] =&gt; Array(</a:t>
            </a:r>
          </a:p>
          <a:p>
            <a:pPr>
              <a:buNone/>
              <a:defRPr/>
            </a:pP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>                    [</a:t>
            </a:r>
            <a:r>
              <a:rPr lang="de-DE" sz="1800" dirty="0" err="1" smtClean="0">
                <a:latin typeface="Courier New" pitchFamily="49" charset="0"/>
                <a:cs typeface="Courier New" pitchFamily="49" charset="0"/>
              </a:rPr>
              <a:t>dtype</a:t>
            </a: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>] =&gt; </a:t>
            </a:r>
            <a:r>
              <a:rPr lang="de-DE" sz="1800" dirty="0" err="1" smtClean="0">
                <a:latin typeface="Courier New" pitchFamily="49" charset="0"/>
                <a:cs typeface="Courier New" pitchFamily="49" charset="0"/>
              </a:rPr>
              <a:t>starting</a:t>
            </a:r>
            <a:endParaRPr lang="de-DE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defRPr/>
            </a:pP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>                    [</a:t>
            </a:r>
            <a:r>
              <a:rPr lang="de-DE" sz="1800" dirty="0" err="1" smtClean="0">
                <a:latin typeface="Courier New" pitchFamily="49" charset="0"/>
                <a:cs typeface="Courier New" pitchFamily="49" charset="0"/>
              </a:rPr>
              <a:t>stype</a:t>
            </a: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>] =&gt; open</a:t>
            </a:r>
          </a:p>
          <a:p>
            <a:pPr>
              <a:buNone/>
              <a:defRPr/>
            </a:pP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>                    [</a:t>
            </a:r>
            <a:r>
              <a:rPr lang="de-DE" sz="1800" dirty="0" err="1" smtClean="0">
                <a:latin typeface="Courier New" pitchFamily="49" charset="0"/>
                <a:cs typeface="Courier New" pitchFamily="49" charset="0"/>
              </a:rPr>
              <a:t>volume</a:t>
            </a: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>] =&gt; </a:t>
            </a:r>
          </a:p>
          <a:p>
            <a:pPr>
              <a:buNone/>
              <a:defRPr/>
            </a:pP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>                    [</a:t>
            </a:r>
            <a:r>
              <a:rPr lang="de-DE" sz="1800" dirty="0" err="1" smtClean="0">
                <a:latin typeface="Courier New" pitchFamily="49" charset="0"/>
                <a:cs typeface="Courier New" pitchFamily="49" charset="0"/>
              </a:rPr>
              <a:t>issue</a:t>
            </a: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>] =&gt; </a:t>
            </a:r>
          </a:p>
          <a:p>
            <a:pPr>
              <a:buNone/>
              <a:defRPr/>
            </a:pP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>                    [</a:t>
            </a:r>
            <a:r>
              <a:rPr lang="de-DE" sz="1800" dirty="0" err="1" smtClean="0">
                <a:latin typeface="Courier New" pitchFamily="49" charset="0"/>
                <a:cs typeface="Courier New" pitchFamily="49" charset="0"/>
              </a:rPr>
              <a:t>jahr</a:t>
            </a: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>] =&gt; 2013</a:t>
            </a:r>
          </a:p>
          <a:p>
            <a:pPr>
              <a:buNone/>
              <a:defRPr/>
            </a:pP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>                    [</a:t>
            </a:r>
            <a:r>
              <a:rPr lang="de-DE" sz="1800" dirty="0" err="1" smtClean="0">
                <a:latin typeface="Courier New" pitchFamily="49" charset="0"/>
                <a:cs typeface="Courier New" pitchFamily="49" charset="0"/>
              </a:rPr>
              <a:t>monat</a:t>
            </a: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>] =&gt; </a:t>
            </a:r>
          </a:p>
          <a:p>
            <a:pPr>
              <a:buNone/>
              <a:defRPr/>
            </a:pPr>
            <a:endParaRPr lang="de-DE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defRPr/>
            </a:pPr>
            <a:endParaRPr lang="de-DE" sz="2000" dirty="0" smtClean="0"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Ergebnis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600200"/>
            <a:ext cx="8229600" cy="4525963"/>
          </a:xfrm>
        </p:spPr>
        <p:txBody>
          <a:bodyPr>
            <a:noAutofit/>
          </a:bodyPr>
          <a:lstStyle/>
          <a:p>
            <a:pPr>
              <a:buNone/>
              <a:defRPr/>
            </a:pPr>
            <a:r>
              <a:rPr lang="en-US" sz="2000" dirty="0" smtClean="0">
                <a:cs typeface="Courier New" pitchFamily="49" charset="0"/>
              </a:rPr>
              <a:t>Holding:</a:t>
            </a:r>
          </a:p>
          <a:p>
            <a:pPr>
              <a:buNone/>
              <a:defRPr/>
            </a:pP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> [sigel] =&gt; ZDB-9-INF</a:t>
            </a:r>
          </a:p>
          <a:p>
            <a:pPr>
              <a:buNone/>
              <a:defRPr/>
            </a:pP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> [</a:t>
            </a:r>
            <a:r>
              <a:rPr lang="de-DE" sz="1800" dirty="0" err="1" smtClean="0">
                <a:latin typeface="Courier New" pitchFamily="49" charset="0"/>
                <a:cs typeface="Courier New" pitchFamily="49" charset="0"/>
              </a:rPr>
              <a:t>url</a:t>
            </a: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>] =&gt; </a:t>
            </a:r>
          </a:p>
          <a:p>
            <a:pPr>
              <a:buNone/>
              <a:defRPr/>
            </a:pP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>   Array([G] =&gt; http://find.galegroup.com/openurl...)</a:t>
            </a:r>
          </a:p>
          <a:p>
            <a:pPr>
              <a:buNone/>
              <a:defRPr/>
            </a:pP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> [</a:t>
            </a:r>
            <a:r>
              <a:rPr lang="de-DE" sz="1800" dirty="0" err="1" smtClean="0">
                <a:latin typeface="Courier New" pitchFamily="49" charset="0"/>
                <a:cs typeface="Courier New" pitchFamily="49" charset="0"/>
              </a:rPr>
              <a:t>Bestand_normiert</a:t>
            </a: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>] =&gt; Array (</a:t>
            </a:r>
          </a:p>
          <a:p>
            <a:pPr>
              <a:buNone/>
              <a:defRPr/>
            </a:pP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>   [1.1\x] =&gt; Array(</a:t>
            </a:r>
          </a:p>
          <a:p>
            <a:pPr>
              <a:buNone/>
              <a:defRPr/>
            </a:pP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>     [</a:t>
            </a:r>
            <a:r>
              <a:rPr lang="de-DE" sz="1800" dirty="0" err="1" smtClean="0">
                <a:latin typeface="Courier New" pitchFamily="49" charset="0"/>
                <a:cs typeface="Courier New" pitchFamily="49" charset="0"/>
              </a:rPr>
              <a:t>dtype</a:t>
            </a: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>] =&gt; </a:t>
            </a:r>
            <a:r>
              <a:rPr lang="de-DE" sz="1800" dirty="0" err="1" smtClean="0">
                <a:latin typeface="Courier New" pitchFamily="49" charset="0"/>
                <a:cs typeface="Courier New" pitchFamily="49" charset="0"/>
              </a:rPr>
              <a:t>starting</a:t>
            </a:r>
            <a:endParaRPr lang="de-DE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defRPr/>
            </a:pP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>     [</a:t>
            </a:r>
            <a:r>
              <a:rPr lang="de-DE" sz="1800" dirty="0" err="1" smtClean="0">
                <a:latin typeface="Courier New" pitchFamily="49" charset="0"/>
                <a:cs typeface="Courier New" pitchFamily="49" charset="0"/>
              </a:rPr>
              <a:t>stype</a:t>
            </a: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>] =&gt; open</a:t>
            </a:r>
          </a:p>
          <a:p>
            <a:pPr>
              <a:buNone/>
              <a:defRPr/>
            </a:pP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>     [</a:t>
            </a:r>
            <a:r>
              <a:rPr lang="de-DE" sz="1800" dirty="0" err="1" smtClean="0">
                <a:latin typeface="Courier New" pitchFamily="49" charset="0"/>
                <a:cs typeface="Courier New" pitchFamily="49" charset="0"/>
              </a:rPr>
              <a:t>volume</a:t>
            </a: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>] =&gt; 12</a:t>
            </a:r>
          </a:p>
          <a:p>
            <a:pPr>
              <a:buNone/>
              <a:defRPr/>
            </a:pP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>     [</a:t>
            </a:r>
            <a:r>
              <a:rPr lang="de-DE" sz="1800" dirty="0" err="1" smtClean="0">
                <a:latin typeface="Courier New" pitchFamily="49" charset="0"/>
                <a:cs typeface="Courier New" pitchFamily="49" charset="0"/>
              </a:rPr>
              <a:t>jahr</a:t>
            </a: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>] =&gt; 2000</a:t>
            </a:r>
          </a:p>
          <a:p>
            <a:pPr>
              <a:buNone/>
              <a:defRPr/>
            </a:pP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>   )</a:t>
            </a:r>
          </a:p>
          <a:p>
            <a:pPr>
              <a:buNone/>
              <a:defRPr/>
            </a:pPr>
            <a:r>
              <a:rPr lang="de-DE" sz="1800" smtClean="0">
                <a:latin typeface="Courier New" pitchFamily="49" charset="0"/>
                <a:cs typeface="Courier New" pitchFamily="49" charset="0"/>
              </a:rPr>
              <a:t> )</a:t>
            </a:r>
            <a:endParaRPr lang="de-DE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defRPr/>
            </a:pPr>
            <a:endParaRPr lang="de-DE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defRPr/>
            </a:pPr>
            <a:endParaRPr lang="de-DE" sz="2000" dirty="0" smtClean="0"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Resourcen</a:t>
            </a:r>
            <a:endParaRPr lang="de-DE" dirty="0"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1600" dirty="0" smtClean="0">
                <a:hlinkClick r:id="rId2"/>
              </a:rPr>
              <a:t>SRU: Search/Retrieval via URL </a:t>
            </a:r>
            <a:r>
              <a:rPr lang="en-US" sz="1600" dirty="0" smtClean="0"/>
              <a:t>-- SRU, CQL and </a:t>
            </a:r>
            <a:r>
              <a:rPr lang="en-US" sz="1600" dirty="0" err="1" smtClean="0"/>
              <a:t>ZeeRex</a:t>
            </a:r>
            <a:r>
              <a:rPr lang="en-US" sz="1600" dirty="0" smtClean="0"/>
              <a:t> (Standards, Library of Congress)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1600" dirty="0" smtClean="0">
                <a:hlinkClick r:id="rId3"/>
              </a:rPr>
              <a:t>MARC Standards</a:t>
            </a:r>
            <a:endParaRPr lang="en-US" sz="1600" dirty="0" smtClean="0"/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de-DE" sz="1600" dirty="0" smtClean="0">
                <a:hlinkClick r:id="rId4"/>
              </a:rPr>
              <a:t>SRU Zeitschriftendatenbank</a:t>
            </a:r>
            <a:endParaRPr lang="de-DE" sz="1600" dirty="0" smtClean="0"/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de-DE" sz="1200" dirty="0" smtClean="0">
                <a:hlinkClick r:id="rId5" tooltip="MARC21 Formatbeschreibung"/>
              </a:rPr>
              <a:t>Beschreibung des Formats MARC 21</a:t>
            </a:r>
            <a:endParaRPr lang="de-DE" sz="1200" dirty="0" smtClean="0"/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de-DE" sz="1200" dirty="0" smtClean="0">
                <a:hlinkClick r:id="rId6" tooltip="MARC21 Lokaldaten Formatbeschreibung"/>
              </a:rPr>
              <a:t>Beschreibung des Formats MARC 21 für Lokaldaten</a:t>
            </a:r>
            <a:endParaRPr lang="de-DE" sz="1200" dirty="0" smtClean="0"/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de-DE" sz="1600" dirty="0" smtClean="0">
                <a:hlinkClick r:id="rId7"/>
              </a:rPr>
              <a:t>PICA+ – Verbund-Wiki GBV</a:t>
            </a:r>
            <a:endParaRPr lang="de-DE" sz="1600" dirty="0" smtClean="0"/>
          </a:p>
          <a:p>
            <a:pPr>
              <a:buFont typeface="Wingdings" panose="05000000000000000000" pitchFamily="2" charset="2"/>
              <a:buChar char="§"/>
              <a:defRPr/>
            </a:pPr>
            <a:endParaRPr lang="de-DE" sz="1600" dirty="0" smtClean="0"/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de-DE" sz="1600" dirty="0" smtClean="0"/>
              <a:t>Mein Code: rzbvm014:/</a:t>
            </a:r>
            <a:r>
              <a:rPr lang="de-DE" sz="1600" dirty="0" err="1" smtClean="0"/>
              <a:t>home</a:t>
            </a:r>
            <a:r>
              <a:rPr lang="de-DE" sz="1600" dirty="0" smtClean="0"/>
              <a:t>/scg04201/SRU</a:t>
            </a: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Pläne</a:t>
            </a:r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3265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de-DE" sz="2000" dirty="0" smtClean="0"/>
              <a:t>Paketdaten aus der ZDB in die EZB überspielen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de-DE" sz="2000" dirty="0" smtClean="0"/>
              <a:t>neuer „Knopf zur EZB“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de-DE" sz="2000" dirty="0" smtClean="0"/>
              <a:t>Anreicherung der EZB-Daten (CODEN)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de-DE" sz="2000" dirty="0" smtClean="0"/>
              <a:t>neue gemeinsame Bibliotheksdatei (hier </a:t>
            </a:r>
            <a:r>
              <a:rPr lang="de-DE" sz="2000" dirty="0" err="1" smtClean="0"/>
              <a:t>PicaPlus</a:t>
            </a:r>
            <a:r>
              <a:rPr lang="de-DE" sz="2000" dirty="0" smtClean="0"/>
              <a:t> statt MARC)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de-DE" sz="2000" dirty="0" smtClean="0"/>
              <a:t>…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467544" y="3717032"/>
            <a:ext cx="8229600" cy="8640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de-DE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Danke </a:t>
            </a:r>
            <a:r>
              <a:rPr kumimoji="0" lang="de-DE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für‘s</a:t>
            </a:r>
            <a:r>
              <a:rPr kumimoji="0" lang="de-DE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zuhören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Warum?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de-DE" sz="2000" dirty="0" smtClean="0"/>
              <a:t>Manche Nationallizenzpakete für E-Zeitschriften werden primär in der ZDB katalogisiert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de-DE" sz="2000" dirty="0" smtClean="0"/>
              <a:t>Wie bekomme ich die Daten in die EZB?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endParaRPr lang="de-DE" sz="2000" dirty="0" smtClean="0"/>
          </a:p>
          <a:p>
            <a:pPr>
              <a:buNone/>
              <a:defRPr/>
            </a:pPr>
            <a:endParaRPr lang="de-DE" sz="2000" dirty="0" smtClean="0"/>
          </a:p>
          <a:p>
            <a:pPr>
              <a:buFont typeface="Wingdings" pitchFamily="2" charset="2"/>
              <a:buChar char="Ø"/>
              <a:defRPr/>
            </a:pPr>
            <a:r>
              <a:rPr lang="de-DE" sz="2000" dirty="0" smtClean="0"/>
              <a:t>SRU-Schnittstelle der ZDB (</a:t>
            </a:r>
            <a:r>
              <a:rPr lang="de-DE" sz="2000" dirty="0" smtClean="0">
                <a:solidFill>
                  <a:srgbClr val="FF0000"/>
                </a:solidFill>
              </a:rPr>
              <a:t>SRU = </a:t>
            </a:r>
            <a:r>
              <a:rPr lang="de-DE" sz="2000" dirty="0" err="1" smtClean="0">
                <a:solidFill>
                  <a:srgbClr val="FF0000"/>
                </a:solidFill>
              </a:rPr>
              <a:t>Search</a:t>
            </a:r>
            <a:r>
              <a:rPr lang="de-DE" sz="2000" dirty="0" smtClean="0">
                <a:solidFill>
                  <a:srgbClr val="FF0000"/>
                </a:solidFill>
              </a:rPr>
              <a:t>/</a:t>
            </a:r>
            <a:r>
              <a:rPr lang="de-DE" sz="2000" dirty="0" err="1" smtClean="0">
                <a:solidFill>
                  <a:srgbClr val="FF0000"/>
                </a:solidFill>
              </a:rPr>
              <a:t>Retrieve</a:t>
            </a:r>
            <a:r>
              <a:rPr lang="de-DE" sz="2000" dirty="0" smtClean="0">
                <a:solidFill>
                  <a:srgbClr val="FF0000"/>
                </a:solidFill>
              </a:rPr>
              <a:t> via URL</a:t>
            </a:r>
            <a:r>
              <a:rPr lang="de-DE" sz="2000" dirty="0" smtClean="0"/>
              <a:t>)</a:t>
            </a:r>
          </a:p>
          <a:p>
            <a:pPr>
              <a:buFont typeface="Wingdings" pitchFamily="2" charset="2"/>
              <a:buChar char="Ø"/>
              <a:defRPr/>
            </a:pPr>
            <a:endParaRPr lang="de-DE" sz="2000" dirty="0" smtClean="0"/>
          </a:p>
          <a:p>
            <a:pPr>
              <a:buFont typeface="Wingdings" pitchFamily="2" charset="2"/>
              <a:buChar char="Ø"/>
              <a:defRPr/>
            </a:pPr>
            <a:endParaRPr lang="de-DE" sz="2000" dirty="0" smtClean="0"/>
          </a:p>
          <a:p>
            <a:pPr>
              <a:buFont typeface="Wingdings" pitchFamily="2" charset="2"/>
              <a:buChar char="§"/>
            </a:pPr>
            <a:r>
              <a:rPr lang="de-DE" sz="2000" dirty="0" smtClean="0"/>
              <a:t>Die ZDB bietet zwei SRU-Schnittstellen:</a:t>
            </a:r>
          </a:p>
          <a:p>
            <a:pPr lvl="1">
              <a:buFont typeface="Wingdings" pitchFamily="2" charset="2"/>
              <a:buChar char="§"/>
            </a:pPr>
            <a:r>
              <a:rPr lang="de-DE" sz="1600" dirty="0" smtClean="0"/>
              <a:t>ZDB-Katalog</a:t>
            </a:r>
          </a:p>
          <a:p>
            <a:pPr lvl="1">
              <a:buFont typeface="Wingdings" pitchFamily="2" charset="2"/>
              <a:buChar char="§"/>
            </a:pPr>
            <a:r>
              <a:rPr lang="de-DE" sz="1600" dirty="0" smtClean="0"/>
              <a:t>ZDB-Adressdatei/ ISIL- &amp; Sigel-Verzeichnis</a:t>
            </a:r>
          </a:p>
          <a:p>
            <a:pPr>
              <a:buNone/>
              <a:defRPr/>
            </a:pPr>
            <a:endParaRPr lang="de-DE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Wie?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  <a:defRPr/>
            </a:pPr>
            <a:r>
              <a:rPr lang="de-DE" sz="2000" dirty="0" smtClean="0">
                <a:latin typeface="Courier New" pitchFamily="49" charset="0"/>
                <a:cs typeface="Courier New" pitchFamily="49" charset="0"/>
                <a:hlinkClick r:id="rId2"/>
              </a:rPr>
              <a:t>http://services.dnb.de/sru/zdb?version=1.1</a:t>
            </a:r>
          </a:p>
          <a:p>
            <a:pPr>
              <a:buNone/>
              <a:defRPr/>
            </a:pPr>
            <a:r>
              <a:rPr lang="de-DE" sz="2000" dirty="0" smtClean="0">
                <a:latin typeface="Courier New" pitchFamily="49" charset="0"/>
                <a:cs typeface="Courier New" pitchFamily="49" charset="0"/>
                <a:hlinkClick r:id="rId2"/>
              </a:rPr>
              <a:t>       &amp;</a:t>
            </a:r>
            <a:r>
              <a:rPr lang="de-DE" sz="2000" dirty="0" err="1" smtClean="0">
                <a:latin typeface="Courier New" pitchFamily="49" charset="0"/>
                <a:cs typeface="Courier New" pitchFamily="49" charset="0"/>
                <a:hlinkClick r:id="rId2"/>
              </a:rPr>
              <a:t>operation</a:t>
            </a:r>
            <a:r>
              <a:rPr lang="de-DE" sz="2000" dirty="0" smtClean="0">
                <a:latin typeface="Courier New" pitchFamily="49" charset="0"/>
                <a:cs typeface="Courier New" pitchFamily="49" charset="0"/>
                <a:hlinkClick r:id="rId2"/>
              </a:rPr>
              <a:t>=</a:t>
            </a:r>
            <a:r>
              <a:rPr lang="de-DE" sz="2000" dirty="0" err="1" smtClean="0">
                <a:latin typeface="Courier New" pitchFamily="49" charset="0"/>
                <a:cs typeface="Courier New" pitchFamily="49" charset="0"/>
                <a:hlinkClick r:id="rId2"/>
              </a:rPr>
              <a:t>searchRetrieve</a:t>
            </a:r>
            <a:endParaRPr lang="de-DE" sz="2000" dirty="0" smtClean="0">
              <a:latin typeface="Courier New" pitchFamily="49" charset="0"/>
              <a:cs typeface="Courier New" pitchFamily="49" charset="0"/>
              <a:hlinkClick r:id="rId2"/>
            </a:endParaRPr>
          </a:p>
          <a:p>
            <a:pPr>
              <a:buNone/>
              <a:defRPr/>
            </a:pPr>
            <a:r>
              <a:rPr lang="de-DE" sz="2000" dirty="0" smtClean="0">
                <a:latin typeface="Courier New" pitchFamily="49" charset="0"/>
                <a:cs typeface="Courier New" pitchFamily="49" charset="0"/>
                <a:hlinkClick r:id="rId2"/>
              </a:rPr>
              <a:t>       &amp;</a:t>
            </a:r>
            <a:r>
              <a:rPr lang="de-DE" sz="2000" dirty="0" err="1" smtClean="0">
                <a:latin typeface="Courier New" pitchFamily="49" charset="0"/>
                <a:cs typeface="Courier New" pitchFamily="49" charset="0"/>
                <a:hlinkClick r:id="rId2"/>
              </a:rPr>
              <a:t>query</a:t>
            </a:r>
            <a:r>
              <a:rPr lang="de-DE" sz="2000" dirty="0" smtClean="0">
                <a:latin typeface="Courier New" pitchFamily="49" charset="0"/>
                <a:cs typeface="Courier New" pitchFamily="49" charset="0"/>
                <a:hlinkClick r:id="rId2"/>
              </a:rPr>
              <a:t>=sigel%3DZDB-9-INF</a:t>
            </a:r>
          </a:p>
          <a:p>
            <a:pPr>
              <a:buNone/>
              <a:defRPr/>
            </a:pPr>
            <a:r>
              <a:rPr lang="de-DE" sz="2000" dirty="0" smtClean="0">
                <a:latin typeface="Courier New" pitchFamily="49" charset="0"/>
                <a:cs typeface="Courier New" pitchFamily="49" charset="0"/>
                <a:hlinkClick r:id="rId2"/>
              </a:rPr>
              <a:t>       &amp;</a:t>
            </a:r>
            <a:r>
              <a:rPr lang="de-DE" sz="2000" dirty="0" err="1" smtClean="0">
                <a:latin typeface="Courier New" pitchFamily="49" charset="0"/>
                <a:cs typeface="Courier New" pitchFamily="49" charset="0"/>
                <a:hlinkClick r:id="rId2"/>
              </a:rPr>
              <a:t>recordSchema</a:t>
            </a:r>
            <a:r>
              <a:rPr lang="de-DE" sz="2000" dirty="0" smtClean="0">
                <a:latin typeface="Courier New" pitchFamily="49" charset="0"/>
                <a:cs typeface="Courier New" pitchFamily="49" charset="0"/>
                <a:hlinkClick r:id="rId2"/>
              </a:rPr>
              <a:t>=MARC21plus-xml</a:t>
            </a:r>
            <a:endParaRPr lang="de-DE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defRPr/>
            </a:pPr>
            <a:endParaRPr lang="de-DE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defRPr/>
            </a:pPr>
            <a:endParaRPr lang="de-DE" sz="20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Wie?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  <a:defRPr/>
            </a:pPr>
            <a:r>
              <a:rPr lang="de-DE" sz="20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de-DE" sz="2000" dirty="0" err="1" smtClean="0">
                <a:latin typeface="Courier New" pitchFamily="49" charset="0"/>
                <a:cs typeface="Courier New" pitchFamily="49" charset="0"/>
              </a:rPr>
              <a:t>searchRetrieveResponse</a:t>
            </a:r>
            <a:r>
              <a:rPr lang="de-DE" sz="20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  <a:defRPr/>
            </a:pPr>
            <a:r>
              <a:rPr lang="de-DE" sz="2000" dirty="0" smtClean="0">
                <a:latin typeface="Courier New" pitchFamily="49" charset="0"/>
                <a:cs typeface="Courier New" pitchFamily="49" charset="0"/>
              </a:rPr>
              <a:t>  &lt;</a:t>
            </a:r>
            <a:r>
              <a:rPr lang="de-DE" sz="2000" dirty="0" err="1" smtClean="0">
                <a:latin typeface="Courier New" pitchFamily="49" charset="0"/>
                <a:cs typeface="Courier New" pitchFamily="49" charset="0"/>
              </a:rPr>
              <a:t>version</a:t>
            </a:r>
            <a:r>
              <a:rPr lang="de-DE" sz="2000" dirty="0" smtClean="0">
                <a:latin typeface="Courier New" pitchFamily="49" charset="0"/>
                <a:cs typeface="Courier New" pitchFamily="49" charset="0"/>
              </a:rPr>
              <a:t>&gt;1.1&lt;/</a:t>
            </a:r>
            <a:r>
              <a:rPr lang="de-DE" sz="2000" dirty="0" err="1" smtClean="0">
                <a:latin typeface="Courier New" pitchFamily="49" charset="0"/>
                <a:cs typeface="Courier New" pitchFamily="49" charset="0"/>
              </a:rPr>
              <a:t>version</a:t>
            </a:r>
            <a:r>
              <a:rPr lang="de-DE" sz="20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  <a:defRPr/>
            </a:pPr>
            <a:r>
              <a:rPr lang="de-DE" sz="2000" dirty="0" smtClean="0">
                <a:latin typeface="Courier New" pitchFamily="49" charset="0"/>
                <a:cs typeface="Courier New" pitchFamily="49" charset="0"/>
              </a:rPr>
              <a:t>  &lt;</a:t>
            </a:r>
            <a:r>
              <a:rPr lang="de-DE" sz="2000" dirty="0" err="1" smtClean="0">
                <a:latin typeface="Courier New" pitchFamily="49" charset="0"/>
                <a:cs typeface="Courier New" pitchFamily="49" charset="0"/>
              </a:rPr>
              <a:t>numberOfRecords</a:t>
            </a:r>
            <a:r>
              <a:rPr lang="de-DE" sz="2000" dirty="0" smtClean="0">
                <a:latin typeface="Courier New" pitchFamily="49" charset="0"/>
                <a:cs typeface="Courier New" pitchFamily="49" charset="0"/>
              </a:rPr>
              <a:t>&gt;637&lt;/</a:t>
            </a:r>
            <a:r>
              <a:rPr lang="de-DE" sz="2000" dirty="0" err="1" smtClean="0">
                <a:latin typeface="Courier New" pitchFamily="49" charset="0"/>
                <a:cs typeface="Courier New" pitchFamily="49" charset="0"/>
              </a:rPr>
              <a:t>numberOfRecords</a:t>
            </a:r>
            <a:r>
              <a:rPr lang="de-DE" sz="20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  <a:defRPr/>
            </a:pPr>
            <a:r>
              <a:rPr lang="de-DE" sz="2000" dirty="0" smtClean="0">
                <a:latin typeface="Courier New" pitchFamily="49" charset="0"/>
                <a:cs typeface="Courier New" pitchFamily="49" charset="0"/>
              </a:rPr>
              <a:t>  &lt;</a:t>
            </a:r>
            <a:r>
              <a:rPr lang="de-DE" sz="2000" dirty="0" err="1" smtClean="0">
                <a:latin typeface="Courier New" pitchFamily="49" charset="0"/>
                <a:cs typeface="Courier New" pitchFamily="49" charset="0"/>
              </a:rPr>
              <a:t>records</a:t>
            </a:r>
            <a:r>
              <a:rPr lang="de-DE" sz="20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  <a:defRPr/>
            </a:pPr>
            <a:r>
              <a:rPr lang="de-DE" sz="2000" dirty="0" smtClean="0">
                <a:latin typeface="Courier New" pitchFamily="49" charset="0"/>
                <a:cs typeface="Courier New" pitchFamily="49" charset="0"/>
              </a:rPr>
              <a:t>    &lt;</a:t>
            </a:r>
            <a:r>
              <a:rPr lang="de-DE" sz="2000" dirty="0" err="1" smtClean="0">
                <a:latin typeface="Courier New" pitchFamily="49" charset="0"/>
                <a:cs typeface="Courier New" pitchFamily="49" charset="0"/>
              </a:rPr>
              <a:t>record</a:t>
            </a:r>
            <a:r>
              <a:rPr lang="de-DE" sz="20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  <a:defRPr/>
            </a:pPr>
            <a:r>
              <a:rPr lang="de-DE" sz="2000" dirty="0" smtClean="0">
                <a:latin typeface="Courier New" pitchFamily="49" charset="0"/>
                <a:cs typeface="Courier New" pitchFamily="49" charset="0"/>
              </a:rPr>
              <a:t>      &lt;</a:t>
            </a:r>
            <a:r>
              <a:rPr lang="de-DE" sz="2000" dirty="0" err="1" smtClean="0">
                <a:latin typeface="Courier New" pitchFamily="49" charset="0"/>
                <a:cs typeface="Courier New" pitchFamily="49" charset="0"/>
              </a:rPr>
              <a:t>recordSchema</a:t>
            </a:r>
            <a:r>
              <a:rPr lang="de-DE" sz="2000" dirty="0" smtClean="0">
                <a:latin typeface="Courier New" pitchFamily="49" charset="0"/>
                <a:cs typeface="Courier New" pitchFamily="49" charset="0"/>
              </a:rPr>
              <a:t>&gt;MARC21plus-xml&lt;/</a:t>
            </a:r>
            <a:r>
              <a:rPr lang="de-DE" sz="2000" dirty="0" err="1" smtClean="0">
                <a:latin typeface="Courier New" pitchFamily="49" charset="0"/>
                <a:cs typeface="Courier New" pitchFamily="49" charset="0"/>
              </a:rPr>
              <a:t>recordSchema</a:t>
            </a:r>
            <a:r>
              <a:rPr lang="de-DE" sz="20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  <a:defRPr/>
            </a:pPr>
            <a:r>
              <a:rPr lang="de-DE" sz="2000" dirty="0" smtClean="0">
                <a:latin typeface="Courier New" pitchFamily="49" charset="0"/>
                <a:cs typeface="Courier New" pitchFamily="49" charset="0"/>
              </a:rPr>
              <a:t>      &lt;</a:t>
            </a:r>
            <a:r>
              <a:rPr lang="de-DE" sz="2000" dirty="0" err="1" smtClean="0">
                <a:latin typeface="Courier New" pitchFamily="49" charset="0"/>
                <a:cs typeface="Courier New" pitchFamily="49" charset="0"/>
              </a:rPr>
              <a:t>recordPacking</a:t>
            </a:r>
            <a:r>
              <a:rPr lang="de-DE" sz="2000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de-DE" sz="2000" dirty="0" err="1" smtClean="0">
                <a:latin typeface="Courier New" pitchFamily="49" charset="0"/>
                <a:cs typeface="Courier New" pitchFamily="49" charset="0"/>
              </a:rPr>
              <a:t>xml</a:t>
            </a:r>
            <a:r>
              <a:rPr lang="de-DE" sz="2000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de-DE" sz="2000" dirty="0" err="1" smtClean="0">
                <a:latin typeface="Courier New" pitchFamily="49" charset="0"/>
                <a:cs typeface="Courier New" pitchFamily="49" charset="0"/>
              </a:rPr>
              <a:t>recordPacking</a:t>
            </a:r>
            <a:r>
              <a:rPr lang="de-DE" sz="20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  <a:defRPr/>
            </a:pPr>
            <a:r>
              <a:rPr lang="de-DE" sz="2000" dirty="0" smtClean="0">
                <a:latin typeface="Courier New" pitchFamily="49" charset="0"/>
                <a:cs typeface="Courier New" pitchFamily="49" charset="0"/>
              </a:rPr>
              <a:t>      &lt;</a:t>
            </a:r>
            <a:r>
              <a:rPr lang="de-DE" sz="2000" dirty="0" err="1" smtClean="0">
                <a:latin typeface="Courier New" pitchFamily="49" charset="0"/>
                <a:cs typeface="Courier New" pitchFamily="49" charset="0"/>
              </a:rPr>
              <a:t>recordData</a:t>
            </a:r>
            <a:r>
              <a:rPr lang="de-DE" sz="2000" dirty="0" smtClean="0">
                <a:latin typeface="Courier New" pitchFamily="49" charset="0"/>
                <a:cs typeface="Courier New" pitchFamily="49" charset="0"/>
              </a:rPr>
              <a:t>&gt;&lt;/</a:t>
            </a:r>
            <a:r>
              <a:rPr lang="de-DE" sz="2000" dirty="0" err="1" smtClean="0">
                <a:latin typeface="Courier New" pitchFamily="49" charset="0"/>
                <a:cs typeface="Courier New" pitchFamily="49" charset="0"/>
              </a:rPr>
              <a:t>recordData</a:t>
            </a:r>
            <a:r>
              <a:rPr lang="de-DE" sz="20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  <a:defRPr/>
            </a:pPr>
            <a:r>
              <a:rPr lang="de-DE" sz="2000" dirty="0" smtClean="0">
                <a:latin typeface="Courier New" pitchFamily="49" charset="0"/>
                <a:cs typeface="Courier New" pitchFamily="49" charset="0"/>
              </a:rPr>
              <a:t>      &lt;</a:t>
            </a:r>
            <a:r>
              <a:rPr lang="de-DE" sz="2000" dirty="0" err="1" smtClean="0">
                <a:latin typeface="Courier New" pitchFamily="49" charset="0"/>
                <a:cs typeface="Courier New" pitchFamily="49" charset="0"/>
              </a:rPr>
              <a:t>recordPosition</a:t>
            </a:r>
            <a:r>
              <a:rPr lang="de-DE" sz="2000" dirty="0" smtClean="0">
                <a:latin typeface="Courier New" pitchFamily="49" charset="0"/>
                <a:cs typeface="Courier New" pitchFamily="49" charset="0"/>
              </a:rPr>
              <a:t>&gt;1&lt;/</a:t>
            </a:r>
            <a:r>
              <a:rPr lang="de-DE" sz="2000" dirty="0" err="1" smtClean="0">
                <a:latin typeface="Courier New" pitchFamily="49" charset="0"/>
                <a:cs typeface="Courier New" pitchFamily="49" charset="0"/>
              </a:rPr>
              <a:t>recordPosition</a:t>
            </a:r>
            <a:r>
              <a:rPr lang="de-DE" sz="20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  <a:defRPr/>
            </a:pPr>
            <a:r>
              <a:rPr lang="de-DE" sz="2000" dirty="0" smtClean="0">
                <a:latin typeface="Courier New" pitchFamily="49" charset="0"/>
                <a:cs typeface="Courier New" pitchFamily="49" charset="0"/>
              </a:rPr>
              <a:t>    &lt;/</a:t>
            </a:r>
            <a:r>
              <a:rPr lang="de-DE" sz="2000" dirty="0" err="1" smtClean="0">
                <a:latin typeface="Courier New" pitchFamily="49" charset="0"/>
                <a:cs typeface="Courier New" pitchFamily="49" charset="0"/>
              </a:rPr>
              <a:t>record</a:t>
            </a:r>
            <a:r>
              <a:rPr lang="de-DE" sz="20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  <a:defRPr/>
            </a:pPr>
            <a:r>
              <a:rPr lang="de-DE" sz="2000" dirty="0" smtClean="0">
                <a:latin typeface="Courier New" pitchFamily="49" charset="0"/>
                <a:cs typeface="Courier New" pitchFamily="49" charset="0"/>
              </a:rPr>
              <a:t>    &lt;</a:t>
            </a:r>
            <a:r>
              <a:rPr lang="de-DE" sz="2000" dirty="0" err="1" smtClean="0">
                <a:latin typeface="Courier New" pitchFamily="49" charset="0"/>
                <a:cs typeface="Courier New" pitchFamily="49" charset="0"/>
              </a:rPr>
              <a:t>record</a:t>
            </a:r>
            <a:r>
              <a:rPr lang="de-DE" sz="2000" dirty="0" smtClean="0">
                <a:latin typeface="Courier New" pitchFamily="49" charset="0"/>
                <a:cs typeface="Courier New" pitchFamily="49" charset="0"/>
              </a:rPr>
              <a:t>&gt;&lt;/</a:t>
            </a:r>
            <a:r>
              <a:rPr lang="de-DE" sz="2000" dirty="0" err="1" smtClean="0">
                <a:latin typeface="Courier New" pitchFamily="49" charset="0"/>
                <a:cs typeface="Courier New" pitchFamily="49" charset="0"/>
              </a:rPr>
              <a:t>record</a:t>
            </a:r>
            <a:r>
              <a:rPr lang="de-DE" sz="20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  <a:defRPr/>
            </a:pPr>
            <a:r>
              <a:rPr lang="de-DE" sz="2000" dirty="0" smtClean="0">
                <a:latin typeface="Courier New" pitchFamily="49" charset="0"/>
                <a:cs typeface="Courier New" pitchFamily="49" charset="0"/>
              </a:rPr>
              <a:t>    …</a:t>
            </a:r>
          </a:p>
          <a:p>
            <a:pPr>
              <a:buNone/>
              <a:defRPr/>
            </a:pPr>
            <a:endParaRPr lang="de-DE" sz="20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Wie?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  <a:defRPr/>
            </a:pPr>
            <a:r>
              <a:rPr lang="de-DE" sz="2000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buNone/>
              <a:defRPr/>
            </a:pPr>
            <a:r>
              <a:rPr lang="de-DE" sz="2000" dirty="0" smtClean="0">
                <a:latin typeface="Courier New" pitchFamily="49" charset="0"/>
                <a:cs typeface="Courier New" pitchFamily="49" charset="0"/>
              </a:rPr>
              <a:t> &lt;/</a:t>
            </a:r>
            <a:r>
              <a:rPr lang="de-DE" sz="2000" dirty="0" err="1" smtClean="0">
                <a:latin typeface="Courier New" pitchFamily="49" charset="0"/>
                <a:cs typeface="Courier New" pitchFamily="49" charset="0"/>
              </a:rPr>
              <a:t>records</a:t>
            </a:r>
            <a:r>
              <a:rPr lang="de-DE" sz="20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  <a:defRPr/>
            </a:pPr>
            <a:r>
              <a:rPr lang="de-DE" sz="2000" dirty="0" smtClean="0">
                <a:latin typeface="Courier New" pitchFamily="49" charset="0"/>
                <a:cs typeface="Courier New" pitchFamily="49" charset="0"/>
              </a:rPr>
              <a:t> &lt;</a:t>
            </a:r>
            <a:r>
              <a:rPr lang="de-DE" sz="2000" dirty="0" err="1" smtClean="0">
                <a:latin typeface="Courier New" pitchFamily="49" charset="0"/>
                <a:cs typeface="Courier New" pitchFamily="49" charset="0"/>
              </a:rPr>
              <a:t>nextRecordPosition</a:t>
            </a:r>
            <a:r>
              <a:rPr lang="de-DE" sz="2000" dirty="0" smtClean="0">
                <a:latin typeface="Courier New" pitchFamily="49" charset="0"/>
                <a:cs typeface="Courier New" pitchFamily="49" charset="0"/>
              </a:rPr>
              <a:t>&gt;11&lt;/</a:t>
            </a:r>
            <a:r>
              <a:rPr lang="de-DE" sz="2000" dirty="0" err="1" smtClean="0">
                <a:latin typeface="Courier New" pitchFamily="49" charset="0"/>
                <a:cs typeface="Courier New" pitchFamily="49" charset="0"/>
              </a:rPr>
              <a:t>nextRecordPosition</a:t>
            </a:r>
            <a:r>
              <a:rPr lang="de-DE" sz="20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  <a:defRPr/>
            </a:pPr>
            <a:r>
              <a:rPr lang="de-DE" sz="2000" dirty="0" smtClean="0">
                <a:latin typeface="Courier New" pitchFamily="49" charset="0"/>
                <a:cs typeface="Courier New" pitchFamily="49" charset="0"/>
              </a:rPr>
              <a:t>  &lt;</a:t>
            </a:r>
            <a:r>
              <a:rPr lang="de-DE" sz="2000" dirty="0" err="1" smtClean="0">
                <a:latin typeface="Courier New" pitchFamily="49" charset="0"/>
                <a:cs typeface="Courier New" pitchFamily="49" charset="0"/>
              </a:rPr>
              <a:t>echoedSearchRetrieveRequest</a:t>
            </a:r>
            <a:r>
              <a:rPr lang="de-DE" sz="20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  <a:defRPr/>
            </a:pPr>
            <a:r>
              <a:rPr lang="de-DE" sz="2000" dirty="0" smtClean="0">
                <a:latin typeface="Courier New" pitchFamily="49" charset="0"/>
                <a:cs typeface="Courier New" pitchFamily="49" charset="0"/>
              </a:rPr>
              <a:t>    …</a:t>
            </a:r>
          </a:p>
          <a:p>
            <a:pPr>
              <a:buNone/>
              <a:defRPr/>
            </a:pPr>
            <a:r>
              <a:rPr lang="de-DE" sz="2000" dirty="0" smtClean="0">
                <a:latin typeface="Courier New" pitchFamily="49" charset="0"/>
                <a:cs typeface="Courier New" pitchFamily="49" charset="0"/>
              </a:rPr>
              <a:t>  &lt;/</a:t>
            </a:r>
            <a:r>
              <a:rPr lang="de-DE" sz="2000" dirty="0" err="1" smtClean="0">
                <a:latin typeface="Courier New" pitchFamily="49" charset="0"/>
                <a:cs typeface="Courier New" pitchFamily="49" charset="0"/>
              </a:rPr>
              <a:t>echoedSearchRetrieveRequest</a:t>
            </a:r>
            <a:r>
              <a:rPr lang="de-DE" sz="20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  <a:defRPr/>
            </a:pPr>
            <a:r>
              <a:rPr lang="de-DE" sz="2000" dirty="0" smtClean="0">
                <a:latin typeface="Courier New" pitchFamily="49" charset="0"/>
                <a:cs typeface="Courier New" pitchFamily="49" charset="0"/>
              </a:rPr>
              <a:t>  &lt;</a:t>
            </a:r>
            <a:r>
              <a:rPr lang="de-DE" sz="2000" dirty="0" err="1" smtClean="0">
                <a:latin typeface="Courier New" pitchFamily="49" charset="0"/>
                <a:cs typeface="Courier New" pitchFamily="49" charset="0"/>
              </a:rPr>
              <a:t>extraResponseData</a:t>
            </a:r>
            <a:r>
              <a:rPr lang="de-DE" sz="20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  <a:defRPr/>
            </a:pPr>
            <a:r>
              <a:rPr lang="de-DE" sz="2000" dirty="0" smtClean="0">
                <a:latin typeface="Courier New" pitchFamily="49" charset="0"/>
                <a:cs typeface="Courier New" pitchFamily="49" charset="0"/>
              </a:rPr>
              <a:t>    &lt;</a:t>
            </a:r>
            <a:r>
              <a:rPr lang="de-DE" sz="2000" dirty="0" err="1" smtClean="0">
                <a:latin typeface="Courier New" pitchFamily="49" charset="0"/>
                <a:cs typeface="Courier New" pitchFamily="49" charset="0"/>
              </a:rPr>
              <a:t>accountOf</a:t>
            </a:r>
            <a:r>
              <a:rPr lang="de-DE" sz="20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  <a:defRPr/>
            </a:pPr>
            <a:r>
              <a:rPr lang="de-DE" sz="2000" dirty="0" smtClean="0">
                <a:latin typeface="Courier New" pitchFamily="49" charset="0"/>
                <a:cs typeface="Courier New" pitchFamily="49" charset="0"/>
              </a:rPr>
              <a:t>      Universitätsbibliothek Regensburg</a:t>
            </a:r>
          </a:p>
          <a:p>
            <a:pPr>
              <a:buNone/>
              <a:defRPr/>
            </a:pPr>
            <a:r>
              <a:rPr lang="de-DE" sz="2000" dirty="0" smtClean="0">
                <a:latin typeface="Courier New" pitchFamily="49" charset="0"/>
                <a:cs typeface="Courier New" pitchFamily="49" charset="0"/>
              </a:rPr>
              <a:t>    &lt;/</a:t>
            </a:r>
            <a:r>
              <a:rPr lang="de-DE" sz="2000" dirty="0" err="1" smtClean="0">
                <a:latin typeface="Courier New" pitchFamily="49" charset="0"/>
                <a:cs typeface="Courier New" pitchFamily="49" charset="0"/>
              </a:rPr>
              <a:t>accountOf</a:t>
            </a:r>
            <a:r>
              <a:rPr lang="de-DE" sz="20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  <a:defRPr/>
            </a:pPr>
            <a:r>
              <a:rPr lang="de-DE" sz="2000" dirty="0" smtClean="0">
                <a:latin typeface="Courier New" pitchFamily="49" charset="0"/>
                <a:cs typeface="Courier New" pitchFamily="49" charset="0"/>
              </a:rPr>
              <a:t>  &lt;/</a:t>
            </a:r>
            <a:r>
              <a:rPr lang="de-DE" sz="2000" dirty="0" err="1" smtClean="0">
                <a:latin typeface="Courier New" pitchFamily="49" charset="0"/>
                <a:cs typeface="Courier New" pitchFamily="49" charset="0"/>
              </a:rPr>
              <a:t>extraResponseData</a:t>
            </a:r>
            <a:r>
              <a:rPr lang="de-DE" sz="20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  <a:defRPr/>
            </a:pPr>
            <a:r>
              <a:rPr lang="de-DE" sz="2000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de-DE" sz="2000" dirty="0" err="1" smtClean="0">
                <a:latin typeface="Courier New" pitchFamily="49" charset="0"/>
                <a:cs typeface="Courier New" pitchFamily="49" charset="0"/>
              </a:rPr>
              <a:t>searchRetrieveResponse</a:t>
            </a:r>
            <a:r>
              <a:rPr lang="de-DE" sz="20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Wie?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recordSchema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&gt;MARC21plus-xml&lt;/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recordSchema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recordPacking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&gt;xml&lt;/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recordPacking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recordData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&lt;collection&gt;</a:t>
            </a:r>
          </a:p>
          <a:p>
            <a:pPr>
              <a:buNone/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&lt;record type="Holdings"&gt;&lt;/record&gt;</a:t>
            </a:r>
          </a:p>
          <a:p>
            <a:pPr>
              <a:buNone/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&lt;record type="Holdings"&gt;&lt;/record&gt;</a:t>
            </a:r>
          </a:p>
          <a:p>
            <a:pPr>
              <a:buNone/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&lt;record type="Bibliographic"&gt;&lt;/record&gt;</a:t>
            </a:r>
          </a:p>
          <a:p>
            <a:pPr>
              <a:buNone/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&lt;/collection&gt;</a:t>
            </a:r>
          </a:p>
          <a:p>
            <a:pPr>
              <a:buNone/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recordData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de-DE" sz="20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SRU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  <a:defRPr/>
            </a:pPr>
            <a:r>
              <a:rPr lang="de-DE" sz="2000" dirty="0" smtClean="0">
                <a:cs typeface="Courier New" pitchFamily="49" charset="0"/>
              </a:rPr>
              <a:t>Basis-</a:t>
            </a:r>
            <a:r>
              <a:rPr lang="de-DE" sz="2000" dirty="0" err="1" smtClean="0">
                <a:cs typeface="Courier New" pitchFamily="49" charset="0"/>
              </a:rPr>
              <a:t>Url</a:t>
            </a:r>
            <a:r>
              <a:rPr lang="de-DE" sz="2000" dirty="0" smtClean="0">
                <a:cs typeface="Courier New" pitchFamily="49" charset="0"/>
              </a:rPr>
              <a:t>: </a:t>
            </a:r>
          </a:p>
          <a:p>
            <a:pPr>
              <a:buNone/>
              <a:defRPr/>
            </a:pPr>
            <a:r>
              <a:rPr lang="de-DE" sz="2000" dirty="0" smtClean="0">
                <a:latin typeface="Courier New" pitchFamily="49" charset="0"/>
                <a:cs typeface="Courier New" pitchFamily="49" charset="0"/>
              </a:rPr>
              <a:t>http://services.dnb.de/sru/zdb</a:t>
            </a:r>
            <a:endParaRPr lang="de-DE" sz="2000" dirty="0" smtClean="0"/>
          </a:p>
          <a:p>
            <a:pPr>
              <a:buNone/>
              <a:defRPr/>
            </a:pPr>
            <a:r>
              <a:rPr lang="de-DE" sz="2000" dirty="0" smtClean="0">
                <a:latin typeface="Courier New" pitchFamily="49" charset="0"/>
                <a:cs typeface="Courier New" pitchFamily="49" charset="0"/>
              </a:rPr>
              <a:t>http://services.dnb.de/sru/bib</a:t>
            </a:r>
            <a:endParaRPr lang="de-DE" sz="2000" dirty="0" smtClean="0"/>
          </a:p>
          <a:p>
            <a:pPr>
              <a:buNone/>
              <a:defRPr/>
            </a:pPr>
            <a:endParaRPr lang="de-DE" sz="2000" dirty="0" smtClean="0">
              <a:cs typeface="Courier New" pitchFamily="49" charset="0"/>
            </a:endParaRPr>
          </a:p>
          <a:p>
            <a:pPr>
              <a:buNone/>
              <a:defRPr/>
            </a:pPr>
            <a:r>
              <a:rPr lang="de-DE" sz="2000" dirty="0" smtClean="0">
                <a:cs typeface="Courier New" pitchFamily="49" charset="0"/>
              </a:rPr>
              <a:t>Parameter:</a:t>
            </a:r>
          </a:p>
          <a:p>
            <a:pPr>
              <a:buNone/>
              <a:defRPr/>
            </a:pPr>
            <a:r>
              <a:rPr lang="de-DE" sz="2000" dirty="0" err="1" smtClean="0">
                <a:latin typeface="Courier New" pitchFamily="49" charset="0"/>
                <a:cs typeface="Courier New" pitchFamily="49" charset="0"/>
              </a:rPr>
              <a:t>version</a:t>
            </a:r>
            <a:r>
              <a:rPr lang="de-DE" sz="2000" dirty="0" smtClean="0">
                <a:latin typeface="Courier New" pitchFamily="49" charset="0"/>
                <a:cs typeface="Courier New" pitchFamily="49" charset="0"/>
              </a:rPr>
              <a:t>=1.1</a:t>
            </a:r>
          </a:p>
          <a:p>
            <a:pPr>
              <a:buNone/>
              <a:defRPr/>
            </a:pPr>
            <a:r>
              <a:rPr lang="de-DE" sz="2000" dirty="0" err="1" smtClean="0">
                <a:latin typeface="Courier New" pitchFamily="49" charset="0"/>
                <a:cs typeface="Courier New" pitchFamily="49" charset="0"/>
              </a:rPr>
              <a:t>operation</a:t>
            </a:r>
            <a:r>
              <a:rPr lang="de-DE" sz="20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de-DE" sz="2000" dirty="0" err="1" smtClean="0">
                <a:latin typeface="Courier New" pitchFamily="49" charset="0"/>
                <a:cs typeface="Courier New" pitchFamily="49" charset="0"/>
              </a:rPr>
              <a:t>searchRetrieve</a:t>
            </a:r>
            <a:endParaRPr lang="de-DE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defRPr/>
            </a:pPr>
            <a:r>
              <a:rPr lang="de-DE" sz="2000" dirty="0" err="1" smtClean="0">
                <a:latin typeface="Courier New" pitchFamily="49" charset="0"/>
                <a:cs typeface="Courier New" pitchFamily="49" charset="0"/>
              </a:rPr>
              <a:t>recordSchema</a:t>
            </a:r>
            <a:r>
              <a:rPr lang="de-DE" sz="2000" dirty="0" smtClean="0">
                <a:latin typeface="Courier New" pitchFamily="49" charset="0"/>
                <a:cs typeface="Courier New" pitchFamily="49" charset="0"/>
              </a:rPr>
              <a:t>=MARC21plus-xml</a:t>
            </a:r>
          </a:p>
          <a:p>
            <a:pPr>
              <a:buNone/>
              <a:defRPr/>
            </a:pPr>
            <a:r>
              <a:rPr lang="de-DE" sz="2000" dirty="0" err="1" smtClean="0">
                <a:latin typeface="Courier New" pitchFamily="49" charset="0"/>
                <a:cs typeface="Courier New" pitchFamily="49" charset="0"/>
              </a:rPr>
              <a:t>query</a:t>
            </a:r>
            <a:r>
              <a:rPr lang="de-DE" sz="2000" dirty="0" smtClean="0">
                <a:latin typeface="Courier New" pitchFamily="49" charset="0"/>
                <a:cs typeface="Courier New" pitchFamily="49" charset="0"/>
              </a:rPr>
              <a:t>=sigel%3DZDB-9-INF</a:t>
            </a:r>
          </a:p>
          <a:p>
            <a:pPr>
              <a:buNone/>
              <a:defRPr/>
            </a:pPr>
            <a:r>
              <a:rPr lang="de-DE" sz="2000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buNone/>
              <a:defRPr/>
            </a:pPr>
            <a:r>
              <a:rPr lang="de-DE" sz="2000" dirty="0" err="1" smtClean="0">
                <a:latin typeface="Courier New" pitchFamily="49" charset="0"/>
                <a:cs typeface="Courier New" pitchFamily="49" charset="0"/>
              </a:rPr>
              <a:t>maximumRecords</a:t>
            </a:r>
            <a:r>
              <a:rPr lang="de-DE" sz="2000" dirty="0" smtClean="0">
                <a:latin typeface="Courier New" pitchFamily="49" charset="0"/>
                <a:cs typeface="Courier New" pitchFamily="49" charset="0"/>
              </a:rPr>
              <a:t>=</a:t>
            </a:r>
          </a:p>
          <a:p>
            <a:pPr>
              <a:buNone/>
              <a:defRPr/>
            </a:pPr>
            <a:r>
              <a:rPr lang="de-DE" sz="2000" dirty="0" err="1" smtClean="0">
                <a:latin typeface="Courier New" pitchFamily="49" charset="0"/>
                <a:cs typeface="Courier New" pitchFamily="49" charset="0"/>
              </a:rPr>
              <a:t>startRecord</a:t>
            </a:r>
            <a:r>
              <a:rPr lang="de-DE" sz="2000" dirty="0" smtClean="0">
                <a:latin typeface="Courier New" pitchFamily="49" charset="0"/>
                <a:cs typeface="Courier New" pitchFamily="49" charset="0"/>
              </a:rPr>
              <a:t>=</a:t>
            </a:r>
          </a:p>
          <a:p>
            <a:pPr>
              <a:buNone/>
              <a:defRPr/>
            </a:pPr>
            <a:endParaRPr lang="de-DE" sz="20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  <a:defRPr/>
            </a:pPr>
            <a:endParaRPr lang="de-DE" sz="1600" dirty="0" smtClean="0"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MARC21plus-XML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  <a:defRPr/>
            </a:pPr>
            <a:r>
              <a:rPr lang="de-DE" sz="2000" dirty="0" smtClean="0">
                <a:cs typeface="Courier New" pitchFamily="49" charset="0"/>
              </a:rPr>
              <a:t>MARC = </a:t>
            </a:r>
            <a:r>
              <a:rPr lang="de-DE" sz="2000" b="1" dirty="0" err="1" smtClean="0"/>
              <a:t>MA</a:t>
            </a:r>
            <a:r>
              <a:rPr lang="de-DE" sz="2000" dirty="0" err="1" smtClean="0"/>
              <a:t>chine-</a:t>
            </a:r>
            <a:r>
              <a:rPr lang="de-DE" sz="2000" b="1" dirty="0" err="1" smtClean="0"/>
              <a:t>R</a:t>
            </a:r>
            <a:r>
              <a:rPr lang="de-DE" sz="2000" dirty="0" err="1" smtClean="0"/>
              <a:t>eadable</a:t>
            </a:r>
            <a:r>
              <a:rPr lang="de-DE" sz="2000" dirty="0" smtClean="0"/>
              <a:t> </a:t>
            </a:r>
            <a:r>
              <a:rPr lang="de-DE" sz="2000" b="1" dirty="0" err="1" smtClean="0"/>
              <a:t>C</a:t>
            </a:r>
            <a:r>
              <a:rPr lang="de-DE" sz="2000" dirty="0" err="1" smtClean="0"/>
              <a:t>ataloging</a:t>
            </a:r>
            <a:endParaRPr lang="de-DE" sz="2000" dirty="0" smtClean="0"/>
          </a:p>
          <a:p>
            <a:pPr>
              <a:buNone/>
              <a:defRPr/>
            </a:pPr>
            <a:endParaRPr lang="de-DE" sz="2000" dirty="0" smtClean="0">
              <a:cs typeface="Courier New" pitchFamily="49" charset="0"/>
            </a:endParaRPr>
          </a:p>
          <a:p>
            <a:pPr>
              <a:buNone/>
              <a:defRPr/>
            </a:pPr>
            <a:r>
              <a:rPr lang="de-DE" sz="2000" dirty="0" smtClean="0">
                <a:cs typeface="Courier New" pitchFamily="49" charset="0"/>
              </a:rPr>
              <a:t>MARC Formate:</a:t>
            </a:r>
          </a:p>
          <a:p>
            <a:pPr lvl="1">
              <a:buNone/>
              <a:defRPr/>
            </a:pPr>
            <a:r>
              <a:rPr lang="de-DE" sz="1600" dirty="0" smtClean="0">
                <a:cs typeface="Courier New" pitchFamily="49" charset="0"/>
              </a:rPr>
              <a:t>u.a.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de-DE" sz="1600" dirty="0" err="1" smtClean="0">
                <a:cs typeface="Courier New" pitchFamily="49" charset="0"/>
              </a:rPr>
              <a:t>Bibliographic</a:t>
            </a:r>
            <a:endParaRPr lang="de-DE" sz="1600" dirty="0" smtClean="0">
              <a:cs typeface="Courier New" pitchFamily="49" charset="0"/>
            </a:endParaRPr>
          </a:p>
          <a:p>
            <a:pPr lvl="1">
              <a:buFont typeface="Wingdings" pitchFamily="2" charset="2"/>
              <a:buChar char="§"/>
              <a:defRPr/>
            </a:pPr>
            <a:r>
              <a:rPr lang="de-DE" sz="1600" dirty="0" smtClean="0">
                <a:cs typeface="Courier New" pitchFamily="49" charset="0"/>
              </a:rPr>
              <a:t>Holding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MARC </a:t>
            </a:r>
            <a:r>
              <a:rPr lang="de-DE" dirty="0" err="1" smtClean="0"/>
              <a:t>Bibliographic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&lt;record type="Bibliographic"&gt;</a:t>
            </a:r>
          </a:p>
          <a:p>
            <a:pPr>
              <a:buNone/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&lt;leader&gt;01038nas a2200289 c 4500&lt;/leader&gt;</a:t>
            </a:r>
          </a:p>
          <a:p>
            <a:pPr>
              <a:buNone/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&lt;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controlfield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tag="001"&gt;1032897163&lt;/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controlfield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>
              <a:buNone/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&lt;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datafield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ind1="7" ind2=" " tag="016"&gt;</a:t>
            </a:r>
          </a:p>
          <a:p>
            <a:pPr>
              <a:buNone/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&lt;subfield code="2"&gt;DE-600&lt;/subfield&gt;</a:t>
            </a:r>
          </a:p>
          <a:p>
            <a:pPr>
              <a:buNone/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&lt;subfield code="a"&gt;2709522-8&lt;/subfield&gt;</a:t>
            </a:r>
          </a:p>
          <a:p>
            <a:pPr>
              <a:buNone/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&lt;/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datafield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>
              <a:buNone/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&lt;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datafield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ind1="1" ind2="0" tag="245"&gt;</a:t>
            </a:r>
          </a:p>
          <a:p>
            <a:pPr>
              <a:buNone/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&lt;subfield code="a"&gt;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Prospectiva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&lt;/subfield&gt;</a:t>
            </a:r>
          </a:p>
          <a:p>
            <a:pPr>
              <a:buNone/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de-DE" sz="2000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760</Words>
  <Application>Microsoft Office PowerPoint</Application>
  <PresentationFormat>Bildschirmpräsentation (4:3)</PresentationFormat>
  <Paragraphs>156</Paragraphs>
  <Slides>15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6" baseType="lpstr">
      <vt:lpstr>Larissa-Design</vt:lpstr>
      <vt:lpstr>IT-Kolloquium</vt:lpstr>
      <vt:lpstr>Warum?</vt:lpstr>
      <vt:lpstr>Wie?</vt:lpstr>
      <vt:lpstr>Wie?</vt:lpstr>
      <vt:lpstr>Wie?</vt:lpstr>
      <vt:lpstr>Wie?</vt:lpstr>
      <vt:lpstr>SRU</vt:lpstr>
      <vt:lpstr>MARC21plus-XML</vt:lpstr>
      <vt:lpstr>MARC Bibliographic</vt:lpstr>
      <vt:lpstr>MARC Holding</vt:lpstr>
      <vt:lpstr>Verarbeitung</vt:lpstr>
      <vt:lpstr>Ergebnis</vt:lpstr>
      <vt:lpstr>Ergebnis</vt:lpstr>
      <vt:lpstr>Resourcen</vt:lpstr>
      <vt:lpstr>Pläne</vt:lpstr>
    </vt:vector>
  </TitlesOfParts>
  <Company>Universität Regensburg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Rechenzentrum</dc:creator>
  <cp:lastModifiedBy>Rechenzentrum</cp:lastModifiedBy>
  <cp:revision>87</cp:revision>
  <dcterms:created xsi:type="dcterms:W3CDTF">2014-11-16T12:23:24Z</dcterms:created>
  <dcterms:modified xsi:type="dcterms:W3CDTF">2016-03-01T14:38:08Z</dcterms:modified>
</cp:coreProperties>
</file>