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45" r:id="rId2"/>
    <p:sldId id="446" r:id="rId3"/>
    <p:sldId id="447" r:id="rId4"/>
    <p:sldId id="448" r:id="rId5"/>
    <p:sldId id="449" r:id="rId6"/>
    <p:sldId id="454" r:id="rId7"/>
    <p:sldId id="453" r:id="rId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6674"/>
    <a:srgbClr val="AEA700"/>
    <a:srgbClr val="0087B2"/>
    <a:srgbClr val="CDD30F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4675" autoAdjust="0"/>
  </p:normalViewPr>
  <p:slideViewPr>
    <p:cSldViewPr>
      <p:cViewPr varScale="1">
        <p:scale>
          <a:sx n="113" d="100"/>
          <a:sy n="113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14.01.2016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23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14.01.2016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18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14.01.2016</a:t>
            </a:fld>
            <a:endParaRPr lang="de-DE" dirty="0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6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pic>
        <p:nvPicPr>
          <p:cNvPr id="17" name="Picture 6" descr="ezb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589588"/>
            <a:ext cx="1584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 b="0" baseline="0">
                <a:latin typeface="Frutiger Next LT W1G" pitchFamily="34" charset="0"/>
              </a:defRPr>
            </a:lvl1pPr>
            <a:lvl2pPr>
              <a:buFont typeface="Arial" panose="020B0604020202020204" pitchFamily="34" charset="0"/>
              <a:buChar char="•"/>
              <a:defRPr sz="1600" b="0">
                <a:latin typeface="Frutiger Next LT W1G" panose="020B0503040204020203" pitchFamily="34" charset="0"/>
              </a:defRPr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 smtClean="0"/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5762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/>
          <p:cNvSpPr txBox="1">
            <a:spLocks noGrp="1"/>
          </p:cNvSpPr>
          <p:nvPr userDrawn="1"/>
        </p:nvSpPr>
        <p:spPr bwMode="auto">
          <a:xfrm>
            <a:off x="8316913" y="6440488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73559-2A26-41A3-9D6D-F35C4F09C1BD}" type="slidenum">
              <a:rPr lang="de-DE" altLang="de-DE" sz="1200" smtClean="0">
                <a:solidFill>
                  <a:srgbClr val="8E8E8E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dirty="0" smtClean="0">
              <a:solidFill>
                <a:srgbClr val="8E8E8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 bwMode="auto">
          <a:xfrm>
            <a:off x="1331640" y="6515038"/>
            <a:ext cx="7200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Hamburg, 13.11.2015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396872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3968725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1600" b="0" baseline="0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5762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/>
          <p:cNvSpPr txBox="1">
            <a:spLocks noGrp="1"/>
          </p:cNvSpPr>
          <p:nvPr userDrawn="1"/>
        </p:nvSpPr>
        <p:spPr bwMode="auto">
          <a:xfrm>
            <a:off x="8316913" y="6440488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73559-2A26-41A3-9D6D-F35C4F09C1BD}" type="slidenum">
              <a:rPr lang="de-DE" altLang="de-DE" sz="1200" smtClean="0">
                <a:solidFill>
                  <a:srgbClr val="8E8E8E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dirty="0" smtClean="0">
              <a:solidFill>
                <a:srgbClr val="8E8E8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1331640" y="6515038"/>
            <a:ext cx="7200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8. EZB-Beiratssitzung am 22.10.2014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4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5762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 txBox="1">
            <a:spLocks noGrp="1"/>
          </p:cNvSpPr>
          <p:nvPr userDrawn="1"/>
        </p:nvSpPr>
        <p:spPr bwMode="auto">
          <a:xfrm>
            <a:off x="8316913" y="6440488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73559-2A26-41A3-9D6D-F35C4F09C1BD}" type="slidenum">
              <a:rPr lang="de-DE" altLang="de-DE" sz="1200" smtClean="0">
                <a:solidFill>
                  <a:srgbClr val="8E8E8E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dirty="0" smtClean="0">
              <a:solidFill>
                <a:srgbClr val="8E8E8E"/>
              </a:solidFill>
              <a:latin typeface="Verdana" panose="020B0604030504040204" pitchFamily="34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7" name="Rectangle 16"/>
          <p:cNvSpPr txBox="1">
            <a:spLocks noChangeArrowheads="1"/>
          </p:cNvSpPr>
          <p:nvPr userDrawn="1"/>
        </p:nvSpPr>
        <p:spPr bwMode="auto">
          <a:xfrm>
            <a:off x="1331640" y="6515038"/>
            <a:ext cx="7200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8. EZB-Beiratssitzung am 22.10.2014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Frutiger Next LT W1G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Frutiger Next LT W1G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Frutiger Next LT W1G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53188"/>
            <a:ext cx="5762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/>
          <p:cNvSpPr txBox="1">
            <a:spLocks noGrp="1"/>
          </p:cNvSpPr>
          <p:nvPr userDrawn="1"/>
        </p:nvSpPr>
        <p:spPr bwMode="auto">
          <a:xfrm>
            <a:off x="8316913" y="6440488"/>
            <a:ext cx="576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573559-2A26-41A3-9D6D-F35C4F09C1BD}" type="slidenum">
              <a:rPr lang="de-DE" altLang="de-DE" sz="1200" smtClean="0">
                <a:solidFill>
                  <a:srgbClr val="8E8E8E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de-DE" sz="1200" dirty="0" smtClean="0">
              <a:solidFill>
                <a:srgbClr val="8E8E8E"/>
              </a:solidFill>
              <a:latin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1331640" y="6515038"/>
            <a:ext cx="72008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algn="ctr"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b="0" dirty="0" smtClean="0">
                <a:latin typeface="Frutiger Next LT W1G" pitchFamily="34" charset="0"/>
              </a:rPr>
              <a:t>8. EZB-Beiratssitzung am 22.10.2014</a:t>
            </a:r>
            <a:endParaRPr lang="de-DE" sz="1000" b="0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6" name="Rectangle 16"/>
          <p:cNvSpPr txBox="1">
            <a:spLocks noChangeArrowheads="1"/>
          </p:cNvSpPr>
          <p:nvPr userDrawn="1"/>
        </p:nvSpPr>
        <p:spPr bwMode="auto">
          <a:xfrm>
            <a:off x="5261933" y="717062"/>
            <a:ext cx="36909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endParaRPr lang="de-DE" sz="1000" dirty="0" smtClean="0">
              <a:latin typeface="Frutiger Next LT W1G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dirty="0" smtClean="0">
                <a:latin typeface="Frutiger Next LT W1G" pitchFamily="34" charset="0"/>
              </a:rPr>
              <a:t>Universitätsbibliothek Regensburg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getbootstrap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83928"/>
            <a:ext cx="5760640" cy="408578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Erweiterungen </a:t>
            </a:r>
            <a:r>
              <a:rPr lang="de-DE" altLang="de-DE" dirty="0"/>
              <a:t>der Exportfunktionen </a:t>
            </a:r>
            <a:r>
              <a:rPr lang="de-DE" altLang="de-DE" dirty="0" smtClean="0"/>
              <a:t>             </a:t>
            </a:r>
            <a:br>
              <a:rPr lang="de-DE" altLang="de-DE" dirty="0" smtClean="0"/>
            </a:br>
            <a:r>
              <a:rPr lang="de-DE" altLang="de-DE" dirty="0" smtClean="0"/>
              <a:t>               </a:t>
            </a:r>
            <a:endParaRPr lang="de-DE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4860032" y="4005064"/>
            <a:ext cx="4032250" cy="936104"/>
          </a:xfrm>
          <a:prstGeom prst="wedgeRoundRectCallout">
            <a:avLst>
              <a:gd name="adj1" fmla="val -62744"/>
              <a:gd name="adj2" fmla="val -380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prstClr val="black"/>
                </a:solidFill>
                <a:latin typeface="Frutiger Next LT W1G" pitchFamily="34" charset="0"/>
              </a:rPr>
              <a:t>Englische </a:t>
            </a: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Version wurde ergänzt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800" dirty="0">
                <a:solidFill>
                  <a:prstClr val="black"/>
                </a:solidFill>
                <a:latin typeface="Frutiger Next LT W1G" pitchFamily="34" charset="0"/>
              </a:rPr>
              <a:t>Deutliche </a:t>
            </a:r>
            <a:r>
              <a:rPr lang="de-DE" sz="1800" dirty="0" smtClean="0">
                <a:solidFill>
                  <a:prstClr val="black"/>
                </a:solidFill>
                <a:latin typeface="Frutiger Next LT W1G" pitchFamily="34" charset="0"/>
              </a:rPr>
              <a:t>Performanceverbesserung</a:t>
            </a: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Erweiterungen </a:t>
            </a:r>
            <a:r>
              <a:rPr lang="de-DE" altLang="de-DE" dirty="0"/>
              <a:t>der </a:t>
            </a:r>
            <a:r>
              <a:rPr lang="de-DE" altLang="de-DE"/>
              <a:t>Exportfunktionen </a:t>
            </a:r>
            <a:r>
              <a:rPr lang="de-DE" altLang="de-DE" smtClean="0"/>
              <a:t>             </a:t>
            </a:r>
            <a:br>
              <a:rPr lang="de-DE" altLang="de-DE" smtClean="0"/>
            </a:br>
            <a:r>
              <a:rPr lang="de-DE" altLang="de-DE" smtClean="0"/>
              <a:t>           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835303" cy="413717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24" y="2996952"/>
            <a:ext cx="5292725" cy="28416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V="1">
            <a:off x="2771800" y="5517232"/>
            <a:ext cx="936104" cy="504056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bgerundete rechteckige Legende 7"/>
          <p:cNvSpPr/>
          <p:nvPr/>
        </p:nvSpPr>
        <p:spPr>
          <a:xfrm>
            <a:off x="4067944" y="4293097"/>
            <a:ext cx="4032447" cy="1964462"/>
          </a:xfrm>
          <a:prstGeom prst="wedgeRoundRectCallout">
            <a:avLst>
              <a:gd name="adj1" fmla="val 772"/>
              <a:gd name="adj2" fmla="val -650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EZB-Format wurde erweitert um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Paketinformationen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Fernleihinformationen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i</a:t>
            </a:r>
            <a:r>
              <a:rPr lang="de-DE" sz="1600" dirty="0" smtClean="0">
                <a:solidFill>
                  <a:prstClr val="black"/>
                </a:solidFill>
                <a:latin typeface="Frutiger Next LT W1G" pitchFamily="34" charset="0"/>
              </a:rPr>
              <a:t>nterne </a:t>
            </a: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Anmerkung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Falls Lizenzdaten leer, wird nun auf bibliographische Daten zurückgegriffen (gilt für alle Export-Formate)</a:t>
            </a:r>
          </a:p>
        </p:txBody>
      </p:sp>
    </p:spTree>
    <p:extLst>
      <p:ext uri="{BB962C8B-B14F-4D97-AF65-F5344CB8AC3E}">
        <p14:creationId xmlns:p14="http://schemas.microsoft.com/office/powerpoint/2010/main" val="138871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Erweiterungen </a:t>
            </a:r>
            <a:r>
              <a:rPr lang="de-DE" altLang="de-DE" dirty="0"/>
              <a:t>der Exportfunktionen </a:t>
            </a:r>
            <a:r>
              <a:rPr lang="de-DE" altLang="de-DE" dirty="0" smtClean="0"/>
              <a:t>            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7200900" cy="31230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Abgerundete rechteckige Legende 9"/>
          <p:cNvSpPr/>
          <p:nvPr/>
        </p:nvSpPr>
        <p:spPr>
          <a:xfrm>
            <a:off x="4499499" y="5157192"/>
            <a:ext cx="3096837" cy="864096"/>
          </a:xfrm>
          <a:prstGeom prst="wedgeRoundRectCallout">
            <a:avLst>
              <a:gd name="adj1" fmla="val -60288"/>
              <a:gd name="adj2" fmla="val -50833"/>
              <a:gd name="adj3" fmla="val 1666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600" dirty="0">
                <a:solidFill>
                  <a:prstClr val="black"/>
                </a:solidFill>
                <a:latin typeface="Frutiger Next LT W1G" pitchFamily="34" charset="0"/>
              </a:rPr>
              <a:t>SFX-Export nun auch für lokale Zeitschriften möglich</a:t>
            </a:r>
          </a:p>
        </p:txBody>
      </p:sp>
    </p:spTree>
    <p:extLst>
      <p:ext uri="{BB962C8B-B14F-4D97-AF65-F5344CB8AC3E}">
        <p14:creationId xmlns:p14="http://schemas.microsoft.com/office/powerpoint/2010/main" val="28627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Erweiterungen </a:t>
            </a:r>
            <a:r>
              <a:rPr lang="de-DE" altLang="de-DE" dirty="0"/>
              <a:t>der Exportfunktionen </a:t>
            </a:r>
            <a:r>
              <a:rPr lang="de-DE" altLang="de-DE" dirty="0" smtClean="0"/>
              <a:t>             </a:t>
            </a:r>
            <a:br>
              <a:rPr lang="de-DE" altLang="de-DE" dirty="0" smtClean="0"/>
            </a:b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96" y="2060848"/>
            <a:ext cx="7099314" cy="315962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3419872" y="4869160"/>
            <a:ext cx="5365378" cy="1452640"/>
          </a:xfrm>
          <a:prstGeom prst="wedgeRoundRectCallout">
            <a:avLst>
              <a:gd name="adj1" fmla="val -62744"/>
              <a:gd name="adj2" fmla="val -380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Google Scholar-Export nun auch inklusive der freien Zeitschriften möglich (wird z.B. für Primo benötigt)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Google Scholar hat Import-Probleme bei mehreren Lizenzen pro Titel: Per Auswahl kann nun Export mit nur einer Lizenz pro Titel erstellt werden </a:t>
            </a:r>
            <a:r>
              <a:rPr lang="de-DE" sz="1400" dirty="0" smtClean="0">
                <a:solidFill>
                  <a:prstClr val="black"/>
                </a:solidFill>
                <a:latin typeface="Frutiger Next LT W1G" pitchFamily="34" charset="0"/>
              </a:rPr>
              <a:t>(</a:t>
            </a: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Mit dem Hinweis, dass ggf. nicht lizenzierte Zwischenräumen vorhanden sein können!)</a:t>
            </a:r>
          </a:p>
        </p:txBody>
      </p:sp>
    </p:spTree>
    <p:extLst>
      <p:ext uri="{BB962C8B-B14F-4D97-AF65-F5344CB8AC3E}">
        <p14:creationId xmlns:p14="http://schemas.microsoft.com/office/powerpoint/2010/main" val="5574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Erweiterungen </a:t>
            </a:r>
            <a:r>
              <a:rPr lang="de-DE" altLang="de-DE" dirty="0"/>
              <a:t>der Exportfunktionen </a:t>
            </a:r>
            <a:r>
              <a:rPr lang="de-DE" altLang="de-DE" dirty="0" smtClean="0"/>
              <a:t>             </a:t>
            </a:r>
            <a:br>
              <a:rPr lang="de-DE" altLang="de-DE" dirty="0" smtClean="0"/>
            </a:b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5" y="2130962"/>
            <a:ext cx="5955247" cy="418357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083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5952"/>
            <a:ext cx="8416374" cy="15935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bgerundete rechteckige Legende 5"/>
          <p:cNvSpPr/>
          <p:nvPr/>
        </p:nvSpPr>
        <p:spPr>
          <a:xfrm>
            <a:off x="4254244" y="3645024"/>
            <a:ext cx="3240782" cy="1440160"/>
          </a:xfrm>
          <a:prstGeom prst="wedgeRoundRectCallout">
            <a:avLst>
              <a:gd name="adj1" fmla="val -35630"/>
              <a:gd name="adj2" fmla="val -569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Neu: KBART-Ausgabe gem. Standard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1 ISSN pro Zeile, weitere ISSNs in zusätzlichem Feld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Enthält Fernleihinformationen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400" dirty="0">
                <a:solidFill>
                  <a:prstClr val="black"/>
                </a:solidFill>
                <a:latin typeface="Frutiger Next LT W1G" pitchFamily="34" charset="0"/>
              </a:rPr>
              <a:t>Enthält Paketinformationen</a:t>
            </a:r>
          </a:p>
        </p:txBody>
      </p:sp>
    </p:spTree>
    <p:extLst>
      <p:ext uri="{BB962C8B-B14F-4D97-AF65-F5344CB8AC3E}">
        <p14:creationId xmlns:p14="http://schemas.microsoft.com/office/powerpoint/2010/main" val="30830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188200" cy="696912"/>
          </a:xfrm>
        </p:spPr>
        <p:txBody>
          <a:bodyPr/>
          <a:lstStyle/>
          <a:p>
            <a:pPr algn="ctr"/>
            <a:r>
              <a:rPr lang="de-DE" dirty="0" smtClean="0"/>
              <a:t>Auswahlmöglichkeit für Paket- und Fernleihinformationen (EZB, KBART)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67" y="2339975"/>
            <a:ext cx="3841591" cy="3960813"/>
          </a:xfrm>
        </p:spPr>
      </p:pic>
    </p:spTree>
    <p:extLst>
      <p:ext uri="{BB962C8B-B14F-4D97-AF65-F5344CB8AC3E}">
        <p14:creationId xmlns:p14="http://schemas.microsoft.com/office/powerpoint/2010/main" val="3746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en-US" altLang="de-DE" dirty="0" smtClean="0"/>
              <a:t>Responsive </a:t>
            </a:r>
            <a:r>
              <a:rPr lang="en-US" altLang="de-DE" dirty="0" err="1"/>
              <a:t>Webdesign</a:t>
            </a:r>
            <a:endParaRPr lang="de-DE" alt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1331640" y="1916832"/>
            <a:ext cx="2520280" cy="396044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de-DE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 smtClean="0"/>
              <a:t>Ansicht für mobile Geräte</a:t>
            </a:r>
          </a:p>
          <a:p>
            <a:pPr indent="0">
              <a:buNone/>
            </a:pPr>
            <a:endParaRPr lang="de-DE" sz="2200" dirty="0"/>
          </a:p>
          <a:p>
            <a:pPr indent="0">
              <a:buNone/>
            </a:pPr>
            <a:endParaRPr lang="de-DE" sz="22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2200" dirty="0"/>
              <a:t>Basis: </a:t>
            </a:r>
            <a:r>
              <a:rPr lang="de-DE" sz="2200" dirty="0" smtClean="0">
                <a:hlinkClick r:id="rId2"/>
              </a:rPr>
              <a:t>Bootstrap</a:t>
            </a: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sz="2200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20888"/>
            <a:ext cx="4920789" cy="33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38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Bildschirmpräsentation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Larissa-Design</vt:lpstr>
      <vt:lpstr>Erweiterungen der Exportfunktionen                              </vt:lpstr>
      <vt:lpstr>Erweiterungen der Exportfunktionen                              </vt:lpstr>
      <vt:lpstr>Erweiterungen der Exportfunktionen             </vt:lpstr>
      <vt:lpstr>Erweiterungen der Exportfunktionen               </vt:lpstr>
      <vt:lpstr>Erweiterungen der Exportfunktionen               </vt:lpstr>
      <vt:lpstr>Auswahlmöglichkeit für Paket- und Fernleihinformationen (EZB, KBART)</vt:lpstr>
      <vt:lpstr>Responsive Webdesign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LocalAdmin</dc:creator>
  <cp:lastModifiedBy>Rechenzentrum</cp:lastModifiedBy>
  <cp:revision>313</cp:revision>
  <cp:lastPrinted>2014-11-25T17:27:02Z</cp:lastPrinted>
  <dcterms:modified xsi:type="dcterms:W3CDTF">2016-01-14T10:50:13Z</dcterms:modified>
</cp:coreProperties>
</file>