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5" r:id="rId14"/>
    <p:sldId id="274" r:id="rId15"/>
    <p:sldId id="276" r:id="rId16"/>
    <p:sldId id="277" r:id="rId17"/>
    <p:sldId id="278" r:id="rId18"/>
    <p:sldId id="279" r:id="rId19"/>
    <p:sldId id="280" r:id="rId20"/>
    <p:sldId id="281" r:id="rId21"/>
    <p:sldId id="273" r:id="rId22"/>
    <p:sldId id="272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B7F02-329F-401B-96CB-D92A701D98C4}" type="datetimeFigureOut">
              <a:rPr lang="de-DE" smtClean="0"/>
              <a:pPr/>
              <a:t>11.01.2016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C81F9-BECA-4095-A068-D7B20D24620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zbvm031.uni-regensburg.de/index.php?option=com_rvkonline" TargetMode="External"/><Relationship Id="rId2" Type="http://schemas.openxmlformats.org/officeDocument/2006/relationships/hyperlink" Target="http://rvk.uni-regensburg.de/index.php/aktuelles/laufende-projekt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-regensburg.de/bibliothek/projekte/oa-ezb/index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IT-Kolloquium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Jahresrückblick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– neue Hardware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Zwei neue Server für </a:t>
            </a:r>
            <a:r>
              <a:rPr lang="de-DE" altLang="de-DE" sz="2000" b="1" dirty="0" err="1" smtClean="0"/>
              <a:t>für</a:t>
            </a:r>
            <a:r>
              <a:rPr lang="de-DE" altLang="de-DE" sz="2000" b="1" dirty="0" smtClean="0"/>
              <a:t> EZB-Datenbank und Spiegel der Datenbank</a:t>
            </a:r>
          </a:p>
          <a:p>
            <a:pPr>
              <a:buNone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Anfang Dezember geliefert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Aufgebaut und Betriebssystem installiert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Nächste Schritte: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Software installieren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EZB-Datenbank importieren, in UTF-8 konvertieren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EZB-Software anpassen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smtClean="0"/>
              <a:t>Inbetriebnahme</a:t>
            </a:r>
            <a:endParaRPr lang="de-DE" sz="2000" dirty="0" smtClean="0"/>
          </a:p>
          <a:p>
            <a:pPr>
              <a:buNone/>
            </a:pPr>
            <a:endParaRPr lang="de-DE" sz="2000" b="1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Umstellung auf GND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im wesentlichen abgeschlossen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RVK als Normdatei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große Fortschritte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err="1" smtClean="0"/>
              <a:t>Endültige</a:t>
            </a:r>
            <a:r>
              <a:rPr lang="de-DE" sz="2000" dirty="0" smtClean="0"/>
              <a:t> Definition des Lieferformats steht aus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Updatemechanismus muss noch implementiert werden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000" dirty="0" smtClean="0"/>
          </a:p>
          <a:p>
            <a:pPr>
              <a:buNone/>
            </a:pPr>
            <a:r>
              <a:rPr lang="de-DE" sz="2000" dirty="0" smtClean="0">
                <a:hlinkClick r:id="rId2"/>
              </a:rPr>
              <a:t>http://rvk.uni-regensburg.de/index.php/aktuelles/laufende-projekte</a:t>
            </a: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Neue Version des Portals</a:t>
            </a:r>
          </a:p>
          <a:p>
            <a:pPr>
              <a:buNone/>
            </a:pPr>
            <a:r>
              <a:rPr lang="de-DE" sz="2000" dirty="0" smtClean="0">
                <a:hlinkClick r:id="rId3"/>
              </a:rPr>
              <a:t>http://rzbvm031.uni-regensburg.de/index.php?option=com_rvkonline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Liveschaltung geplant für 13.01.2016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Umstellung auf GND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Registerbegriffe bisher als Textfelder in der Notation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GND-Ausschnitt als eigener Datensatz, mit Notationen verknüpft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RVK als Normdatei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Eindeutige </a:t>
            </a:r>
            <a:r>
              <a:rPr lang="de-DE" sz="2000" dirty="0" err="1" smtClean="0"/>
              <a:t>Ids</a:t>
            </a:r>
            <a:r>
              <a:rPr lang="de-DE" sz="2000" dirty="0" smtClean="0"/>
              <a:t> für Systemstellen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Umstellung der Hierarchie auf </a:t>
            </a:r>
            <a:r>
              <a:rPr lang="de-DE" sz="2000" dirty="0" err="1" smtClean="0"/>
              <a:t>Ids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Neu Versionen der RVK-</a:t>
            </a:r>
            <a:r>
              <a:rPr lang="de-DE" sz="2000" dirty="0" err="1" smtClean="0"/>
              <a:t>Api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endParaRPr lang="de-DE" sz="2000" dirty="0" smtClean="0"/>
          </a:p>
          <a:p>
            <a:pPr>
              <a:buNone/>
            </a:pPr>
            <a:r>
              <a:rPr lang="de-DE" sz="2000" b="1" dirty="0" smtClean="0"/>
              <a:t>für beides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neue Verwaltungsoberfläche</a:t>
            </a:r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Umstellung auf GND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bisher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mysql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nt,bn,rg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notation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='MF 9100';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+---------+--------------------------------+-----------------------------------------------------+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                     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rg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                                           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+---------+--------------------------------+-----------------------------------------------------+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MF 9100 | Finanz- und Wirtschaftspolitik | Agrarpolitik || Finanzpolitik || Wirtschaftspolitik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+---------+--------------------------------+-----------------------------------------------------+</a:t>
            </a:r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altLang="de-DE" sz="2000" b="1" dirty="0" smtClean="0"/>
              <a:t>Umstellung auf GND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jetzt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mysql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id,nt,bn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notation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='MF 9100';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+--------+---------+--------------------------------+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id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                      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+--------+---------+--------------------------------+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122806 | MF 9100 | Finanz- und Wirtschaftspolitik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+--------+---------+--------------------------------+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mysql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notation_gnd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nt_id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='122806';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nt_id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gnd_nr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122806 | 4000771-6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122806 | 4066493-4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122806 | 4127795-8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+--------+-----------+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mysql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gnd_preferred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gnd_nr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in ('4000771-6','4066493-4','4127795-8') order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by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preferredName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+-----------+----------------+--------------------+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gnd_nr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| type         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preferredName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+-----------+----------------+--------------------+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4000771-6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SubjectHeading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| Agrarpolitik      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4127795-8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SubjectHeading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| Finanzpolitik     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4066493-4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SubjectHeading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| Wirtschaftspolitik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+-----------+----------------+--------------------+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RVK als Normdatei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bisher: Baum mit Notationen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fr-FR" sz="1000" b="1" dirty="0" smtClean="0">
                <a:latin typeface="Courier New" pitchFamily="49" charset="0"/>
                <a:cs typeface="Courier New" pitchFamily="49" charset="0"/>
              </a:rPr>
              <a:t>+---------+-------------------+-------------+</a:t>
            </a:r>
          </a:p>
          <a:p>
            <a:pPr>
              <a:buNone/>
            </a:pPr>
            <a:r>
              <a:rPr lang="fr-FR" sz="1000" b="1" dirty="0" smtClean="0">
                <a:latin typeface="Courier New" pitchFamily="49" charset="0"/>
                <a:cs typeface="Courier New" pitchFamily="49" charset="0"/>
              </a:rPr>
              <a:t>| nt      | hi                | </a:t>
            </a:r>
            <a:r>
              <a:rPr lang="fr-FR" sz="1000" b="1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fr-FR" sz="1000" b="1" dirty="0" smtClean="0">
                <a:latin typeface="Courier New" pitchFamily="49" charset="0"/>
                <a:cs typeface="Courier New" pitchFamily="49" charset="0"/>
              </a:rPr>
              <a:t>          |</a:t>
            </a:r>
          </a:p>
          <a:p>
            <a:pPr>
              <a:buNone/>
            </a:pPr>
            <a:r>
              <a:rPr lang="fr-FR" sz="1000" b="1" dirty="0" smtClean="0">
                <a:latin typeface="Courier New" pitchFamily="49" charset="0"/>
                <a:cs typeface="Courier New" pitchFamily="49" charset="0"/>
              </a:rPr>
              <a:t>+---------+-------------------+-------------+</a:t>
            </a:r>
          </a:p>
          <a:p>
            <a:pPr>
              <a:buNone/>
            </a:pPr>
            <a:r>
              <a:rPr lang="fr-FR" sz="1000" b="1" dirty="0" smtClean="0">
                <a:latin typeface="Courier New" pitchFamily="49" charset="0"/>
                <a:cs typeface="Courier New" pitchFamily="49" charset="0"/>
              </a:rPr>
              <a:t>| UN 3500 | UN 3500 - UN 3600 | </a:t>
            </a:r>
            <a:r>
              <a:rPr lang="fr-FR" sz="1000" b="1" dirty="0" err="1" smtClean="0">
                <a:latin typeface="Courier New" pitchFamily="49" charset="0"/>
                <a:cs typeface="Courier New" pitchFamily="49" charset="0"/>
              </a:rPr>
              <a:t>Allgemeines</a:t>
            </a:r>
            <a:r>
              <a:rPr lang="fr-FR" sz="1000" b="1" dirty="0" smtClean="0">
                <a:latin typeface="Courier New" pitchFamily="49" charset="0"/>
                <a:cs typeface="Courier New" pitchFamily="49" charset="0"/>
              </a:rPr>
              <a:t> | </a:t>
            </a:r>
          </a:p>
          <a:p>
            <a:pPr>
              <a:buNone/>
            </a:pPr>
            <a:r>
              <a:rPr lang="fr-FR" sz="1000" b="1" dirty="0" smtClean="0">
                <a:latin typeface="Courier New" pitchFamily="49" charset="0"/>
                <a:cs typeface="Courier New" pitchFamily="49" charset="0"/>
              </a:rPr>
              <a:t>+---------+-------------------+-------------+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+-------------------+----+--------------+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UN 3500 - UN 3600 | UN | Kernspaltung | 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+-------------------+----+--------------+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+----+----+------------+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UN | U  | Kernphysik | 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+----+----+------------+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+----+----+--------+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U  |    | Physik | 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+----+----+--------+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RVK als Normdatei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jetzt: Baum mit </a:t>
            </a:r>
            <a:r>
              <a:rPr lang="de-DE" sz="2000" dirty="0" err="1" smtClean="0"/>
              <a:t>Ids</a:t>
            </a:r>
            <a:endParaRPr lang="de-DE" sz="2000" dirty="0" smtClean="0"/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+--------+---------+--------+-------------+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id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| hi     | </a:t>
            </a:r>
            <a:r>
              <a:rPr lang="de-DE" sz="1000" b="1" dirty="0" err="1" smtClean="0">
                <a:latin typeface="Courier New" pitchFamily="49" charset="0"/>
                <a:cs typeface="Courier New" pitchFamily="49" charset="0"/>
              </a:rPr>
              <a:t>bn</a:t>
            </a: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          |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+--------+---------+--------+-------------+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106189 | UN 3500 | 106188 | Allgemeines | 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+--------+---------+--------+-------------+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+--------+-------------------+--------+--------------+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106188 | UN 3500 - UN 3600 | 106096 | Kernspaltung | 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+--------+-------------------+--------+--------------+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+--------+----+--------+------------+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106096 | UN | 105481| Kernphysik | 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+--------+----+--------+------------+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+--------+----+--------+--------+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| 105481 | U  |        | Physik | </a:t>
            </a:r>
          </a:p>
          <a:p>
            <a:pPr>
              <a:buNone/>
            </a:pPr>
            <a:r>
              <a:rPr lang="de-DE" sz="1000" b="1" dirty="0" smtClean="0">
                <a:latin typeface="Courier New" pitchFamily="49" charset="0"/>
                <a:cs typeface="Courier New" pitchFamily="49" charset="0"/>
              </a:rPr>
              <a:t>+--------+----+--------+--------+</a:t>
            </a: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RVK als Normdatei</a:t>
            </a:r>
            <a:endParaRPr lang="de-DE" sz="20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2000" dirty="0" smtClean="0"/>
              <a:t>Datenformat für Update- und Gesamtlieferung:</a:t>
            </a:r>
            <a:br>
              <a:rPr lang="de-DE" sz="2000" dirty="0" smtClean="0"/>
            </a:br>
            <a:r>
              <a:rPr lang="de-DE" sz="2000" b="1" dirty="0" smtClean="0">
                <a:latin typeface="Calibri" pitchFamily="34" charset="0"/>
              </a:rPr>
              <a:t>MARC21-Classification im XML-Format</a:t>
            </a:r>
          </a:p>
          <a:p>
            <a:pPr lvl="0">
              <a:buNone/>
            </a:pPr>
            <a:endParaRPr lang="de-DE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leader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nw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 a22 o  4500&lt;/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leader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tag="001"&gt;145997:&lt;/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tag="003"&gt;DE-625&lt;/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tag="005"&gt;201512180856.3&lt;/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tag="008"&gt;120705n||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aznnnabbn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          |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anc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   |c&lt;/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controlfield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tag="040" ind1=" " ind2=" "&gt;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="a"&gt;DE-625&lt;/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="b"&gt;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ger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="c"&gt;DE-625&lt;/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="d"&gt;DE-625&lt;/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RVK als Normdatei</a:t>
            </a:r>
            <a:endParaRPr lang="de-DE" sz="20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2000" dirty="0" smtClean="0"/>
              <a:t>Notation:</a:t>
            </a:r>
            <a:endParaRPr lang="de-DE" sz="2000" b="1" dirty="0" smtClean="0">
              <a:latin typeface="Calibri" pitchFamily="34" charset="0"/>
            </a:endParaRPr>
          </a:p>
          <a:p>
            <a:pPr>
              <a:buNone/>
            </a:pPr>
            <a:endParaRPr lang="de-DE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tag="153" ind1=" " ind2=" "&gt;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="a"&gt;UN 3500&lt;/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="j"&gt;Allgemeines&lt;/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="e"&gt;U&lt;/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="h"&gt;Physik&lt;/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="e"&gt;UN&lt;/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="h"&gt;Kernphysik&lt;/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="e"&gt;UN 3500&lt;/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="f"&gt;UN 3600&lt;/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="h"&gt;Kernspaltung&lt;/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RVK als Normdatei</a:t>
            </a:r>
            <a:endParaRPr lang="de-DE" sz="20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de-DE" sz="2000" dirty="0" smtClean="0"/>
              <a:t>Register:</a:t>
            </a:r>
            <a:endParaRPr lang="de-DE" sz="2000" b="1" dirty="0" smtClean="0">
              <a:latin typeface="Calibri" pitchFamily="34" charset="0"/>
            </a:endParaRPr>
          </a:p>
          <a:p>
            <a:pPr>
              <a:buNone/>
            </a:pPr>
            <a:endParaRPr lang="de-DE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tag="750" ind1="1" ind2="7"&gt;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="0"&gt;(DE-588)4130670-3&lt;/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="a"&gt;Kernspaltung&lt;/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code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="z"&gt;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gnd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subfield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datafield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de-DE" sz="1300" b="1" dirty="0" err="1" smtClean="0">
                <a:latin typeface="Courier New" pitchFamily="49" charset="0"/>
                <a:cs typeface="Courier New" pitchFamily="49" charset="0"/>
              </a:rPr>
              <a:t>record</a:t>
            </a:r>
            <a:r>
              <a:rPr lang="de-DE" sz="13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1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- Open-</a:t>
            </a:r>
            <a:r>
              <a:rPr lang="de-DE" dirty="0" err="1" smtClean="0"/>
              <a:t>Acces</a:t>
            </a:r>
            <a:r>
              <a:rPr lang="de-DE" dirty="0" smtClean="0"/>
              <a:t>-Projekt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Start des DFG-Projektes „Open-Access-Services der Elektronischen Zeitschriftenbibliothek“: 15. April 2015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endParaRPr lang="de-DE" sz="2000" b="1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Projektziele:</a:t>
            </a:r>
          </a:p>
          <a:p>
            <a:pPr lvl="1">
              <a:buFont typeface="Symbol" panose="05050102010706020507" pitchFamily="18" charset="2"/>
              <a:buChar char="-"/>
              <a:defRPr/>
            </a:pPr>
            <a:r>
              <a:rPr lang="de-DE" sz="2000" dirty="0" smtClean="0"/>
              <a:t>Erweiterung des EZB-</a:t>
            </a:r>
            <a:r>
              <a:rPr lang="de-DE" sz="2000" dirty="0" err="1" smtClean="0"/>
              <a:t>Linkingdienstes</a:t>
            </a:r>
            <a:r>
              <a:rPr lang="de-DE" sz="2000" dirty="0" smtClean="0"/>
              <a:t> um Open-Access-Publikationen</a:t>
            </a:r>
          </a:p>
          <a:p>
            <a:pPr lvl="1">
              <a:buFont typeface="Symbol" panose="05050102010706020507" pitchFamily="18" charset="2"/>
              <a:buChar char="-"/>
              <a:defRPr/>
            </a:pPr>
            <a:r>
              <a:rPr lang="de-DE" sz="2000" dirty="0" smtClean="0"/>
              <a:t>Informationsaggregation von Verwertungsrechten bei der Veröffentlichung von Parallelpublikationen</a:t>
            </a:r>
            <a:br>
              <a:rPr lang="de-DE" sz="2000" dirty="0" smtClean="0"/>
            </a:br>
            <a:endParaRPr lang="de-DE" sz="2000" b="1" dirty="0" smtClean="0"/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sz="2000" dirty="0" smtClean="0"/>
              <a:t>Projektinformation unter:</a:t>
            </a:r>
            <a:br>
              <a:rPr lang="de-DE" sz="2000" dirty="0" smtClean="0"/>
            </a:br>
            <a:r>
              <a:rPr lang="de-DE" sz="2000" dirty="0" smtClean="0">
                <a:hlinkClick r:id="rId2"/>
              </a:rPr>
              <a:t>http://www.uni-regensburg.de/bibliothek/projekte/</a:t>
            </a:r>
            <a:br>
              <a:rPr lang="de-DE" sz="2000" dirty="0" smtClean="0">
                <a:hlinkClick r:id="rId2"/>
              </a:rPr>
            </a:br>
            <a:r>
              <a:rPr lang="de-DE" sz="2000" dirty="0" err="1" smtClean="0">
                <a:hlinkClick r:id="rId2"/>
              </a:rPr>
              <a:t>oa-ezb</a:t>
            </a:r>
            <a:r>
              <a:rPr lang="de-DE" sz="2000" dirty="0" smtClean="0">
                <a:hlinkClick r:id="rId2"/>
              </a:rPr>
              <a:t>/index.html</a:t>
            </a:r>
            <a:endParaRPr lang="de-D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RVK – notwendige Umstellungen</a:t>
            </a:r>
            <a:endParaRPr lang="de-DE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229600" cy="4272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Neue Benutzernummern für Studenten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Ab Frühjahr 2015 neue Studentenausweise</a:t>
            </a:r>
          </a:p>
          <a:p>
            <a:pPr>
              <a:buNone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neue Benutzernummern für alle Studenten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in Zusammenarbeit mit Verwaltung automatische Änderung der Benutzernummern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insgesamt 15636 Benutzernummern geändert</a:t>
            </a:r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Neue Benutzernummern für Studenten</a:t>
            </a:r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Verfahren</a:t>
            </a: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aus der Verwaltung zwei mal täglich Datei mit </a:t>
            </a:r>
            <a:r>
              <a:rPr lang="de-DE" sz="2000" dirty="0" err="1" smtClean="0"/>
              <a:t>Matrikelnummer</a:t>
            </a:r>
            <a:r>
              <a:rPr lang="de-DE" sz="2000" dirty="0" smtClean="0"/>
              <a:t>, und neuer Benutzernummer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über die SLNP-Schnittstelle des Bibliothekssystems Update der </a:t>
            </a:r>
            <a:r>
              <a:rPr lang="de-DE" sz="2000" dirty="0" err="1" smtClean="0"/>
              <a:t>Benutzerneummer</a:t>
            </a:r>
            <a:endParaRPr lang="de-DE" sz="20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/>
              <a:t>nach </a:t>
            </a:r>
            <a:r>
              <a:rPr lang="de-DE" sz="2000" dirty="0" err="1" smtClean="0"/>
              <a:t>Matrikelnummer</a:t>
            </a:r>
            <a:r>
              <a:rPr lang="de-DE" sz="2000" dirty="0" smtClean="0"/>
              <a:t> suchen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/>
              <a:t>falls noch alte Benutzernummer: neue Benutzernummer eintragen</a:t>
            </a:r>
          </a:p>
          <a:p>
            <a:pPr lvl="1">
              <a:buNone/>
            </a:pPr>
            <a:endParaRPr lang="de-DE" sz="2000" dirty="0" smtClean="0"/>
          </a:p>
          <a:p>
            <a:pPr lvl="1">
              <a:buNone/>
            </a:pPr>
            <a:endParaRPr lang="de-DE" sz="2000" dirty="0" smtClean="0"/>
          </a:p>
          <a:p>
            <a:pPr>
              <a:buNone/>
            </a:pPr>
            <a:r>
              <a:rPr lang="de-DE" sz="1200" b="1" dirty="0" err="1" smtClean="0">
                <a:latin typeface="Courier New" pitchFamily="49" charset="0"/>
                <a:cs typeface="Courier New" pitchFamily="49" charset="0"/>
              </a:rPr>
              <a:t>MatrNr</a:t>
            </a:r>
            <a:r>
              <a:rPr lang="de-DE" sz="1200" b="1" dirty="0" smtClean="0">
                <a:latin typeface="Courier New" pitchFamily="49" charset="0"/>
                <a:cs typeface="Courier New" pitchFamily="49" charset="0"/>
              </a:rPr>
              <a:t>: 160913  </a:t>
            </a:r>
            <a:r>
              <a:rPr lang="de-DE" sz="1200" b="1" dirty="0" err="1" smtClean="0">
                <a:latin typeface="Courier New" pitchFamily="49" charset="0"/>
                <a:cs typeface="Courier New" pitchFamily="49" charset="0"/>
              </a:rPr>
              <a:t>BenNr</a:t>
            </a:r>
            <a:r>
              <a:rPr lang="de-DE" sz="1200" b="1" dirty="0" smtClean="0">
                <a:latin typeface="Courier New" pitchFamily="49" charset="0"/>
                <a:cs typeface="Courier New" pitchFamily="49" charset="0"/>
              </a:rPr>
              <a:t>: 06942463912      06916091315 =&gt; 06942463912</a:t>
            </a:r>
          </a:p>
          <a:p>
            <a:pPr>
              <a:buNone/>
            </a:pPr>
            <a:r>
              <a:rPr lang="de-DE" sz="1200" b="1" dirty="0" smtClean="0">
                <a:latin typeface="Courier New" pitchFamily="49" charset="0"/>
                <a:cs typeface="Courier New" pitchFamily="49" charset="0"/>
              </a:rPr>
              <a:t>600 </a:t>
            </a:r>
            <a:r>
              <a:rPr lang="de-DE" sz="1200" b="1" dirty="0" err="1" smtClean="0">
                <a:latin typeface="Courier New" pitchFamily="49" charset="0"/>
                <a:cs typeface="Courier New" pitchFamily="49" charset="0"/>
              </a:rPr>
              <a:t>SLNPBenutzerVerwaltung</a:t>
            </a:r>
            <a:endParaRPr lang="de-DE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de-DE" sz="1200" b="1" dirty="0" smtClean="0">
                <a:latin typeface="Courier New" pitchFamily="49" charset="0"/>
                <a:cs typeface="Courier New" pitchFamily="49" charset="0"/>
              </a:rPr>
              <a:t>601 </a:t>
            </a:r>
            <a:r>
              <a:rPr lang="de-DE" sz="1200" b="1" dirty="0" err="1" smtClean="0">
                <a:latin typeface="Courier New" pitchFamily="49" charset="0"/>
                <a:cs typeface="Courier New" pitchFamily="49" charset="0"/>
              </a:rPr>
              <a:t>OKMsg:Ersatzausweisbuchungen</a:t>
            </a:r>
            <a:r>
              <a:rPr lang="de-DE" sz="1200" b="1" dirty="0" smtClean="0">
                <a:latin typeface="Courier New" pitchFamily="49" charset="0"/>
                <a:cs typeface="Courier New" pitchFamily="49" charset="0"/>
              </a:rPr>
              <a:t> für Benutzernummer 06942463912 wurden durchgeführt</a:t>
            </a:r>
          </a:p>
          <a:p>
            <a:pPr>
              <a:buNone/>
            </a:pPr>
            <a:r>
              <a:rPr lang="de-DE" sz="1200" b="1" dirty="0" smtClean="0">
                <a:latin typeface="Courier New" pitchFamily="49" charset="0"/>
                <a:cs typeface="Courier New" pitchFamily="49" charset="0"/>
              </a:rPr>
              <a:t>601 BenutzerNummer:06942463912</a:t>
            </a:r>
          </a:p>
          <a:p>
            <a:pPr>
              <a:buNone/>
            </a:pPr>
            <a:r>
              <a:rPr lang="de-DE" sz="1200" b="1" dirty="0" smtClean="0">
                <a:latin typeface="Courier New" pitchFamily="49" charset="0"/>
                <a:cs typeface="Courier New" pitchFamily="49" charset="0"/>
              </a:rPr>
              <a:t>250 </a:t>
            </a:r>
            <a:r>
              <a:rPr lang="de-DE" sz="1200" b="1" dirty="0" err="1" smtClean="0">
                <a:latin typeface="Courier New" pitchFamily="49" charset="0"/>
                <a:cs typeface="Courier New" pitchFamily="49" charset="0"/>
              </a:rPr>
              <a:t>SLNPEndOfData</a:t>
            </a:r>
            <a:endParaRPr lang="de-DE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de-DE" sz="2400" dirty="0" smtClean="0"/>
          </a:p>
          <a:p>
            <a:pPr>
              <a:buNone/>
            </a:pPr>
            <a:endParaRPr lang="de-DE" sz="2000" dirty="0" smtClean="0"/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- Open-</a:t>
            </a:r>
            <a:r>
              <a:rPr lang="de-DE" dirty="0" err="1" smtClean="0"/>
              <a:t>Acces</a:t>
            </a:r>
            <a:r>
              <a:rPr lang="de-DE" dirty="0" smtClean="0"/>
              <a:t>-Projekt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Ein wesentliches Ziel: Erweiterung des EZB-</a:t>
            </a:r>
            <a:r>
              <a:rPr lang="de-DE" sz="2000" dirty="0" err="1" smtClean="0"/>
              <a:t>Linkingdienstes</a:t>
            </a:r>
            <a:r>
              <a:rPr lang="de-DE" sz="2000" dirty="0" smtClean="0"/>
              <a:t> um Open-Access-Publikationen in institutionellen Repositorien (meist </a:t>
            </a:r>
            <a:r>
              <a:rPr lang="de-DE" sz="2000" dirty="0" err="1" smtClean="0"/>
              <a:t>Pre</a:t>
            </a:r>
            <a:r>
              <a:rPr lang="de-DE" sz="2000" dirty="0" smtClean="0"/>
              <a:t>- oder Post-Print-Dokumente)</a:t>
            </a:r>
            <a:br>
              <a:rPr lang="de-DE" sz="2000" dirty="0" smtClean="0"/>
            </a:b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Vorteile:</a:t>
            </a:r>
          </a:p>
          <a:p>
            <a:pPr marL="1085850" lvl="1">
              <a:buFont typeface="Symbol" panose="05050102010706020507" pitchFamily="18" charset="2"/>
              <a:buChar char="-"/>
            </a:pPr>
            <a:r>
              <a:rPr lang="de-DE" sz="2000" dirty="0" smtClean="0"/>
              <a:t>Verschiedene Publikationsarten (Verlagspublikation &amp; Parallel-</a:t>
            </a:r>
            <a:r>
              <a:rPr lang="de-DE" sz="2000" dirty="0" err="1" smtClean="0"/>
              <a:t>publikation</a:t>
            </a:r>
            <a:r>
              <a:rPr lang="de-DE" sz="2000" dirty="0" smtClean="0"/>
              <a:t>) werden in einem Service zusammengeführt </a:t>
            </a:r>
          </a:p>
          <a:p>
            <a:pPr marL="1085850" lvl="1">
              <a:buFont typeface="Symbol" panose="05050102010706020507" pitchFamily="18" charset="2"/>
              <a:buChar char="-"/>
            </a:pPr>
            <a:r>
              <a:rPr lang="de-DE" sz="2000" dirty="0" smtClean="0"/>
              <a:t>Benutzer kann ggf. auch bei „roten“, nicht lizenzierten Zeitschriften auf Zeitschrifteninhalte zugreifen (wenn OA-Version vorhanden) </a:t>
            </a:r>
          </a:p>
          <a:p>
            <a:pPr marL="1085850" lvl="1">
              <a:buFont typeface="Symbol" panose="05050102010706020507" pitchFamily="18" charset="2"/>
              <a:buChar char="-"/>
            </a:pPr>
            <a:r>
              <a:rPr lang="de-DE" sz="2000" dirty="0" smtClean="0"/>
              <a:t>Die OA-Parallelversionen auf institutionellen Repositorien werden besser sichtbar und besser nutzbar</a:t>
            </a:r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- Open-</a:t>
            </a:r>
            <a:r>
              <a:rPr lang="de-DE" dirty="0" err="1" smtClean="0"/>
              <a:t>Acces</a:t>
            </a:r>
            <a:r>
              <a:rPr lang="de-DE" dirty="0" smtClean="0"/>
              <a:t>-Projekt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endParaRPr lang="de-DE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7237412" cy="3765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211960" y="4759984"/>
            <a:ext cx="4536504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Zusätzlich zum Link auf die Homepage der lizenzierten Zeitschrift gibt es Direktlink auf </a:t>
            </a:r>
            <a:r>
              <a:rPr lang="de-DE" dirty="0"/>
              <a:t>P</a:t>
            </a:r>
            <a:r>
              <a:rPr lang="de-DE" dirty="0" smtClean="0"/>
              <a:t>arallelausgabe des Artikels, der im Publikationsserver der Universität Regensburg im </a:t>
            </a:r>
            <a:r>
              <a:rPr lang="de-DE" dirty="0"/>
              <a:t>O</a:t>
            </a:r>
            <a:r>
              <a:rPr lang="de-DE" dirty="0" smtClean="0"/>
              <a:t>pen Access verfügbar ist.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- Open-</a:t>
            </a:r>
            <a:r>
              <a:rPr lang="de-DE" dirty="0" err="1" smtClean="0"/>
              <a:t>Acces</a:t>
            </a:r>
            <a:r>
              <a:rPr lang="de-DE" dirty="0" smtClean="0"/>
              <a:t>-Projekt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endParaRPr lang="de-DE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420888"/>
            <a:ext cx="4568532" cy="3202682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5" name="Gruppieren 4"/>
          <p:cNvGrpSpPr/>
          <p:nvPr/>
        </p:nvGrpSpPr>
        <p:grpSpPr>
          <a:xfrm>
            <a:off x="4571999" y="1890241"/>
            <a:ext cx="3940119" cy="3832304"/>
            <a:chOff x="4860032" y="2081019"/>
            <a:chExt cx="3940119" cy="3832304"/>
          </a:xfrm>
        </p:grpSpPr>
        <p:sp>
          <p:nvSpPr>
            <p:cNvPr id="6" name="Abgerundete rechteckige Legende 5"/>
            <p:cNvSpPr/>
            <p:nvPr/>
          </p:nvSpPr>
          <p:spPr>
            <a:xfrm>
              <a:off x="4860032" y="2081019"/>
              <a:ext cx="3940119" cy="3832304"/>
            </a:xfrm>
            <a:prstGeom prst="wedgeRoundRectCallout">
              <a:avLst>
                <a:gd name="adj1" fmla="val -82103"/>
                <a:gd name="adj2" fmla="val 36162"/>
                <a:gd name="adj3" fmla="val 16667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de-DE" dirty="0"/>
            </a:p>
          </p:txBody>
        </p:sp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0072" y="2284578"/>
              <a:ext cx="3348000" cy="3425185"/>
            </a:xfrm>
            <a:prstGeom prst="rect">
              <a:avLst/>
            </a:prstGeom>
          </p:spPr>
        </p:pic>
      </p:grpSp>
      <p:sp>
        <p:nvSpPr>
          <p:cNvPr id="8" name="Textfeld 7"/>
          <p:cNvSpPr txBox="1"/>
          <p:nvPr/>
        </p:nvSpPr>
        <p:spPr>
          <a:xfrm>
            <a:off x="3995936" y="3645024"/>
            <a:ext cx="4176464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smtClean="0"/>
              <a:t>Zeitschrift ist in der Universität Bamberg nicht lizenziert („rote“ Ampel).</a:t>
            </a:r>
          </a:p>
          <a:p>
            <a:endParaRPr lang="de-DE" dirty="0"/>
          </a:p>
          <a:p>
            <a:r>
              <a:rPr lang="de-DE" dirty="0" smtClean="0"/>
              <a:t>Zusätzlicher Direktlink auf </a:t>
            </a:r>
            <a:r>
              <a:rPr lang="de-DE" dirty="0"/>
              <a:t>P</a:t>
            </a:r>
            <a:r>
              <a:rPr lang="de-DE" dirty="0" smtClean="0"/>
              <a:t>arallelausgabe des Artikels, der im Publikationsserver der Universität Regensburg im </a:t>
            </a:r>
            <a:r>
              <a:rPr lang="de-DE" dirty="0"/>
              <a:t>O</a:t>
            </a:r>
            <a:r>
              <a:rPr lang="de-DE" dirty="0" smtClean="0"/>
              <a:t>pen Access verfügbar ist, bietet Nutzer Zugang zum Artikelinhalt.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- Open-</a:t>
            </a:r>
            <a:r>
              <a:rPr lang="de-DE" dirty="0" err="1" smtClean="0"/>
              <a:t>Acces</a:t>
            </a:r>
            <a:r>
              <a:rPr lang="de-DE" dirty="0" smtClean="0"/>
              <a:t>-Projekt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Kooperation mit der Universitätsbibliothek Bielefeld durch Nutzung der OA-Suchmaschine BASE (Bielefeld Academic </a:t>
            </a:r>
            <a:r>
              <a:rPr lang="de-DE" sz="2000" dirty="0" err="1" smtClean="0"/>
              <a:t>Search</a:t>
            </a:r>
            <a:r>
              <a:rPr lang="de-DE" sz="2000" dirty="0" smtClean="0"/>
              <a:t> Engine):</a:t>
            </a:r>
          </a:p>
          <a:p>
            <a:pPr marL="1085850" lvl="1">
              <a:buFont typeface="Wingdings" panose="05000000000000000000" pitchFamily="2" charset="2"/>
              <a:buChar char="§"/>
            </a:pPr>
            <a:r>
              <a:rPr lang="de-DE" sz="2000" dirty="0" smtClean="0"/>
              <a:t>Enthält 70 Mio. Dokumente aus über 3.000 Repositorien</a:t>
            </a:r>
          </a:p>
          <a:p>
            <a:pPr marL="1085850" lvl="1">
              <a:buFont typeface="Wingdings" panose="05000000000000000000" pitchFamily="2" charset="2"/>
              <a:buChar char="§"/>
            </a:pPr>
            <a:r>
              <a:rPr lang="de-DE" sz="2000" dirty="0" smtClean="0"/>
              <a:t>Abfrage von Parallelpublikationen und anderer OA-Publikationen über BASE-Schnittstelle</a:t>
            </a:r>
            <a:br>
              <a:rPr lang="de-DE" sz="2000" dirty="0" smtClean="0"/>
            </a:b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Implementierung der </a:t>
            </a:r>
            <a:r>
              <a:rPr lang="de-DE" sz="2000" dirty="0" err="1" smtClean="0"/>
              <a:t>Verlinkung</a:t>
            </a:r>
            <a:r>
              <a:rPr lang="de-DE" sz="2000" dirty="0" smtClean="0"/>
              <a:t> soll zunächst für Volltexte, die in den Repositorien mit einem Digital </a:t>
            </a:r>
            <a:r>
              <a:rPr lang="de-DE" sz="2000" dirty="0" err="1" smtClean="0"/>
              <a:t>Object</a:t>
            </a:r>
            <a:r>
              <a:rPr lang="de-DE" sz="2000" dirty="0" smtClean="0"/>
              <a:t> Identifier (DOI) erfolgen</a:t>
            </a:r>
            <a:br>
              <a:rPr lang="de-DE" sz="2000" dirty="0" smtClean="0"/>
            </a:b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In weiteren Schritten sind zusätzliche Arten der </a:t>
            </a:r>
            <a:r>
              <a:rPr lang="de-DE" sz="2000" dirty="0" err="1" smtClean="0"/>
              <a:t>Verlinkung</a:t>
            </a:r>
            <a:r>
              <a:rPr lang="de-DE" sz="2000" dirty="0" smtClean="0"/>
              <a:t> über weitere Metadaten vorgesehen</a:t>
            </a:r>
          </a:p>
          <a:p>
            <a:pPr indent="0">
              <a:buNone/>
              <a:defRPr/>
            </a:pPr>
            <a:endParaRPr lang="de-D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- Open-</a:t>
            </a:r>
            <a:r>
              <a:rPr lang="de-DE" dirty="0" err="1" smtClean="0"/>
              <a:t>Acces</a:t>
            </a:r>
            <a:r>
              <a:rPr lang="de-DE" dirty="0" smtClean="0"/>
              <a:t>-Projekt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6856" y="1556792"/>
            <a:ext cx="8229600" cy="4525963"/>
          </a:xfrm>
        </p:spPr>
        <p:txBody>
          <a:bodyPr>
            <a:normAutofit/>
          </a:bodyPr>
          <a:lstStyle/>
          <a:p>
            <a:pPr indent="0">
              <a:buNone/>
            </a:pPr>
            <a:r>
              <a:rPr lang="de-DE" sz="2000" b="1" dirty="0" smtClean="0"/>
              <a:t>Stand der Entwicklung</a:t>
            </a:r>
            <a:br>
              <a:rPr lang="de-DE" sz="2000" b="1" dirty="0" smtClean="0"/>
            </a:br>
            <a:endParaRPr lang="de-DE" sz="2000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err="1" smtClean="0"/>
              <a:t>Verlinkung</a:t>
            </a:r>
            <a:r>
              <a:rPr lang="de-DE" sz="2000" dirty="0" smtClean="0"/>
              <a:t> für Volltexte, für die in den Repositorien ein Digital </a:t>
            </a:r>
            <a:r>
              <a:rPr lang="de-DE" sz="2000" dirty="0" err="1" smtClean="0"/>
              <a:t>Object</a:t>
            </a:r>
            <a:r>
              <a:rPr lang="de-DE" sz="2000" dirty="0" smtClean="0"/>
              <a:t> Identifier (DOI) hinterlegt ist, ist für HTML- und XML-Ausgabe auf Testsystem realisiert.</a:t>
            </a:r>
            <a:r>
              <a:rPr lang="de-DE" sz="2000" dirty="0" smtClean="0">
                <a:solidFill>
                  <a:srgbClr val="FF0000"/>
                </a:solidFill>
              </a:rPr>
              <a:t/>
            </a:r>
            <a:br>
              <a:rPr lang="de-DE" sz="2000" dirty="0" smtClean="0">
                <a:solidFill>
                  <a:srgbClr val="FF0000"/>
                </a:solidFill>
              </a:rPr>
            </a:br>
            <a:endParaRPr lang="de-DE" sz="20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Tests mit Partnern geplant</a:t>
            </a:r>
          </a:p>
          <a:p>
            <a:pPr indent="0">
              <a:buNone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Nach erfolgreichen Tests Freigabe der erweiterten </a:t>
            </a:r>
            <a:r>
              <a:rPr lang="de-DE" sz="2000" dirty="0" err="1" smtClean="0"/>
              <a:t>Verlinkung</a:t>
            </a:r>
            <a:r>
              <a:rPr lang="de-DE" sz="2000" dirty="0" smtClean="0"/>
              <a:t/>
            </a:r>
            <a:br>
              <a:rPr lang="de-DE" sz="2000" dirty="0" smtClean="0"/>
            </a:b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Integration in Journals Online und Print geplant</a:t>
            </a:r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- Open-</a:t>
            </a:r>
            <a:r>
              <a:rPr lang="de-DE" dirty="0" err="1" smtClean="0"/>
              <a:t>Acces</a:t>
            </a:r>
            <a:r>
              <a:rPr lang="de-DE" dirty="0" smtClean="0"/>
              <a:t>-Projekt</a:t>
            </a:r>
            <a:endParaRPr lang="de-DE" dirty="0"/>
          </a:p>
        </p:txBody>
      </p:sp>
      <p:sp>
        <p:nvSpPr>
          <p:cNvPr id="1026" name="server"/>
          <p:cNvSpPr>
            <a:spLocks noEditPoints="1" noChangeArrowheads="1"/>
          </p:cNvSpPr>
          <p:nvPr/>
        </p:nvSpPr>
        <p:spPr bwMode="auto">
          <a:xfrm>
            <a:off x="5796136" y="4509120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5" name="server"/>
          <p:cNvSpPr>
            <a:spLocks noEditPoints="1" noChangeArrowheads="1"/>
          </p:cNvSpPr>
          <p:nvPr/>
        </p:nvSpPr>
        <p:spPr bwMode="auto">
          <a:xfrm>
            <a:off x="683568" y="1628800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server"/>
          <p:cNvSpPr>
            <a:spLocks noEditPoints="1" noChangeArrowheads="1"/>
          </p:cNvSpPr>
          <p:nvPr/>
        </p:nvSpPr>
        <p:spPr bwMode="auto">
          <a:xfrm>
            <a:off x="5940152" y="1700808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1" name="computr1"/>
          <p:cNvSpPr>
            <a:spLocks noEditPoints="1" noChangeArrowheads="1"/>
          </p:cNvSpPr>
          <p:nvPr/>
        </p:nvSpPr>
        <p:spPr bwMode="auto">
          <a:xfrm>
            <a:off x="683568" y="4509120"/>
            <a:ext cx="1809750" cy="1809750"/>
          </a:xfrm>
          <a:custGeom>
            <a:avLst/>
            <a:gdLst>
              <a:gd name="T0" fmla="*/ 19535 w 21600"/>
              <a:gd name="T1" fmla="*/ 0 h 21600"/>
              <a:gd name="T2" fmla="*/ 10800 w 21600"/>
              <a:gd name="T3" fmla="*/ 0 h 21600"/>
              <a:gd name="T4" fmla="*/ 2065 w 21600"/>
              <a:gd name="T5" fmla="*/ 0 h 21600"/>
              <a:gd name="T6" fmla="*/ 0 w 21600"/>
              <a:gd name="T7" fmla="*/ 15388 h 21600"/>
              <a:gd name="T8" fmla="*/ 0 w 21600"/>
              <a:gd name="T9" fmla="*/ 21600 h 21600"/>
              <a:gd name="T10" fmla="*/ 10800 w 21600"/>
              <a:gd name="T11" fmla="*/ 21600 h 21600"/>
              <a:gd name="T12" fmla="*/ 21600 w 21600"/>
              <a:gd name="T13" fmla="*/ 21600 h 21600"/>
              <a:gd name="T14" fmla="*/ 21600 w 21600"/>
              <a:gd name="T15" fmla="*/ 15388 h 21600"/>
              <a:gd name="T16" fmla="*/ 19535 w 21600"/>
              <a:gd name="T17" fmla="*/ 13553 h 21600"/>
              <a:gd name="T18" fmla="*/ 2065 w 21600"/>
              <a:gd name="T19" fmla="*/ 13553 h 21600"/>
              <a:gd name="T20" fmla="*/ 2065 w 21600"/>
              <a:gd name="T21" fmla="*/ 6776 h 21600"/>
              <a:gd name="T22" fmla="*/ 19535 w 21600"/>
              <a:gd name="T23" fmla="*/ 6776 h 21600"/>
              <a:gd name="T24" fmla="*/ 0 w 21600"/>
              <a:gd name="T25" fmla="*/ 18494 h 21600"/>
              <a:gd name="T26" fmla="*/ 21600 w 21600"/>
              <a:gd name="T27" fmla="*/ 18494 h 21600"/>
              <a:gd name="T28" fmla="*/ 4923 w 21600"/>
              <a:gd name="T29" fmla="*/ 2541 h 21600"/>
              <a:gd name="T30" fmla="*/ 16756 w 21600"/>
              <a:gd name="T31" fmla="*/ 1115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T28" t="T29" r="T30" b="T31"/>
            <a:pathLst>
              <a:path w="21600" h="21600" extrusionOk="0">
                <a:moveTo>
                  <a:pt x="16994" y="15388"/>
                </a:moveTo>
                <a:lnTo>
                  <a:pt x="16994" y="13553"/>
                </a:lnTo>
                <a:lnTo>
                  <a:pt x="19535" y="13553"/>
                </a:lnTo>
                <a:lnTo>
                  <a:pt x="19535" y="10729"/>
                </a:lnTo>
                <a:lnTo>
                  <a:pt x="19535" y="6776"/>
                </a:lnTo>
                <a:lnTo>
                  <a:pt x="19535" y="0"/>
                </a:lnTo>
                <a:lnTo>
                  <a:pt x="10800" y="0"/>
                </a:lnTo>
                <a:lnTo>
                  <a:pt x="2065" y="0"/>
                </a:lnTo>
                <a:lnTo>
                  <a:pt x="2065" y="6776"/>
                </a:lnTo>
                <a:lnTo>
                  <a:pt x="2065" y="10729"/>
                </a:lnTo>
                <a:lnTo>
                  <a:pt x="2065" y="13553"/>
                </a:lnTo>
                <a:lnTo>
                  <a:pt x="4606" y="13553"/>
                </a:lnTo>
                <a:lnTo>
                  <a:pt x="4606" y="15388"/>
                </a:lnTo>
                <a:lnTo>
                  <a:pt x="0" y="15388"/>
                </a:lnTo>
                <a:lnTo>
                  <a:pt x="0" y="21600"/>
                </a:lnTo>
                <a:lnTo>
                  <a:pt x="10800" y="21600"/>
                </a:lnTo>
                <a:lnTo>
                  <a:pt x="21600" y="21600"/>
                </a:lnTo>
                <a:lnTo>
                  <a:pt x="21600" y="15388"/>
                </a:lnTo>
                <a:lnTo>
                  <a:pt x="16994" y="15388"/>
                </a:lnTo>
                <a:close/>
              </a:path>
              <a:path w="21600" h="21600" extrusionOk="0">
                <a:moveTo>
                  <a:pt x="4606" y="15388"/>
                </a:moveTo>
                <a:lnTo>
                  <a:pt x="4606" y="13553"/>
                </a:lnTo>
                <a:lnTo>
                  <a:pt x="16994" y="13553"/>
                </a:lnTo>
                <a:lnTo>
                  <a:pt x="16994" y="15388"/>
                </a:lnTo>
                <a:lnTo>
                  <a:pt x="4606" y="15388"/>
                </a:lnTo>
              </a:path>
              <a:path w="21600" h="21600" extrusionOk="0">
                <a:moveTo>
                  <a:pt x="4606" y="11294"/>
                </a:moveTo>
                <a:lnTo>
                  <a:pt x="4606" y="2259"/>
                </a:lnTo>
                <a:lnTo>
                  <a:pt x="16994" y="2259"/>
                </a:lnTo>
                <a:lnTo>
                  <a:pt x="16994" y="11294"/>
                </a:lnTo>
                <a:lnTo>
                  <a:pt x="4606" y="11294"/>
                </a:lnTo>
                <a:moveTo>
                  <a:pt x="13976" y="17082"/>
                </a:moveTo>
                <a:lnTo>
                  <a:pt x="13976" y="16376"/>
                </a:lnTo>
                <a:lnTo>
                  <a:pt x="20171" y="16376"/>
                </a:lnTo>
                <a:lnTo>
                  <a:pt x="20171" y="17082"/>
                </a:lnTo>
                <a:lnTo>
                  <a:pt x="13976" y="17082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1331640" y="3429000"/>
            <a:ext cx="0" cy="1070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2483768" y="2924944"/>
            <a:ext cx="3302818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683568" y="3501008"/>
            <a:ext cx="528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EZB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5868144" y="3573016"/>
            <a:ext cx="658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BASE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5796136" y="6381328"/>
            <a:ext cx="112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dx.doi.org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>
          <a:xfrm flipH="1" flipV="1">
            <a:off x="2483768" y="2492896"/>
            <a:ext cx="3302818" cy="2880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>
            <a:off x="2483768" y="2780928"/>
            <a:ext cx="344683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/>
          <p:nvPr/>
        </p:nvCxnSpPr>
        <p:spPr>
          <a:xfrm flipH="1" flipV="1">
            <a:off x="2483768" y="2204864"/>
            <a:ext cx="344683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/>
          <p:nvPr/>
        </p:nvCxnSpPr>
        <p:spPr>
          <a:xfrm>
            <a:off x="1979712" y="3429000"/>
            <a:ext cx="0" cy="1070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EZB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2000" b="1" dirty="0" smtClean="0"/>
              <a:t>Datenaustausch mit Anbietern von Discovery Systemen und ERM-Systemen</a:t>
            </a:r>
          </a:p>
          <a:p>
            <a:pPr>
              <a:buNone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EBSCO: </a:t>
            </a:r>
            <a:endParaRPr lang="de-DE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Über GOOGLE-Scholar-Export der EZB</a:t>
            </a:r>
            <a:r>
              <a:rPr lang="de-DE" sz="2000" dirty="0" smtClean="0">
                <a:solidFill>
                  <a:srgbClr val="FF0000"/>
                </a:solidFill>
              </a:rPr>
              <a:t/>
            </a:r>
            <a:br>
              <a:rPr lang="de-DE" sz="2000" dirty="0" smtClean="0">
                <a:solidFill>
                  <a:srgbClr val="FF0000"/>
                </a:solidFill>
              </a:rPr>
            </a:br>
            <a:endParaRPr lang="de-DE" sz="2000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err="1" smtClean="0"/>
              <a:t>Proquest</a:t>
            </a:r>
            <a:r>
              <a:rPr lang="de-DE" sz="20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/>
              <a:t>Gespräche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err="1" smtClean="0"/>
              <a:t>ExLibris</a:t>
            </a:r>
            <a:r>
              <a:rPr lang="de-DE" sz="2000" dirty="0" smtClean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/>
              <a:t>Test mit Daten der UB Mannheim, KBART-Export der EZB</a:t>
            </a:r>
            <a:br>
              <a:rPr lang="de-DE" sz="2000" dirty="0" smtClean="0"/>
            </a:br>
            <a:endParaRPr lang="de-DE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de-DE" sz="2000" dirty="0" smtClean="0"/>
              <a:t>ZBMED/ZBW: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DE" sz="2000" dirty="0" smtClean="0"/>
              <a:t>KBART oder Anreicherungsdienst der EZB</a:t>
            </a:r>
          </a:p>
          <a:p>
            <a:pPr indent="0">
              <a:buNone/>
              <a:defRPr/>
            </a:pPr>
            <a:endParaRPr lang="de-DE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870</Words>
  <Application>Microsoft Office PowerPoint</Application>
  <PresentationFormat>Bildschirmpräsentation (4:3)</PresentationFormat>
  <Paragraphs>260</Paragraphs>
  <Slides>22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Larissa-Design</vt:lpstr>
      <vt:lpstr>IT-Kolloquium</vt:lpstr>
      <vt:lpstr>EZB - Open-Acces-Projekt</vt:lpstr>
      <vt:lpstr>EZB - Open-Acces-Projekt</vt:lpstr>
      <vt:lpstr>EZB - Open-Acces-Projekt</vt:lpstr>
      <vt:lpstr>EZB - Open-Acces-Projekt</vt:lpstr>
      <vt:lpstr>EZB - Open-Acces-Projekt</vt:lpstr>
      <vt:lpstr>EZB - Open-Acces-Projekt</vt:lpstr>
      <vt:lpstr>EZB - Open-Acces-Projekt</vt:lpstr>
      <vt:lpstr>EZB </vt:lpstr>
      <vt:lpstr>EZB – neue Hardware</vt:lpstr>
      <vt:lpstr>RVK</vt:lpstr>
      <vt:lpstr>RVK – notwendige Umstellungen</vt:lpstr>
      <vt:lpstr>RVK – notwendige Umstellungen</vt:lpstr>
      <vt:lpstr>RVK – notwendige Umstellungen</vt:lpstr>
      <vt:lpstr>RVK – notwendige Umstellungen</vt:lpstr>
      <vt:lpstr>RVK – notwendige Umstellungen</vt:lpstr>
      <vt:lpstr>RVK – notwendige Umstellungen</vt:lpstr>
      <vt:lpstr>RVK – notwendige Umstellungen</vt:lpstr>
      <vt:lpstr>RVK – notwendige Umstellungen</vt:lpstr>
      <vt:lpstr>RVK – notwendige Umstellungen</vt:lpstr>
      <vt:lpstr>Neue Benutzernummern für Studenten</vt:lpstr>
      <vt:lpstr>Neue Benutzernummern für Studenten</vt:lpstr>
    </vt:vector>
  </TitlesOfParts>
  <Company>Universität Regensburg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Rechenzentrum</dc:creator>
  <cp:lastModifiedBy>Rechenzentrum</cp:lastModifiedBy>
  <cp:revision>29</cp:revision>
  <dcterms:created xsi:type="dcterms:W3CDTF">2014-11-16T12:23:24Z</dcterms:created>
  <dcterms:modified xsi:type="dcterms:W3CDTF">2016-01-11T11:33:51Z</dcterms:modified>
</cp:coreProperties>
</file>