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63" r:id="rId5"/>
    <p:sldId id="265" r:id="rId6"/>
    <p:sldId id="266" r:id="rId7"/>
    <p:sldId id="261" r:id="rId8"/>
    <p:sldId id="262" r:id="rId9"/>
    <p:sldId id="267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6674"/>
    <a:srgbClr val="AEA700"/>
    <a:srgbClr val="0087B2"/>
    <a:srgbClr val="CDD30F"/>
    <a:srgbClr val="ECBC00"/>
    <a:srgbClr val="3D4100"/>
    <a:srgbClr val="1D3F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591" autoAdjust="0"/>
    <p:restoredTop sz="93982" autoAdjust="0"/>
  </p:normalViewPr>
  <p:slideViewPr>
    <p:cSldViewPr snapToObjects="1">
      <p:cViewPr>
        <p:scale>
          <a:sx n="100" d="100"/>
          <a:sy n="100" d="100"/>
        </p:scale>
        <p:origin x="-1224" y="-372"/>
      </p:cViewPr>
      <p:guideLst>
        <p:guide orient="horz" pos="1476"/>
        <p:guide pos="53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92" d="100"/>
          <a:sy n="92" d="100"/>
        </p:scale>
        <p:origin x="-3546" y="-120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B7780-B50B-474C-85C6-0B4009B6F014}" type="datetimeFigureOut">
              <a:rPr lang="de-DE" smtClean="0"/>
              <a:pPr/>
              <a:t>21.12.2015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DEED9-C1BB-4DBE-A071-13CC6F6B90F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2308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FFB102-D3AF-431C-A902-ADE5B2A48608}" type="datetimeFigureOut">
              <a:rPr lang="de-DE" smtClean="0"/>
              <a:pPr/>
              <a:t>21.12.2015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C1E745-E753-4EB9-8485-6560CD204B3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682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1799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A50D42-C9CD-4801-B293-61D1F53EC57E}" type="datetimeFigureOut">
              <a:rPr lang="de-DE" smtClean="0"/>
              <a:pPr/>
              <a:t>21.12.2015</a:t>
            </a:fld>
            <a:endParaRPr lang="de-DE"/>
          </a:p>
        </p:txBody>
      </p:sp>
      <p:sp>
        <p:nvSpPr>
          <p:cNvPr id="12" name="Rectangle 16"/>
          <p:cNvSpPr txBox="1">
            <a:spLocks noChangeArrowheads="1"/>
          </p:cNvSpPr>
          <p:nvPr userDrawn="1"/>
        </p:nvSpPr>
        <p:spPr bwMode="auto">
          <a:xfrm>
            <a:off x="5273702" y="692150"/>
            <a:ext cx="32273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>
              <a:lnSpc>
                <a:spcPts val="1200"/>
              </a:lnSpc>
              <a:defRPr sz="1200" b="1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 Max Mustermann</a:t>
            </a:r>
            <a:b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Referat Kommunikation &amp; Marketing </a:t>
            </a:r>
            <a:b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Verwaltung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3" name="Group 27"/>
          <p:cNvGrpSpPr>
            <a:grpSpLocks/>
          </p:cNvGrpSpPr>
          <p:nvPr userDrawn="1"/>
        </p:nvGrpSpPr>
        <p:grpSpPr bwMode="auto">
          <a:xfrm>
            <a:off x="0" y="1"/>
            <a:ext cx="9144000" cy="6858000"/>
            <a:chOff x="0" y="0"/>
            <a:chExt cx="5760" cy="4320"/>
          </a:xfrm>
        </p:grpSpPr>
        <p:pic>
          <p:nvPicPr>
            <p:cNvPr id="14" name="Picture 25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007"/>
              <a:ext cx="3065" cy="1313"/>
            </a:xfrm>
            <a:prstGeom prst="rect">
              <a:avLst/>
            </a:prstGeom>
            <a:noFill/>
          </p:spPr>
        </p:pic>
        <p:sp>
          <p:nvSpPr>
            <p:cNvPr id="15" name="Rectangle 15"/>
            <p:cNvSpPr>
              <a:spLocks noChangeArrowheads="1"/>
            </p:cNvSpPr>
            <p:nvPr userDrawn="1"/>
          </p:nvSpPr>
          <p:spPr bwMode="auto">
            <a:xfrm>
              <a:off x="2" y="0"/>
              <a:ext cx="5758" cy="28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endParaRPr lang="de-DE"/>
            </a:p>
          </p:txBody>
        </p:sp>
      </p:grpSp>
      <p:sp>
        <p:nvSpPr>
          <p:cNvPr id="16" name="Rechteck 15"/>
          <p:cNvSpPr/>
          <p:nvPr userDrawn="1"/>
        </p:nvSpPr>
        <p:spPr>
          <a:xfrm>
            <a:off x="3143240" y="4572008"/>
            <a:ext cx="6000760" cy="928694"/>
          </a:xfrm>
          <a:prstGeom prst="rect">
            <a:avLst/>
          </a:prstGeom>
          <a:solidFill>
            <a:srgbClr val="A466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3071842" y="2357430"/>
            <a:ext cx="5786438" cy="5000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defRPr sz="2800" baseline="0">
                <a:latin typeface="Frutiger Next LT W1G" pitchFamily="34" charset="0"/>
              </a:defRPr>
            </a:lvl1pPr>
          </a:lstStyle>
          <a:p>
            <a:pPr lvl="0"/>
            <a:r>
              <a:rPr lang="de-DE" dirty="0" smtClean="0"/>
              <a:t>Titel des Vortrags</a:t>
            </a:r>
          </a:p>
        </p:txBody>
      </p:sp>
      <p:sp>
        <p:nvSpPr>
          <p:cNvPr id="24" name="Textplatzhalt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3071802" y="2857496"/>
            <a:ext cx="6072198" cy="5000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aseline="0">
                <a:solidFill>
                  <a:schemeClr val="bg1"/>
                </a:solidFill>
                <a:latin typeface="Frutiger Next LT W1G" pitchFamily="34" charset="0"/>
              </a:defRPr>
            </a:lvl1pPr>
          </a:lstStyle>
          <a:p>
            <a:pPr lvl="0"/>
            <a:r>
              <a:rPr lang="de-DE" dirty="0" smtClean="0"/>
              <a:t>Untertitel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3071813" y="3565525"/>
            <a:ext cx="6072187" cy="9694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latin typeface="Frutiger Next LT W1G" pitchFamily="34" charset="0"/>
              </a:rPr>
              <a:t>Dörte Bange</a:t>
            </a:r>
            <a:r>
              <a:rPr lang="de-DE" dirty="0">
                <a:latin typeface="Frutiger Next LT W1G" pitchFamily="34" charset="0"/>
              </a:rPr>
              <a:t/>
            </a:r>
            <a:br>
              <a:rPr lang="de-DE" dirty="0">
                <a:latin typeface="Frutiger Next LT W1G" pitchFamily="34" charset="0"/>
              </a:rPr>
            </a:br>
            <a:r>
              <a:rPr lang="de-DE" dirty="0" smtClean="0">
                <a:latin typeface="Frutiger Next LT W1G" pitchFamily="34" charset="0"/>
              </a:rPr>
              <a:t>Forschungsdatenmanagement</a:t>
            </a:r>
            <a:endParaRPr lang="de-DE" dirty="0">
              <a:latin typeface="Frutiger Next LT W1G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dirty="0" smtClean="0">
                <a:latin typeface="Frutiger Next LT W1G" pitchFamily="34" charset="0"/>
              </a:rPr>
              <a:t>UNIVERSITÄTSBIBLIOTHEK</a:t>
            </a:r>
            <a:endParaRPr lang="de-DE" sz="1400" b="1" dirty="0">
              <a:latin typeface="Frutiger Next LT W1G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1" hasCustomPrompt="1"/>
          </p:nvPr>
        </p:nvSpPr>
        <p:spPr>
          <a:xfrm>
            <a:off x="1319301" y="2360540"/>
            <a:ext cx="7200899" cy="39512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="0">
                <a:latin typeface="Frutiger Next LT W1G" pitchFamily="34" charset="0"/>
              </a:defRPr>
            </a:lvl1pPr>
            <a:lvl2pPr marL="226800" indent="-226800">
              <a:buFont typeface="Arial" panose="020B0604020202020204" pitchFamily="34" charset="0"/>
              <a:buChar char="•"/>
              <a:defRPr sz="2000">
                <a:latin typeface="Frutiger Next LT W1G" pitchFamily="34" charset="0"/>
              </a:defRPr>
            </a:lvl2pPr>
            <a:lvl3pPr marL="453600" indent="-226800">
              <a:defRPr sz="2000">
                <a:latin typeface="Frutiger Next LT W1G" pitchFamily="34" charset="0"/>
              </a:defRPr>
            </a:lvl3pPr>
            <a:lvl4pPr>
              <a:defRPr sz="2000">
                <a:latin typeface="Frutiger Next LT W1G" pitchFamily="34" charset="0"/>
              </a:defRPr>
            </a:lvl4pPr>
            <a:lvl5pPr>
              <a:defRPr sz="2000">
                <a:latin typeface="Frutiger Next LT W1G" pitchFamily="34" charset="0"/>
              </a:defRPr>
            </a:lvl5pPr>
          </a:lstStyle>
          <a:p>
            <a:pPr lvl="0"/>
            <a:r>
              <a:rPr lang="de-DE" dirty="0" smtClean="0"/>
              <a:t>Text oder Objekt</a:t>
            </a:r>
          </a:p>
          <a:p>
            <a:pPr lvl="1"/>
            <a:endParaRPr lang="de-DE" dirty="0" smtClean="0"/>
          </a:p>
          <a:p>
            <a:pPr lvl="2"/>
            <a:endParaRPr lang="de-DE" dirty="0" smtClean="0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1331640" y="1501200"/>
            <a:ext cx="7188560" cy="696912"/>
          </a:xfrm>
          <a:prstGeom prst="rect">
            <a:avLst/>
          </a:prstGeom>
        </p:spPr>
        <p:txBody>
          <a:bodyPr lIns="0" rIns="0"/>
          <a:lstStyle>
            <a:lvl1pPr>
              <a:defRPr>
                <a:latin typeface="Frutiger Next LT W1G" pitchFamily="34" charset="0"/>
              </a:defRPr>
            </a:lvl1pPr>
          </a:lstStyle>
          <a:p>
            <a:r>
              <a:rPr lang="de-DE" noProof="0" dirty="0" smtClean="0"/>
              <a:t>Folientitel</a:t>
            </a:r>
            <a:endParaRPr lang="de-DE" noProof="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1331640" y="6453336"/>
            <a:ext cx="7560839" cy="268139"/>
          </a:xfrm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31640" y="1500173"/>
            <a:ext cx="7355160" cy="506449"/>
          </a:xfrm>
          <a:prstGeom prst="rect">
            <a:avLst/>
          </a:prstGeom>
        </p:spPr>
        <p:txBody>
          <a:bodyPr lIns="0" rIns="0"/>
          <a:lstStyle>
            <a:lvl1pPr>
              <a:defRPr>
                <a:latin typeface="Frutiger Next LT W1G" pitchFamily="34" charset="0"/>
              </a:defRPr>
            </a:lvl1pPr>
          </a:lstStyle>
          <a:p>
            <a:r>
              <a:rPr lang="de-DE" dirty="0" smtClean="0"/>
              <a:t>Folientitel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1331640" y="2340000"/>
            <a:ext cx="3600400" cy="403244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2000" b="0" baseline="0">
                <a:latin typeface="Frutiger Next LT W1G" pitchFamily="34" charset="0"/>
              </a:defRPr>
            </a:lvl1pPr>
            <a:lvl2pPr marL="226800" indent="-226800">
              <a:buFont typeface="Arial" panose="020B0604020202020204" pitchFamily="34" charset="0"/>
              <a:buChar char="•"/>
              <a:defRPr sz="2000" b="0">
                <a:latin typeface="Frutiger Next LT W1G" pitchFamily="34" charset="0"/>
              </a:defRPr>
            </a:lvl2pPr>
            <a:lvl3pPr marL="453600" indent="-226800">
              <a:defRPr sz="2000" b="0">
                <a:latin typeface="Frutiger Next LT W1G" pitchFamily="34" charset="0"/>
              </a:defRPr>
            </a:lvl3pPr>
            <a:lvl4pPr>
              <a:defRPr sz="1600" b="0"/>
            </a:lvl4pPr>
            <a:lvl5pPr>
              <a:defRPr sz="16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 oder Objekt</a:t>
            </a:r>
          </a:p>
          <a:p>
            <a:pPr lvl="1"/>
            <a:endParaRPr lang="de-DE" dirty="0" smtClean="0"/>
          </a:p>
          <a:p>
            <a:pPr lvl="2"/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076056" y="2340000"/>
            <a:ext cx="3610744" cy="403244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2000" b="0" baseline="0">
                <a:latin typeface="Frutiger Next LT W1G" pitchFamily="34" charset="0"/>
              </a:defRPr>
            </a:lvl1pPr>
            <a:lvl2pPr marL="226800" indent="-226800">
              <a:buFont typeface="Arial" panose="020B0604020202020204" pitchFamily="34" charset="0"/>
              <a:buChar char="•"/>
              <a:defRPr sz="2000" b="0">
                <a:latin typeface="Frutiger Next LT W1G" pitchFamily="34" charset="0"/>
              </a:defRPr>
            </a:lvl2pPr>
            <a:lvl3pPr marL="453600" indent="-226800">
              <a:defRPr sz="2000" b="0">
                <a:latin typeface="Frutiger Next LT W1G" pitchFamily="34" charset="0"/>
              </a:defRPr>
            </a:lvl3pPr>
            <a:lvl4pPr>
              <a:defRPr sz="1600" b="0"/>
            </a:lvl4pPr>
            <a:lvl5pPr>
              <a:defRPr sz="16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 oder Objekt</a:t>
            </a:r>
          </a:p>
          <a:p>
            <a:pPr lvl="1"/>
            <a:endParaRPr lang="de-DE" dirty="0" smtClean="0"/>
          </a:p>
          <a:p>
            <a:pPr lvl="2"/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3872" y="2130425"/>
            <a:ext cx="7198568" cy="1470025"/>
          </a:xfrm>
          <a:prstGeom prst="rect">
            <a:avLst/>
          </a:prstGeom>
        </p:spPr>
        <p:txBody>
          <a:bodyPr lIns="0" rIns="0"/>
          <a:lstStyle>
            <a:lvl1pPr>
              <a:defRPr>
                <a:latin typeface="Frutiger Next LT W1G" pitchFamily="34" charset="0"/>
              </a:defRPr>
            </a:lvl1pPr>
          </a:lstStyle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31640" y="3933056"/>
            <a:ext cx="7272808" cy="1752600"/>
          </a:xfrm>
          <a:prstGeom prst="rect">
            <a:avLst/>
          </a:prstGeom>
        </p:spPr>
        <p:txBody>
          <a:bodyPr lIns="0" rIns="0"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Frutiger Next LT W1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Untertitel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1501200"/>
            <a:ext cx="3008313" cy="958427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000" b="1">
                <a:latin typeface="Frutiger Next LT W1G" pitchFamily="34" charset="0"/>
              </a:defRPr>
            </a:lvl1pPr>
          </a:lstStyle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31640" y="2731244"/>
            <a:ext cx="3008313" cy="33620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latin typeface="Frutiger Next LT W1G" pitchFamily="34" charset="0"/>
              </a:defRPr>
            </a:lvl1pPr>
            <a:lvl2pPr marL="226800" indent="-226800">
              <a:buFont typeface="Arial" panose="020B0604020202020204" pitchFamily="34" charset="0"/>
              <a:buChar char="•"/>
              <a:defRPr sz="2000">
                <a:latin typeface="Frutiger Next LT W1G" pitchFamily="34" charset="0"/>
              </a:defRPr>
            </a:lvl2pPr>
            <a:lvl3pPr marL="453600" indent="-226800">
              <a:buFont typeface="Arial" panose="020B0604020202020204" pitchFamily="34" charset="0"/>
              <a:buChar char="•"/>
              <a:defRPr sz="2000">
                <a:latin typeface="Frutiger Next LT W1G" pitchFamily="34" charset="0"/>
              </a:defRPr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</a:t>
            </a:r>
          </a:p>
          <a:p>
            <a:pPr lvl="1"/>
            <a:endParaRPr lang="de-DE" dirty="0" smtClean="0"/>
          </a:p>
          <a:p>
            <a:pPr lvl="2"/>
            <a:endParaRPr lang="de-DE" dirty="0" smtClean="0"/>
          </a:p>
        </p:txBody>
      </p:sp>
      <p:sp>
        <p:nvSpPr>
          <p:cNvPr id="9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499992" y="1501200"/>
            <a:ext cx="3744416" cy="45920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>
              <a:defRPr sz="2000" b="0">
                <a:latin typeface="Frutiger Next LT W1G" pitchFamily="34" charset="0"/>
              </a:defRPr>
            </a:lvl1pPr>
            <a:lvl2pPr marL="226800" indent="-226800">
              <a:buFont typeface="Arial" panose="020B0604020202020204" pitchFamily="34" charset="0"/>
              <a:buChar char="•"/>
              <a:defRPr sz="2000" b="0">
                <a:latin typeface="Frutiger Next LT W1G" pitchFamily="34" charset="0"/>
              </a:defRPr>
            </a:lvl2pPr>
            <a:lvl3pPr marL="453600" indent="-226800">
              <a:defRPr sz="2000" b="0">
                <a:latin typeface="Frutiger Next LT W1G" pitchFamily="34" charset="0"/>
              </a:defRPr>
            </a:lvl3pPr>
            <a:lvl4pPr>
              <a:defRPr sz="1600" b="0"/>
            </a:lvl4pPr>
            <a:lvl5pPr>
              <a:defRPr sz="16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 oder Objekt</a:t>
            </a:r>
          </a:p>
          <a:p>
            <a:pPr lvl="1"/>
            <a:endParaRPr lang="de-DE" dirty="0" smtClean="0"/>
          </a:p>
          <a:p>
            <a:pPr lvl="2"/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330325" y="6453336"/>
            <a:ext cx="7562154" cy="26813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/>
                </a:solidFill>
                <a:latin typeface="Frutiger Next LT W1G" pitchFamily="34" charset="0"/>
              </a:defRPr>
            </a:lvl1pPr>
          </a:lstStyle>
          <a:p>
            <a:endParaRPr lang="de-DE" dirty="0"/>
          </a:p>
        </p:txBody>
      </p:sp>
      <p:pic>
        <p:nvPicPr>
          <p:cNvPr id="7" name="Picture 18" descr="Bild3_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950" y="115888"/>
            <a:ext cx="2444750" cy="1158875"/>
          </a:xfrm>
          <a:prstGeom prst="rect">
            <a:avLst/>
          </a:prstGeom>
          <a:noFill/>
        </p:spPr>
      </p:pic>
      <p:sp>
        <p:nvSpPr>
          <p:cNvPr id="9" name="Rectangle 10"/>
          <p:cNvSpPr>
            <a:spLocks noChangeAspect="1" noChangeArrowheads="1"/>
          </p:cNvSpPr>
          <p:nvPr/>
        </p:nvSpPr>
        <p:spPr bwMode="auto">
          <a:xfrm>
            <a:off x="1331913" y="0"/>
            <a:ext cx="3906044" cy="461963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Rectangle 11"/>
          <p:cNvSpPr>
            <a:spLocks noChangeAspect="1" noChangeArrowheads="1"/>
          </p:cNvSpPr>
          <p:nvPr/>
        </p:nvSpPr>
        <p:spPr bwMode="auto">
          <a:xfrm>
            <a:off x="5237957" y="0"/>
            <a:ext cx="3906044" cy="461963"/>
          </a:xfrm>
          <a:prstGeom prst="rect">
            <a:avLst/>
          </a:prstGeom>
          <a:solidFill>
            <a:srgbClr val="A4667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Rectangle 16"/>
          <p:cNvSpPr txBox="1">
            <a:spLocks noChangeArrowheads="1"/>
          </p:cNvSpPr>
          <p:nvPr/>
        </p:nvSpPr>
        <p:spPr bwMode="auto">
          <a:xfrm>
            <a:off x="5273675" y="549275"/>
            <a:ext cx="3690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>
              <a:lnSpc>
                <a:spcPts val="1200"/>
              </a:lnSpc>
              <a:defRPr sz="1200" b="1">
                <a:latin typeface="+mn-lt"/>
              </a:defRPr>
            </a:lvl1pPr>
          </a:lstStyle>
          <a:p>
            <a:pPr>
              <a:lnSpc>
                <a:spcPct val="100000"/>
              </a:lnSpc>
              <a:spcAft>
                <a:spcPts val="300"/>
              </a:spcAft>
              <a:defRPr/>
            </a:pPr>
            <a:r>
              <a:rPr lang="de-DE" dirty="0" smtClean="0">
                <a:latin typeface="Frutiger Next LT W1G" pitchFamily="34" charset="0"/>
              </a:rPr>
              <a:t>Dörte Bange</a:t>
            </a:r>
            <a:r>
              <a:rPr lang="de-DE" b="0" dirty="0" smtClean="0">
                <a:latin typeface="Frutiger Next LT W1G" pitchFamily="34" charset="0"/>
              </a:rPr>
              <a:t/>
            </a:r>
            <a:br>
              <a:rPr lang="de-DE" b="0" dirty="0" smtClean="0">
                <a:latin typeface="Frutiger Next LT W1G" pitchFamily="34" charset="0"/>
              </a:rPr>
            </a:br>
            <a:r>
              <a:rPr lang="de-DE" b="0" dirty="0" smtClean="0">
                <a:latin typeface="Frutiger Next LT W1G" pitchFamily="34" charset="0"/>
              </a:rPr>
              <a:t>Forschungsdatenmanagement</a:t>
            </a:r>
          </a:p>
          <a:p>
            <a:pPr>
              <a:lnSpc>
                <a:spcPct val="100000"/>
              </a:lnSpc>
              <a:spcAft>
                <a:spcPts val="300"/>
              </a:spcAft>
              <a:defRPr/>
            </a:pPr>
            <a:r>
              <a:rPr lang="de-DE" sz="1000" dirty="0" smtClean="0">
                <a:latin typeface="Frutiger Next LT W1G" pitchFamily="34" charset="0"/>
              </a:rPr>
              <a:t>UNIVERSITÄTSBIBLIOTHEK</a:t>
            </a:r>
            <a:endParaRPr lang="de-DE" sz="1000" dirty="0">
              <a:latin typeface="Frutiger Next LT W1G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</p:titleStyle>
    <p:bodyStyle>
      <a:lvl1pPr marL="342900" marR="0" indent="-3429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None/>
        <a:tabLst/>
        <a:defRPr sz="1600" b="1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None/>
        <a:tabLst/>
        <a:defRPr sz="16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Char char="•"/>
        <a:tabLst/>
        <a:defRPr sz="1600" kern="120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Char char="–"/>
        <a:tabLst/>
        <a:defRPr sz="1600" kern="120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Char char="»"/>
        <a:tabLst/>
        <a:defRPr sz="16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sz="2800" dirty="0" smtClean="0"/>
              <a:t>Forschungsdaten an der UBR</a:t>
            </a:r>
            <a:endParaRPr lang="de-DE" sz="28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sz="2800" dirty="0" smtClean="0"/>
              <a:t>Jahresrückblick IT-Team</a:t>
            </a:r>
            <a:endParaRPr lang="de-D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1"/>
          </p:nvPr>
        </p:nvSpPr>
        <p:spPr/>
        <p:txBody>
          <a:bodyPr tIns="0"/>
          <a:lstStyle/>
          <a:p>
            <a:r>
              <a:rPr lang="de-DE" b="1" dirty="0" smtClean="0"/>
              <a:t>Was sind Forschungsdaten?</a:t>
            </a:r>
          </a:p>
          <a:p>
            <a:pPr>
              <a:tabLst>
                <a:tab pos="6191250" algn="l"/>
              </a:tabLst>
            </a:pPr>
            <a:r>
              <a:rPr lang="de-DE" dirty="0" smtClean="0"/>
              <a:t>Digitale und elektronisch speicherbare Daten, die im Zuge eines wissenschaftlichen Vorhabens z. B. durch Quellenforschungen, Experimente, Messungen, Erhebungen oder Befragungen entstehen. 	(DFG)</a:t>
            </a:r>
          </a:p>
          <a:p>
            <a:endParaRPr lang="de-DE" dirty="0" smtClean="0"/>
          </a:p>
          <a:p>
            <a:r>
              <a:rPr lang="de-DE" b="1" dirty="0" smtClean="0"/>
              <a:t>Gute wissenschaftliche Praxis</a:t>
            </a:r>
          </a:p>
          <a:p>
            <a:r>
              <a:rPr lang="de-DE" dirty="0" smtClean="0"/>
              <a:t>Bereitstellung von Forschungsdaten und Archivierung für mindestens 10 Jahre</a:t>
            </a:r>
          </a:p>
          <a:p>
            <a:pPr lvl="1"/>
            <a:r>
              <a:rPr lang="de-DE" dirty="0" smtClean="0"/>
              <a:t>Forschungsergebnisse können besser nachgenutzt werden (nachhaltiger Umgang mit Förder- bzw. Steuergeldern)</a:t>
            </a:r>
          </a:p>
          <a:p>
            <a:pPr lvl="1"/>
            <a:r>
              <a:rPr lang="de-DE" dirty="0" smtClean="0"/>
              <a:t>Forschung wird transparenter und besser überprüfbar</a:t>
            </a:r>
          </a:p>
          <a:p>
            <a:pPr lvl="1"/>
            <a:r>
              <a:rPr lang="de-DE" dirty="0" smtClean="0"/>
              <a:t>Forschungsleistung wird besser sichtbar (Zitierbarkeit von Daten)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Forschungsdaten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002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/>
              <p:cNvSpPr>
                <a:spLocks noGrp="1"/>
              </p:cNvSpPr>
              <p:nvPr>
                <p:ph sz="quarter" idx="11"/>
              </p:nvPr>
            </p:nvSpPr>
            <p:spPr/>
            <p:txBody>
              <a:bodyPr/>
              <a:lstStyle/>
              <a:p>
                <a:r>
                  <a:rPr lang="de-DE" b="1" dirty="0" smtClean="0"/>
                  <a:t>Beratung der Wissenschaftler/innen</a:t>
                </a:r>
              </a:p>
              <a:p>
                <a:pPr lvl="1"/>
                <a:r>
                  <a:rPr lang="de-DE" dirty="0" smtClean="0"/>
                  <a:t>Empfehlungen der Förderer</a:t>
                </a:r>
              </a:p>
              <a:p>
                <a:pPr lvl="1"/>
                <a:r>
                  <a:rPr lang="de-DE" dirty="0" smtClean="0"/>
                  <a:t>Datenmanagementpläne</a:t>
                </a:r>
              </a:p>
              <a:p>
                <a:pPr lvl="1"/>
                <a:r>
                  <a:rPr lang="de-DE" dirty="0" smtClean="0"/>
                  <a:t>Publikation von Forschungsdaten</a:t>
                </a:r>
              </a:p>
              <a:p>
                <a:endParaRPr lang="de-DE" dirty="0"/>
              </a:p>
              <a:p>
                <a:r>
                  <a:rPr lang="de-DE" b="1" dirty="0" smtClean="0"/>
                  <a:t>Forschungsdatenrepositorium: Publikationsserver</a:t>
                </a:r>
              </a:p>
              <a:p>
                <a:pPr lvl="1"/>
                <a:r>
                  <a:rPr lang="de-DE" dirty="0" smtClean="0"/>
                  <a:t>Gemeinsames Repositorium für Text- und Datenpublikationen</a:t>
                </a:r>
              </a:p>
              <a:p>
                <a:pPr lvl="1"/>
                <a:r>
                  <a:rPr lang="de-DE" dirty="0" smtClean="0"/>
                  <a:t>Institutionell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de-DE" dirty="0" smtClean="0"/>
                  <a:t> Vertrauen der Wissenschaftler</a:t>
                </a:r>
              </a:p>
              <a:p>
                <a:pPr lvl="1"/>
                <a:r>
                  <a:rPr lang="de-DE" dirty="0" smtClean="0"/>
                  <a:t>Datenpublikation als Open Access oder </a:t>
                </a:r>
                <a:r>
                  <a:rPr lang="de-DE" dirty="0" err="1" smtClean="0"/>
                  <a:t>Closed</a:t>
                </a:r>
                <a:r>
                  <a:rPr lang="de-DE" dirty="0" smtClean="0"/>
                  <a:t> Access möglich</a:t>
                </a:r>
              </a:p>
            </p:txBody>
          </p:sp>
        </mc:Choice>
        <mc:Fallback xmlns="">
          <p:sp>
            <p:nvSpPr>
              <p:cNvPr id="2" name="Inhaltsplatzhalt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blipFill rotWithShape="1">
                <a:blip r:embed="rId2"/>
                <a:stretch>
                  <a:fillRect l="-2115" t="-185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Forschungsdaten an der UBR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722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82846"/>
            <a:ext cx="7192908" cy="5576523"/>
          </a:xfrm>
        </p:spPr>
      </p:pic>
      <p:sp>
        <p:nvSpPr>
          <p:cNvPr id="5" name="Ellipse 4"/>
          <p:cNvSpPr/>
          <p:nvPr/>
        </p:nvSpPr>
        <p:spPr>
          <a:xfrm>
            <a:off x="1736685" y="4599130"/>
            <a:ext cx="855095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7047275" y="5229200"/>
            <a:ext cx="990110" cy="2700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871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361" y="1176690"/>
            <a:ext cx="7177839" cy="5161593"/>
          </a:xfrm>
        </p:spPr>
      </p:pic>
      <p:sp>
        <p:nvSpPr>
          <p:cNvPr id="5" name="Ellipse 4"/>
          <p:cNvSpPr/>
          <p:nvPr/>
        </p:nvSpPr>
        <p:spPr>
          <a:xfrm>
            <a:off x="2501770" y="3293985"/>
            <a:ext cx="1350150" cy="11701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515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73291"/>
            <a:ext cx="7188560" cy="5226039"/>
          </a:xfrm>
        </p:spPr>
      </p:pic>
    </p:spTree>
    <p:extLst>
      <p:ext uri="{BB962C8B-B14F-4D97-AF65-F5344CB8AC3E}">
        <p14:creationId xmlns:p14="http://schemas.microsoft.com/office/powerpoint/2010/main" val="284303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Forschungsdaten auf dem Publikationsserver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r>
              <a:rPr lang="de-DE" dirty="0"/>
              <a:t>Eigene DOI für dauerhafte </a:t>
            </a:r>
            <a:r>
              <a:rPr lang="de-DE" dirty="0" smtClean="0"/>
              <a:t>Zitierbarkeit </a:t>
            </a:r>
            <a:r>
              <a:rPr lang="de-DE" dirty="0"/>
              <a:t>– auch als </a:t>
            </a:r>
            <a:r>
              <a:rPr lang="de-DE" dirty="0" smtClean="0"/>
              <a:t>Daten-supplement </a:t>
            </a:r>
            <a:r>
              <a:rPr lang="de-DE" dirty="0"/>
              <a:t>für </a:t>
            </a:r>
            <a:r>
              <a:rPr lang="de-DE" dirty="0" smtClean="0"/>
              <a:t>eine Verlags-publikation </a:t>
            </a:r>
            <a:r>
              <a:rPr lang="de-DE" dirty="0"/>
              <a:t>nutzbar</a:t>
            </a:r>
          </a:p>
          <a:p>
            <a:pPr lvl="1"/>
            <a:r>
              <a:rPr lang="de-DE" dirty="0"/>
              <a:t>Zugangsbeschränkung möglich </a:t>
            </a:r>
            <a:r>
              <a:rPr lang="de-DE" dirty="0" smtClean="0"/>
              <a:t>(Wunsch </a:t>
            </a:r>
            <a:r>
              <a:rPr lang="de-DE" dirty="0"/>
              <a:t>der </a:t>
            </a:r>
            <a:r>
              <a:rPr lang="de-DE" dirty="0" smtClean="0"/>
              <a:t>Wissenschaftler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Verknüpfung mit zugehöriger </a:t>
            </a:r>
            <a:r>
              <a:rPr lang="de-DE" dirty="0" smtClean="0"/>
              <a:t>Textpublikation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25" y="2357474"/>
            <a:ext cx="3609975" cy="399725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Ellipse 6"/>
          <p:cNvSpPr/>
          <p:nvPr/>
        </p:nvSpPr>
        <p:spPr>
          <a:xfrm>
            <a:off x="6462210" y="2618910"/>
            <a:ext cx="1305145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7542330" y="3158970"/>
            <a:ext cx="1215135" cy="4950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reihandform 8"/>
          <p:cNvSpPr/>
          <p:nvPr/>
        </p:nvSpPr>
        <p:spPr>
          <a:xfrm>
            <a:off x="4451684" y="2477430"/>
            <a:ext cx="2277979" cy="137432"/>
          </a:xfrm>
          <a:custGeom>
            <a:avLst/>
            <a:gdLst>
              <a:gd name="connsiteX0" fmla="*/ 0 w 2277979"/>
              <a:gd name="connsiteY0" fmla="*/ 349505 h 477842"/>
              <a:gd name="connsiteX1" fmla="*/ 649705 w 2277979"/>
              <a:gd name="connsiteY1" fmla="*/ 60747 h 477842"/>
              <a:gd name="connsiteX2" fmla="*/ 1644316 w 2277979"/>
              <a:gd name="connsiteY2" fmla="*/ 36684 h 477842"/>
              <a:gd name="connsiteX3" fmla="*/ 2277979 w 2277979"/>
              <a:gd name="connsiteY3" fmla="*/ 477842 h 477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79" h="477842">
                <a:moveTo>
                  <a:pt x="0" y="349505"/>
                </a:moveTo>
                <a:cubicBezTo>
                  <a:pt x="187826" y="231194"/>
                  <a:pt x="375652" y="112884"/>
                  <a:pt x="649705" y="60747"/>
                </a:cubicBezTo>
                <a:cubicBezTo>
                  <a:pt x="923758" y="8610"/>
                  <a:pt x="1372937" y="-32832"/>
                  <a:pt x="1644316" y="36684"/>
                </a:cubicBezTo>
                <a:cubicBezTo>
                  <a:pt x="1915695" y="106200"/>
                  <a:pt x="2096837" y="292021"/>
                  <a:pt x="2277979" y="47784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reihandform 9"/>
          <p:cNvSpPr/>
          <p:nvPr/>
        </p:nvSpPr>
        <p:spPr>
          <a:xfrm>
            <a:off x="4908884" y="3441032"/>
            <a:ext cx="2638927" cy="256673"/>
          </a:xfrm>
          <a:custGeom>
            <a:avLst/>
            <a:gdLst>
              <a:gd name="connsiteX0" fmla="*/ 0 w 2638927"/>
              <a:gd name="connsiteY0" fmla="*/ 256673 h 256673"/>
              <a:gd name="connsiteX1" fmla="*/ 1130969 w 2638927"/>
              <a:gd name="connsiteY1" fmla="*/ 128336 h 256673"/>
              <a:gd name="connsiteX2" fmla="*/ 2638927 w 2638927"/>
              <a:gd name="connsiteY2" fmla="*/ 0 h 256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8927" h="256673">
                <a:moveTo>
                  <a:pt x="0" y="256673"/>
                </a:moveTo>
                <a:cubicBezTo>
                  <a:pt x="345574" y="213894"/>
                  <a:pt x="691148" y="171115"/>
                  <a:pt x="1130969" y="128336"/>
                </a:cubicBezTo>
                <a:cubicBezTo>
                  <a:pt x="1570790" y="85557"/>
                  <a:pt x="2104858" y="42778"/>
                  <a:pt x="2638927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5022050" y="4239090"/>
            <a:ext cx="1575175" cy="13951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reihandform 11"/>
          <p:cNvSpPr/>
          <p:nvPr/>
        </p:nvSpPr>
        <p:spPr>
          <a:xfrm>
            <a:off x="3288632" y="4515853"/>
            <a:ext cx="1724526" cy="449654"/>
          </a:xfrm>
          <a:custGeom>
            <a:avLst/>
            <a:gdLst>
              <a:gd name="connsiteX0" fmla="*/ 0 w 1724526"/>
              <a:gd name="connsiteY0" fmla="*/ 0 h 449654"/>
              <a:gd name="connsiteX1" fmla="*/ 770021 w 1724526"/>
              <a:gd name="connsiteY1" fmla="*/ 385010 h 449654"/>
              <a:gd name="connsiteX2" fmla="*/ 1387642 w 1724526"/>
              <a:gd name="connsiteY2" fmla="*/ 449179 h 449654"/>
              <a:gd name="connsiteX3" fmla="*/ 1724526 w 1724526"/>
              <a:gd name="connsiteY3" fmla="*/ 409073 h 449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526" h="449654">
                <a:moveTo>
                  <a:pt x="0" y="0"/>
                </a:moveTo>
                <a:cubicBezTo>
                  <a:pt x="269373" y="155073"/>
                  <a:pt x="538747" y="310147"/>
                  <a:pt x="770021" y="385010"/>
                </a:cubicBezTo>
                <a:cubicBezTo>
                  <a:pt x="1001295" y="459873"/>
                  <a:pt x="1228558" y="445169"/>
                  <a:pt x="1387642" y="449179"/>
                </a:cubicBezTo>
                <a:cubicBezTo>
                  <a:pt x="1546726" y="453189"/>
                  <a:pt x="1635626" y="431131"/>
                  <a:pt x="1724526" y="40907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390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DE" b="1" dirty="0" smtClean="0"/>
              <a:t>Datensatz</a:t>
            </a:r>
          </a:p>
          <a:p>
            <a:pPr lvl="1"/>
            <a:r>
              <a:rPr lang="de-DE" dirty="0"/>
              <a:t>Eine Sammlung quantitativer Daten, z. B. Forschungsdaten zu einem Versuch oder einer Publikation (erhobene, gemessene oder simulierte Daten und ggf. Bilder</a:t>
            </a:r>
            <a:r>
              <a:rPr lang="de-DE" dirty="0" smtClean="0"/>
              <a:t>).</a:t>
            </a:r>
          </a:p>
          <a:p>
            <a:r>
              <a:rPr lang="de-DE" b="1" dirty="0" smtClean="0"/>
              <a:t>Experiment</a:t>
            </a:r>
          </a:p>
          <a:p>
            <a:pPr lvl="1"/>
            <a:r>
              <a:rPr lang="de-DE" dirty="0"/>
              <a:t>Beschreibung eines Experiments (z. B. Beschreibung des Versuchsaufbaus, Skizzen, Laborbuch</a:t>
            </a:r>
            <a:r>
              <a:rPr lang="de-DE" dirty="0" smtClean="0"/>
              <a:t>).</a:t>
            </a:r>
          </a:p>
          <a:p>
            <a:r>
              <a:rPr lang="de-DE" b="1" dirty="0"/>
              <a:t>Software</a:t>
            </a:r>
          </a:p>
          <a:p>
            <a:pPr lvl="1"/>
            <a:r>
              <a:rPr lang="de-DE" dirty="0"/>
              <a:t>Software, Skripte, Quellcode.</a:t>
            </a:r>
          </a:p>
          <a:p>
            <a:r>
              <a:rPr lang="de-DE" b="1" dirty="0" smtClean="0"/>
              <a:t>Bild</a:t>
            </a:r>
          </a:p>
          <a:p>
            <a:r>
              <a:rPr lang="de-DE" b="1" dirty="0" smtClean="0"/>
              <a:t>Audio</a:t>
            </a:r>
          </a:p>
          <a:p>
            <a:r>
              <a:rPr lang="de-DE" b="1" dirty="0" smtClean="0"/>
              <a:t>Video</a:t>
            </a:r>
          </a:p>
          <a:p>
            <a:r>
              <a:rPr lang="de-DE" b="1" dirty="0" smtClean="0"/>
              <a:t>Anderes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Forschungsdatentypen </a:t>
            </a:r>
            <a:r>
              <a:rPr lang="de-DE" dirty="0"/>
              <a:t>auf dem Publikationsserver</a:t>
            </a:r>
          </a:p>
        </p:txBody>
      </p:sp>
    </p:spTree>
    <p:extLst>
      <p:ext uri="{BB962C8B-B14F-4D97-AF65-F5344CB8AC3E}">
        <p14:creationId xmlns:p14="http://schemas.microsoft.com/office/powerpoint/2010/main" val="411419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DE" dirty="0" smtClean="0"/>
              <a:t>Dörte Bange</a:t>
            </a:r>
          </a:p>
          <a:p>
            <a:r>
              <a:rPr lang="de-DE" dirty="0" smtClean="0"/>
              <a:t>ZB 453</a:t>
            </a:r>
          </a:p>
          <a:p>
            <a:r>
              <a:rPr lang="de-DE" dirty="0" smtClean="0"/>
              <a:t>Tel: 1645</a:t>
            </a:r>
          </a:p>
          <a:p>
            <a:r>
              <a:rPr lang="de-DE" dirty="0" smtClean="0"/>
              <a:t>doerte.bange@ur.de</a:t>
            </a:r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algn="ctr"/>
            <a:r>
              <a:rPr lang="de-DE" sz="2800" b="1" dirty="0" smtClean="0"/>
              <a:t>Vielen Dank für Ihre Aufmerksamkeit!</a:t>
            </a:r>
            <a:endParaRPr lang="de-DE" sz="2800" b="1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Ansprechpartner für Forschungsdaten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586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</Words>
  <Application>Microsoft Office PowerPoint</Application>
  <PresentationFormat>Bildschirmpräsentation (4:3)</PresentationFormat>
  <Paragraphs>46</Paragraphs>
  <Slides>9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Larissa-Design</vt:lpstr>
      <vt:lpstr>PowerPoint-Präsentation</vt:lpstr>
      <vt:lpstr>Forschungsdaten</vt:lpstr>
      <vt:lpstr>Forschungsdaten an der UBR</vt:lpstr>
      <vt:lpstr>PowerPoint-Präsentation</vt:lpstr>
      <vt:lpstr>PowerPoint-Präsentation</vt:lpstr>
      <vt:lpstr>PowerPoint-Präsentation</vt:lpstr>
      <vt:lpstr>Forschungsdaten auf dem Publikationsserver</vt:lpstr>
      <vt:lpstr>Forschungsdatentypen auf dem Publikationsserver</vt:lpstr>
      <vt:lpstr>Ansprechpartner für Forschungsdaten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Dörte Bange</dc:creator>
  <cp:lastModifiedBy>Rechenzentrum</cp:lastModifiedBy>
  <cp:revision>104</cp:revision>
  <dcterms:modified xsi:type="dcterms:W3CDTF">2015-12-21T12:37:20Z</dcterms:modified>
</cp:coreProperties>
</file>