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1.xml" ContentType="application/vnd.openxmlformats-officedocument.drawingml.chartshapes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5.xml" ContentType="application/vnd.ms-office.chartcolorstyle+xml"/>
  <Override PartName="/ppt/charts/style15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33"/>
  </p:notesMasterIdLst>
  <p:sldIdLst>
    <p:sldId id="256" r:id="rId2"/>
    <p:sldId id="282" r:id="rId3"/>
    <p:sldId id="284" r:id="rId4"/>
    <p:sldId id="283" r:id="rId5"/>
    <p:sldId id="285" r:id="rId6"/>
    <p:sldId id="292" r:id="rId7"/>
    <p:sldId id="286" r:id="rId8"/>
    <p:sldId id="294" r:id="rId9"/>
    <p:sldId id="281" r:id="rId10"/>
    <p:sldId id="280" r:id="rId11"/>
    <p:sldId id="258" r:id="rId12"/>
    <p:sldId id="272" r:id="rId13"/>
    <p:sldId id="257" r:id="rId14"/>
    <p:sldId id="273" r:id="rId15"/>
    <p:sldId id="259" r:id="rId16"/>
    <p:sldId id="264" r:id="rId17"/>
    <p:sldId id="265" r:id="rId18"/>
    <p:sldId id="266" r:id="rId19"/>
    <p:sldId id="267" r:id="rId20"/>
    <p:sldId id="260" r:id="rId21"/>
    <p:sldId id="268" r:id="rId22"/>
    <p:sldId id="261" r:id="rId23"/>
    <p:sldId id="288" r:id="rId24"/>
    <p:sldId id="262" r:id="rId25"/>
    <p:sldId id="289" r:id="rId26"/>
    <p:sldId id="276" r:id="rId27"/>
    <p:sldId id="290" r:id="rId28"/>
    <p:sldId id="295" r:id="rId29"/>
    <p:sldId id="296" r:id="rId30"/>
    <p:sldId id="298" r:id="rId31"/>
    <p:sldId id="299" r:id="rId3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-102" y="-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Sabrina\Desktop\Diplomarbeit\6%20Umfrage\Auswertung%20Bibliothekare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Sabrina\Desktop\Diplomarbeit\6%20Umfrage\Auswertung%20Bibliothekare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Sabrina\Desktop\Diplomarbeit\6%20Umfrage\Auswertung%20Nutzer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Sabrina\Desktop\Diplomarbeit\6%20Umfrage\Auswertung%20Nutzer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Sabrina\Desktop\FHVR\Diplomarbeit\6%20Umfrage\Auswertung%20Bibliothekare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brina\Desktop\FHVR\Diplomarbeit\6%20Umfrage\Auswertung%20Nutzer.xlsx" TargetMode="External"/><Relationship Id="rId4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15.xml"/><Relationship Id="rId2" Type="http://schemas.microsoft.com/office/2011/relationships/chartColorStyle" Target="colors15.xml"/><Relationship Id="rId1" Type="http://schemas.openxmlformats.org/officeDocument/2006/relationships/oleObject" Target="file:///C:\Users\Sabrina\Desktop\Diplomarbeit\6%20Umfrage\Auswertung%20Bibliothekar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Sabrina\Desktop\FHVR\Diplomarbeit\6%20Umfrage\Auswertung%20Bibliothekar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Sabrina\Desktop\FHVR\Diplomarbeit\6%20Umfrage\Auswertung%20Bibliothekare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Sabrina\Desktop\FHVR\Diplomarbeit\6%20Umfrage\Auswertung%20Bibliothekare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Sabrina\Desktop\FHVR\Diplomarbeit\6%20Umfrage\Auswertung%20Nutzer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Sabrina\Desktop\FHVR\Diplomarbeit\6%20Umfrage\Auswertung%20Nutzer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Sabrina\Desktop\FHVR\Diplomarbeit\6%20Umfrage\Auswertung%20Nutzer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Sabrina\Desktop\FHVR\Diplomarbeit\6%20Umfrage\Auswertung%20Nutzer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Sabrina\Desktop\Diplomarbeit\6%20Umfrage\Auswertung%20Bibliotheka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baseline="0" dirty="0"/>
              <a:t>Teilnehmerzahl je Bibliothekstyp</a:t>
            </a:r>
            <a:endParaRPr lang="de-DE" sz="1600" b="1" dirty="0"/>
          </a:p>
        </c:rich>
      </c:tx>
      <c:layout>
        <c:manualLayout>
          <c:xMode val="edge"/>
          <c:yMode val="edge"/>
          <c:x val="0.29282593375616633"/>
          <c:y val="6.46868568068215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AD!$I$2:$I$4</c:f>
              <c:strCache>
                <c:ptCount val="3"/>
                <c:pt idx="0">
                  <c:v>Wissenschaftliche Bibliothek</c:v>
                </c:pt>
                <c:pt idx="1">
                  <c:v>Öffentliche Bibliothek</c:v>
                </c:pt>
                <c:pt idx="2">
                  <c:v>Sonstige Bibliothek</c:v>
                </c:pt>
              </c:strCache>
            </c:strRef>
          </c:cat>
          <c:val>
            <c:numRef>
              <c:f>AD!$J$2:$J$4</c:f>
              <c:numCache>
                <c:formatCode>General</c:formatCode>
                <c:ptCount val="3"/>
                <c:pt idx="0">
                  <c:v>1477</c:v>
                </c:pt>
                <c:pt idx="1">
                  <c:v>215</c:v>
                </c:pt>
                <c:pt idx="2">
                  <c:v>165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8141412526479861"/>
          <c:y val="0.18502691400863028"/>
          <c:w val="0.31858597388163612"/>
          <c:h val="0.764125628364251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00" b="1"/>
              <a:t>Bibliothekare: Auswertung der Aussagen aus</a:t>
            </a:r>
            <a:r>
              <a:rPr lang="de-DE" sz="1800" b="1" baseline="0"/>
              <a:t> dem</a:t>
            </a:r>
            <a:r>
              <a:rPr lang="de-DE" sz="1800" b="1"/>
              <a:t> "Berufsbild 2000"</a:t>
            </a:r>
          </a:p>
        </c:rich>
      </c:tx>
      <c:layout>
        <c:manualLayout>
          <c:xMode val="edge"/>
          <c:yMode val="edge"/>
          <c:x val="0.15270055400194713"/>
          <c:y val="3.551985741158852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Klischee!$I$19</c:f>
              <c:strCache>
                <c:ptCount val="1"/>
                <c:pt idx="0">
                  <c:v>trifft zu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Klischee!$H$20:$H$23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Klischee!$I$20:$I$23</c:f>
              <c:numCache>
                <c:formatCode>General</c:formatCode>
                <c:ptCount val="4"/>
                <c:pt idx="0">
                  <c:v>4.9000000000000004</c:v>
                </c:pt>
                <c:pt idx="1">
                  <c:v>4</c:v>
                </c:pt>
                <c:pt idx="2">
                  <c:v>73.3</c:v>
                </c:pt>
                <c:pt idx="3">
                  <c:v>76.5</c:v>
                </c:pt>
              </c:numCache>
            </c:numRef>
          </c:val>
        </c:ser>
        <c:ser>
          <c:idx val="1"/>
          <c:order val="1"/>
          <c:tx>
            <c:strRef>
              <c:f>Klischee!$J$19</c:f>
              <c:strCache>
                <c:ptCount val="1"/>
                <c:pt idx="0">
                  <c:v>trifft eher zu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Klischee!$H$20:$H$23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Klischee!$J$20:$J$23</c:f>
              <c:numCache>
                <c:formatCode>General</c:formatCode>
                <c:ptCount val="4"/>
                <c:pt idx="0">
                  <c:v>19.899999999999999</c:v>
                </c:pt>
                <c:pt idx="1">
                  <c:v>14.4</c:v>
                </c:pt>
                <c:pt idx="2">
                  <c:v>20.7</c:v>
                </c:pt>
                <c:pt idx="3">
                  <c:v>15.5</c:v>
                </c:pt>
              </c:numCache>
            </c:numRef>
          </c:val>
        </c:ser>
        <c:ser>
          <c:idx val="2"/>
          <c:order val="2"/>
          <c:tx>
            <c:strRef>
              <c:f>Klischee!$K$19</c:f>
              <c:strCache>
                <c:ptCount val="1"/>
                <c:pt idx="0">
                  <c:v>trifft eher nicht zu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Klischee!$H$20:$H$23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Klischee!$K$20:$K$23</c:f>
              <c:numCache>
                <c:formatCode>General</c:formatCode>
                <c:ptCount val="4"/>
                <c:pt idx="0">
                  <c:v>42.5</c:v>
                </c:pt>
                <c:pt idx="1">
                  <c:v>42.6</c:v>
                </c:pt>
                <c:pt idx="2">
                  <c:v>4.3</c:v>
                </c:pt>
                <c:pt idx="3">
                  <c:v>5.0999999999999996</c:v>
                </c:pt>
              </c:numCache>
            </c:numRef>
          </c:val>
        </c:ser>
        <c:ser>
          <c:idx val="3"/>
          <c:order val="3"/>
          <c:tx>
            <c:strRef>
              <c:f>Klischee!$L$19</c:f>
              <c:strCache>
                <c:ptCount val="1"/>
                <c:pt idx="0">
                  <c:v>trifft nicht zu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Klischee!$H$20:$H$23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Klischee!$L$20:$L$23</c:f>
              <c:numCache>
                <c:formatCode>General</c:formatCode>
                <c:ptCount val="4"/>
                <c:pt idx="0">
                  <c:v>28.1</c:v>
                </c:pt>
                <c:pt idx="1">
                  <c:v>37.6</c:v>
                </c:pt>
                <c:pt idx="2">
                  <c:v>1.3</c:v>
                </c:pt>
                <c:pt idx="3">
                  <c:v>2.4</c:v>
                </c:pt>
              </c:numCache>
            </c:numRef>
          </c:val>
        </c:ser>
        <c:ser>
          <c:idx val="4"/>
          <c:order val="4"/>
          <c:tx>
            <c:strRef>
              <c:f>Klischee!$M$19</c:f>
              <c:strCache>
                <c:ptCount val="1"/>
                <c:pt idx="0">
                  <c:v>kann ich nicht beurteilen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Klischee!$H$20:$H$23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Klischee!$M$20:$M$23</c:f>
              <c:numCache>
                <c:formatCode>General</c:formatCode>
                <c:ptCount val="4"/>
                <c:pt idx="0">
                  <c:v>4.5999999999999996</c:v>
                </c:pt>
                <c:pt idx="1">
                  <c:v>1.4</c:v>
                </c:pt>
                <c:pt idx="2">
                  <c:v>0.3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190784"/>
        <c:axId val="91192320"/>
      </c:barChart>
      <c:catAx>
        <c:axId val="91190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192320"/>
        <c:crosses val="autoZero"/>
        <c:auto val="1"/>
        <c:lblAlgn val="ctr"/>
        <c:lblOffset val="100"/>
        <c:tickLblSkip val="1"/>
        <c:noMultiLvlLbl val="0"/>
      </c:catAx>
      <c:valAx>
        <c:axId val="9119232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100"/>
                  <a:t>%</a:t>
                </a:r>
                <a:r>
                  <a:rPr lang="de-DE" sz="1100" baseline="0"/>
                  <a:t> der Gesamtteilnehmer</a:t>
                </a:r>
                <a:endParaRPr lang="de-DE" sz="110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1907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00" b="1" i="0" baseline="0" dirty="0">
                <a:effectLst/>
              </a:rPr>
              <a:t>Nutzer bzw. Nicht-Nutzer: Auswertung der Klischee-Aussagen</a:t>
            </a:r>
            <a:endParaRPr lang="de-DE" sz="18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Klischee!$B$17</c:f>
              <c:strCache>
                <c:ptCount val="1"/>
                <c:pt idx="0">
                  <c:v>trifft zu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Klischee!$A$18:$A$27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Klischee!$B$18:$B$27</c:f>
              <c:numCache>
                <c:formatCode>General</c:formatCode>
                <c:ptCount val="10"/>
                <c:pt idx="0">
                  <c:v>3.1</c:v>
                </c:pt>
                <c:pt idx="1">
                  <c:v>2.5</c:v>
                </c:pt>
                <c:pt idx="2">
                  <c:v>4</c:v>
                </c:pt>
                <c:pt idx="3">
                  <c:v>57.2</c:v>
                </c:pt>
                <c:pt idx="4">
                  <c:v>6.5</c:v>
                </c:pt>
                <c:pt idx="5">
                  <c:v>16</c:v>
                </c:pt>
                <c:pt idx="6">
                  <c:v>7.4</c:v>
                </c:pt>
                <c:pt idx="7">
                  <c:v>19.7</c:v>
                </c:pt>
                <c:pt idx="8">
                  <c:v>7.1</c:v>
                </c:pt>
                <c:pt idx="9">
                  <c:v>2.5</c:v>
                </c:pt>
              </c:numCache>
            </c:numRef>
          </c:val>
        </c:ser>
        <c:ser>
          <c:idx val="1"/>
          <c:order val="1"/>
          <c:tx>
            <c:strRef>
              <c:f>Klischee!$C$17</c:f>
              <c:strCache>
                <c:ptCount val="1"/>
                <c:pt idx="0">
                  <c:v>trifft eher zu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Klischee!$A$18:$A$27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Klischee!$C$18:$C$27</c:f>
              <c:numCache>
                <c:formatCode>General</c:formatCode>
                <c:ptCount val="10"/>
                <c:pt idx="0">
                  <c:v>23.1</c:v>
                </c:pt>
                <c:pt idx="1">
                  <c:v>10.199999999999999</c:v>
                </c:pt>
                <c:pt idx="2">
                  <c:v>17.5</c:v>
                </c:pt>
                <c:pt idx="3">
                  <c:v>30.5</c:v>
                </c:pt>
                <c:pt idx="4">
                  <c:v>9.1999999999999993</c:v>
                </c:pt>
                <c:pt idx="5">
                  <c:v>39.1</c:v>
                </c:pt>
                <c:pt idx="6">
                  <c:v>20</c:v>
                </c:pt>
                <c:pt idx="7">
                  <c:v>43.4</c:v>
                </c:pt>
                <c:pt idx="8">
                  <c:v>29.5</c:v>
                </c:pt>
                <c:pt idx="9">
                  <c:v>16.600000000000001</c:v>
                </c:pt>
              </c:numCache>
            </c:numRef>
          </c:val>
        </c:ser>
        <c:ser>
          <c:idx val="2"/>
          <c:order val="2"/>
          <c:tx>
            <c:strRef>
              <c:f>Klischee!$D$17</c:f>
              <c:strCache>
                <c:ptCount val="1"/>
                <c:pt idx="0">
                  <c:v>trifft eher nicht zu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Klischee!$A$18:$A$27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Klischee!$D$18:$D$27</c:f>
              <c:numCache>
                <c:formatCode>General</c:formatCode>
                <c:ptCount val="10"/>
                <c:pt idx="0">
                  <c:v>29.2</c:v>
                </c:pt>
                <c:pt idx="1">
                  <c:v>27.4</c:v>
                </c:pt>
                <c:pt idx="2">
                  <c:v>34.5</c:v>
                </c:pt>
                <c:pt idx="3">
                  <c:v>3.1</c:v>
                </c:pt>
                <c:pt idx="4">
                  <c:v>26.8</c:v>
                </c:pt>
                <c:pt idx="5">
                  <c:v>23.7</c:v>
                </c:pt>
                <c:pt idx="6">
                  <c:v>30.8</c:v>
                </c:pt>
                <c:pt idx="7">
                  <c:v>16</c:v>
                </c:pt>
                <c:pt idx="8">
                  <c:v>29.5</c:v>
                </c:pt>
                <c:pt idx="9">
                  <c:v>27.1</c:v>
                </c:pt>
              </c:numCache>
            </c:numRef>
          </c:val>
        </c:ser>
        <c:ser>
          <c:idx val="3"/>
          <c:order val="3"/>
          <c:tx>
            <c:strRef>
              <c:f>Klischee!$E$17</c:f>
              <c:strCache>
                <c:ptCount val="1"/>
                <c:pt idx="0">
                  <c:v>trifft nicht zu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Klischee!$A$18:$A$27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Klischee!$E$18:$E$27</c:f>
              <c:numCache>
                <c:formatCode>General</c:formatCode>
                <c:ptCount val="10"/>
                <c:pt idx="0">
                  <c:v>36.299999999999997</c:v>
                </c:pt>
                <c:pt idx="1">
                  <c:v>49.5</c:v>
                </c:pt>
                <c:pt idx="2">
                  <c:v>36</c:v>
                </c:pt>
                <c:pt idx="3">
                  <c:v>0.9</c:v>
                </c:pt>
                <c:pt idx="4">
                  <c:v>48.9</c:v>
                </c:pt>
                <c:pt idx="5">
                  <c:v>15.1</c:v>
                </c:pt>
                <c:pt idx="6">
                  <c:v>32.299999999999997</c:v>
                </c:pt>
                <c:pt idx="7">
                  <c:v>10.5</c:v>
                </c:pt>
                <c:pt idx="8">
                  <c:v>25.5</c:v>
                </c:pt>
                <c:pt idx="9">
                  <c:v>26.5</c:v>
                </c:pt>
              </c:numCache>
            </c:numRef>
          </c:val>
        </c:ser>
        <c:ser>
          <c:idx val="4"/>
          <c:order val="4"/>
          <c:tx>
            <c:strRef>
              <c:f>Klischee!$F$17</c:f>
              <c:strCache>
                <c:ptCount val="1"/>
                <c:pt idx="0">
                  <c:v>kann ich nicht beurteilen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Klischee!$A$18:$A$27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Klischee!$F$18:$F$27</c:f>
              <c:numCache>
                <c:formatCode>General</c:formatCode>
                <c:ptCount val="10"/>
                <c:pt idx="0">
                  <c:v>8.3000000000000007</c:v>
                </c:pt>
                <c:pt idx="1">
                  <c:v>10.5</c:v>
                </c:pt>
                <c:pt idx="2">
                  <c:v>8</c:v>
                </c:pt>
                <c:pt idx="3">
                  <c:v>8.3000000000000007</c:v>
                </c:pt>
                <c:pt idx="4">
                  <c:v>8.6</c:v>
                </c:pt>
                <c:pt idx="5">
                  <c:v>6.2</c:v>
                </c:pt>
                <c:pt idx="6">
                  <c:v>9.5</c:v>
                </c:pt>
                <c:pt idx="7">
                  <c:v>10.5</c:v>
                </c:pt>
                <c:pt idx="8">
                  <c:v>8.3000000000000007</c:v>
                </c:pt>
                <c:pt idx="9">
                  <c:v>27.4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635072"/>
        <c:axId val="91640960"/>
      </c:barChart>
      <c:catAx>
        <c:axId val="9163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640960"/>
        <c:crosses val="autoZero"/>
        <c:auto val="1"/>
        <c:lblAlgn val="ctr"/>
        <c:lblOffset val="100"/>
        <c:tickLblSkip val="1"/>
        <c:noMultiLvlLbl val="0"/>
      </c:catAx>
      <c:valAx>
        <c:axId val="9164096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100"/>
                  <a:t>%</a:t>
                </a:r>
                <a:r>
                  <a:rPr lang="de-DE" sz="1100" baseline="0"/>
                  <a:t> der Gesamtteilnehmer</a:t>
                </a:r>
                <a:endParaRPr lang="de-DE" sz="110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635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00" b="1" i="0" baseline="0" dirty="0">
                <a:effectLst/>
              </a:rPr>
              <a:t>Nutzer bzw. Nicht-Nutzer: Auswertung der Aussagen aus dem "Berufsbild 2000"</a:t>
            </a:r>
            <a:endParaRPr lang="de-DE" sz="1800" dirty="0">
              <a:effectLst/>
            </a:endParaRPr>
          </a:p>
        </c:rich>
      </c:tx>
      <c:layout>
        <c:manualLayout>
          <c:xMode val="edge"/>
          <c:yMode val="edge"/>
          <c:x val="0.11847214990708087"/>
          <c:y val="9.3062609885936013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Klischee!$I$17</c:f>
              <c:strCache>
                <c:ptCount val="1"/>
                <c:pt idx="0">
                  <c:v>trifft zu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Klischee!$H$18:$H$21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Klischee!$I$18:$I$21</c:f>
              <c:numCache>
                <c:formatCode>General</c:formatCode>
                <c:ptCount val="4"/>
                <c:pt idx="0">
                  <c:v>3.1</c:v>
                </c:pt>
                <c:pt idx="1">
                  <c:v>3.7</c:v>
                </c:pt>
                <c:pt idx="2">
                  <c:v>55.4</c:v>
                </c:pt>
                <c:pt idx="3">
                  <c:v>53.5</c:v>
                </c:pt>
              </c:numCache>
            </c:numRef>
          </c:val>
        </c:ser>
        <c:ser>
          <c:idx val="1"/>
          <c:order val="1"/>
          <c:tx>
            <c:strRef>
              <c:f>Klischee!$J$17</c:f>
              <c:strCache>
                <c:ptCount val="1"/>
                <c:pt idx="0">
                  <c:v>trifft eher zu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Klischee!$H$18:$H$21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Klischee!$J$18:$J$21</c:f>
              <c:numCache>
                <c:formatCode>General</c:formatCode>
                <c:ptCount val="4"/>
                <c:pt idx="0">
                  <c:v>11.1</c:v>
                </c:pt>
                <c:pt idx="1">
                  <c:v>12.9</c:v>
                </c:pt>
                <c:pt idx="2">
                  <c:v>30.2</c:v>
                </c:pt>
                <c:pt idx="3">
                  <c:v>27.1</c:v>
                </c:pt>
              </c:numCache>
            </c:numRef>
          </c:val>
        </c:ser>
        <c:ser>
          <c:idx val="2"/>
          <c:order val="2"/>
          <c:tx>
            <c:strRef>
              <c:f>Klischee!$K$17</c:f>
              <c:strCache>
                <c:ptCount val="1"/>
                <c:pt idx="0">
                  <c:v>trifft eher nicht zu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Klischee!$H$18:$H$21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Klischee!$K$18:$K$21</c:f>
              <c:numCache>
                <c:formatCode>General</c:formatCode>
                <c:ptCount val="4"/>
                <c:pt idx="0">
                  <c:v>24.9</c:v>
                </c:pt>
                <c:pt idx="1">
                  <c:v>41.8</c:v>
                </c:pt>
                <c:pt idx="2">
                  <c:v>8.6</c:v>
                </c:pt>
                <c:pt idx="3">
                  <c:v>12</c:v>
                </c:pt>
              </c:numCache>
            </c:numRef>
          </c:val>
        </c:ser>
        <c:ser>
          <c:idx val="3"/>
          <c:order val="3"/>
          <c:tx>
            <c:strRef>
              <c:f>Klischee!$L$17</c:f>
              <c:strCache>
                <c:ptCount val="1"/>
                <c:pt idx="0">
                  <c:v>trifft nicht zu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Klischee!$H$18:$H$21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Klischee!$L$18:$L$21</c:f>
              <c:numCache>
                <c:formatCode>General</c:formatCode>
                <c:ptCount val="4"/>
                <c:pt idx="0">
                  <c:v>38.5</c:v>
                </c:pt>
                <c:pt idx="1">
                  <c:v>29.5</c:v>
                </c:pt>
                <c:pt idx="2">
                  <c:v>1.8</c:v>
                </c:pt>
                <c:pt idx="3">
                  <c:v>5.2</c:v>
                </c:pt>
              </c:numCache>
            </c:numRef>
          </c:val>
        </c:ser>
        <c:ser>
          <c:idx val="4"/>
          <c:order val="4"/>
          <c:tx>
            <c:strRef>
              <c:f>Klischee!$M$17</c:f>
              <c:strCache>
                <c:ptCount val="1"/>
                <c:pt idx="0">
                  <c:v>kann ich nicht beurteilen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Klischee!$H$18:$H$21</c:f>
              <c:strCache>
                <c:ptCount val="4"/>
                <c:pt idx="0">
                  <c:v>... programmieren Software, um sie ihren Bedürfnissen anzupassen.</c:v>
                </c:pt>
                <c:pt idx="1">
                  <c:v>... sind im Umgang mit den neuen Medien und multimedialen Angeboten nicht versiert.</c:v>
                </c:pt>
                <c:pt idx="2">
                  <c:v>... helfen Nutzern an die benötigten Informationen weltweit zu gelangen.</c:v>
                </c:pt>
                <c:pt idx="3">
                  <c:v>... benötigen einen Computer um ihre Arbeit ausführen zu können.</c:v>
                </c:pt>
              </c:strCache>
            </c:strRef>
          </c:cat>
          <c:val>
            <c:numRef>
              <c:f>Klischee!$M$18:$M$21</c:f>
              <c:numCache>
                <c:formatCode>General</c:formatCode>
                <c:ptCount val="4"/>
                <c:pt idx="0">
                  <c:v>22.5</c:v>
                </c:pt>
                <c:pt idx="1">
                  <c:v>12</c:v>
                </c:pt>
                <c:pt idx="2">
                  <c:v>4</c:v>
                </c:pt>
                <c:pt idx="3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837952"/>
        <c:axId val="91839488"/>
      </c:barChart>
      <c:catAx>
        <c:axId val="91837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839488"/>
        <c:crosses val="autoZero"/>
        <c:auto val="1"/>
        <c:lblAlgn val="ctr"/>
        <c:lblOffset val="100"/>
        <c:tickLblSkip val="1"/>
        <c:noMultiLvlLbl val="0"/>
      </c:catAx>
      <c:valAx>
        <c:axId val="91839488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100" dirty="0"/>
                  <a:t>%</a:t>
                </a:r>
                <a:r>
                  <a:rPr lang="de-DE" sz="1100" baseline="0" dirty="0"/>
                  <a:t> der Gesamtteilnehmer</a:t>
                </a:r>
                <a:endParaRPr lang="de-DE" sz="11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8379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/>
              <a:t>Bibliothekare</a:t>
            </a:r>
          </a:p>
        </c:rich>
      </c:tx>
      <c:layout>
        <c:manualLayout>
          <c:xMode val="edge"/>
          <c:yMode val="edge"/>
          <c:x val="0.43012609069893531"/>
          <c:y val="2.33121321422905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FrauenMänner!$A$2:$A$5</c:f>
              <c:strCache>
                <c:ptCount val="4"/>
                <c:pt idx="0">
                  <c:v>eher Frauen</c:v>
                </c:pt>
                <c:pt idx="1">
                  <c:v>eher Männer</c:v>
                </c:pt>
                <c:pt idx="2">
                  <c:v>Anteil gleich hoch</c:v>
                </c:pt>
                <c:pt idx="3">
                  <c:v>Weiß ich nicht.</c:v>
                </c:pt>
              </c:strCache>
            </c:strRef>
          </c:cat>
          <c:val>
            <c:numRef>
              <c:f>FrauenMänner!$B$2:$B$5</c:f>
              <c:numCache>
                <c:formatCode>General</c:formatCode>
                <c:ptCount val="4"/>
                <c:pt idx="0">
                  <c:v>94</c:v>
                </c:pt>
                <c:pt idx="1">
                  <c:v>0.2</c:v>
                </c:pt>
                <c:pt idx="2">
                  <c:v>4.9000000000000004</c:v>
                </c:pt>
                <c:pt idx="3">
                  <c:v>0.9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672346090966715"/>
          <c:y val="0.87854687829018341"/>
          <c:w val="0.59118687096814404"/>
          <c:h val="9.13438302466488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i="0" u="none" strike="noStrike" baseline="0" dirty="0" smtClean="0">
                <a:effectLst/>
              </a:rPr>
              <a:t>Nutzer bzw. Nicht-Nutzer</a:t>
            </a:r>
            <a:endParaRPr lang="de-DE" sz="160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FrauenMänner!$A$2:$A$5</c:f>
              <c:strCache>
                <c:ptCount val="4"/>
                <c:pt idx="0">
                  <c:v>eher Frauen</c:v>
                </c:pt>
                <c:pt idx="1">
                  <c:v>eher Männer</c:v>
                </c:pt>
                <c:pt idx="2">
                  <c:v>Anteil gleich hoch</c:v>
                </c:pt>
                <c:pt idx="3">
                  <c:v>Weiß ich nicht.</c:v>
                </c:pt>
              </c:strCache>
            </c:strRef>
          </c:cat>
          <c:val>
            <c:numRef>
              <c:f>FrauenMänner!$B$2:$B$5</c:f>
              <c:numCache>
                <c:formatCode>General</c:formatCode>
                <c:ptCount val="4"/>
                <c:pt idx="0">
                  <c:v>71.7</c:v>
                </c:pt>
                <c:pt idx="1">
                  <c:v>2.5</c:v>
                </c:pt>
                <c:pt idx="2">
                  <c:v>18.8</c:v>
                </c:pt>
                <c:pt idx="3">
                  <c:v>7.1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05218147105876"/>
          <c:y val="0.87124103637880101"/>
          <c:w val="0.7204230546366216"/>
          <c:h val="0.1017783416562532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/>
              <a:t>Sind</a:t>
            </a:r>
            <a:r>
              <a:rPr lang="de-DE" sz="1600" b="1" baseline="0"/>
              <a:t> Sie mit Ihrer Berufswahl zufrieden?</a:t>
            </a:r>
            <a:endParaRPr lang="de-DE" sz="16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Traumberuf!$A$2</c:f>
              <c:strCache>
                <c:ptCount val="1"/>
                <c:pt idx="0">
                  <c:v>Absolut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Traumberuf!$B$2</c:f>
              <c:numCache>
                <c:formatCode>General</c:formatCode>
                <c:ptCount val="1"/>
                <c:pt idx="0">
                  <c:v>46.8</c:v>
                </c:pt>
              </c:numCache>
            </c:numRef>
          </c:val>
        </c:ser>
        <c:ser>
          <c:idx val="1"/>
          <c:order val="1"/>
          <c:tx>
            <c:strRef>
              <c:f>Traumberuf!$A$3</c:f>
              <c:strCache>
                <c:ptCount val="1"/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Traumberuf!$B$3</c:f>
              <c:numCache>
                <c:formatCode>General</c:formatCode>
                <c:ptCount val="1"/>
                <c:pt idx="0">
                  <c:v>34.4</c:v>
                </c:pt>
              </c:numCache>
            </c:numRef>
          </c:val>
        </c:ser>
        <c:ser>
          <c:idx val="2"/>
          <c:order val="2"/>
          <c:tx>
            <c:strRef>
              <c:f>Traumberuf!$A$4</c:f>
              <c:strCache>
                <c:ptCount val="1"/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Traumberuf!$B$4</c:f>
              <c:numCache>
                <c:formatCode>General</c:formatCode>
                <c:ptCount val="1"/>
                <c:pt idx="0">
                  <c:v>13.1</c:v>
                </c:pt>
              </c:numCache>
            </c:numRef>
          </c:val>
        </c:ser>
        <c:ser>
          <c:idx val="3"/>
          <c:order val="3"/>
          <c:tx>
            <c:strRef>
              <c:f>Traumberuf!$A$5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Traumberuf!$B$5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</c:ser>
        <c:ser>
          <c:idx val="4"/>
          <c:order val="4"/>
          <c:tx>
            <c:strRef>
              <c:f>Traumberuf!$A$6</c:f>
              <c:strCache>
                <c:ptCount val="1"/>
                <c:pt idx="0">
                  <c:v>Überhaupt nicht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114754098360656E-2"/>
                  <c:y val="-2.09973753280839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Traumberuf!$B$6</c:f>
              <c:numCache>
                <c:formatCode>General</c:formatCode>
                <c:ptCount val="1"/>
                <c:pt idx="0">
                  <c:v>1.5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6827776"/>
        <c:axId val="86829312"/>
      </c:barChart>
      <c:catAx>
        <c:axId val="868277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6829312"/>
        <c:crosses val="autoZero"/>
        <c:auto val="1"/>
        <c:lblAlgn val="ctr"/>
        <c:lblOffset val="100"/>
        <c:noMultiLvlLbl val="0"/>
      </c:catAx>
      <c:valAx>
        <c:axId val="8682931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100"/>
                  <a:t>% der Teilnehmer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682777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 smtClean="0"/>
              <a:t>Geschlechterverteilung</a:t>
            </a:r>
            <a:endParaRPr lang="de-DE" sz="16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AD!$F$2:$F$4</c:f>
              <c:strCache>
                <c:ptCount val="3"/>
                <c:pt idx="0">
                  <c:v>Frauen</c:v>
                </c:pt>
                <c:pt idx="1">
                  <c:v>Männer</c:v>
                </c:pt>
                <c:pt idx="2">
                  <c:v>Keine Angabe</c:v>
                </c:pt>
              </c:strCache>
            </c:strRef>
          </c:cat>
          <c:val>
            <c:numRef>
              <c:f>AD!$G$2:$G$4</c:f>
              <c:numCache>
                <c:formatCode>0</c:formatCode>
                <c:ptCount val="3"/>
                <c:pt idx="0">
                  <c:v>1429</c:v>
                </c:pt>
                <c:pt idx="1">
                  <c:v>418</c:v>
                </c:pt>
                <c:pt idx="2">
                  <c:v>10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/>
              <a:t>Alter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AD!$G$7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AD!$F$8:$F$14</c:f>
              <c:strCache>
                <c:ptCount val="7"/>
                <c:pt idx="0">
                  <c:v>Unter 20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Über 60</c:v>
                </c:pt>
                <c:pt idx="6">
                  <c:v>Keine Angabe</c:v>
                </c:pt>
              </c:strCache>
            </c:strRef>
          </c:cat>
          <c:val>
            <c:numRef>
              <c:f>AD!$G$8:$G$14</c:f>
              <c:numCache>
                <c:formatCode>0</c:formatCode>
                <c:ptCount val="7"/>
                <c:pt idx="0">
                  <c:v>7</c:v>
                </c:pt>
                <c:pt idx="1">
                  <c:v>327</c:v>
                </c:pt>
                <c:pt idx="2">
                  <c:v>530</c:v>
                </c:pt>
                <c:pt idx="3">
                  <c:v>478</c:v>
                </c:pt>
                <c:pt idx="4">
                  <c:v>408</c:v>
                </c:pt>
                <c:pt idx="5">
                  <c:v>95</c:v>
                </c:pt>
                <c:pt idx="6">
                  <c:v>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873984"/>
        <c:axId val="88897408"/>
      </c:barChart>
      <c:catAx>
        <c:axId val="8887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8897408"/>
        <c:crosses val="autoZero"/>
        <c:auto val="1"/>
        <c:lblAlgn val="ctr"/>
        <c:lblOffset val="100"/>
        <c:noMultiLvlLbl val="0"/>
      </c:catAx>
      <c:valAx>
        <c:axId val="8889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887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Qualifizierung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AD!$G$17</c:f>
              <c:strCache>
                <c:ptCount val="1"/>
                <c:pt idx="0">
                  <c:v>Gesamt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AD!$F$18:$F$22</c:f>
              <c:strCache>
                <c:ptCount val="5"/>
                <c:pt idx="0">
                  <c:v>FaMI / Beamtenanwärter mittlerer Dienst / Q2</c:v>
                </c:pt>
                <c:pt idx="1">
                  <c:v>Bachelor/Dipl. Bibliothekswissenschaften / 
Beamtenanwärter gehobener Dienst / Q3</c:v>
                </c:pt>
                <c:pt idx="2">
                  <c:v>Master Bibliothekswissenschaften /
 Beamtenanwärter höherer Dienst / Q4</c:v>
                </c:pt>
                <c:pt idx="3">
                  <c:v>Ich arbeite Vollzeit/Teilzeit in einer Bibliothek 
und habe keine der o.g. Qualifikationen.</c:v>
                </c:pt>
                <c:pt idx="4">
                  <c:v>Ich arbeite ehrenamtlich in einer Bibliothek 
und habe keine der o.g. Qualifikationen.</c:v>
                </c:pt>
              </c:strCache>
            </c:strRef>
          </c:cat>
          <c:val>
            <c:numRef>
              <c:f>AD!$G$18:$G$22</c:f>
              <c:numCache>
                <c:formatCode>0</c:formatCode>
                <c:ptCount val="5"/>
                <c:pt idx="0">
                  <c:v>197</c:v>
                </c:pt>
                <c:pt idx="1">
                  <c:v>1083</c:v>
                </c:pt>
                <c:pt idx="2">
                  <c:v>432</c:v>
                </c:pt>
                <c:pt idx="3">
                  <c:v>136</c:v>
                </c:pt>
                <c:pt idx="4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88908544"/>
        <c:axId val="88911232"/>
      </c:barChart>
      <c:catAx>
        <c:axId val="88908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8911232"/>
        <c:crosses val="autoZero"/>
        <c:auto val="1"/>
        <c:lblAlgn val="ctr"/>
        <c:lblOffset val="100"/>
        <c:noMultiLvlLbl val="0"/>
      </c:catAx>
      <c:valAx>
        <c:axId val="88911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890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 smtClean="0"/>
              <a:t>Geschlechterverteilung</a:t>
            </a:r>
            <a:endParaRPr lang="de-DE" sz="1600" b="1" dirty="0"/>
          </a:p>
        </c:rich>
      </c:tx>
      <c:layout>
        <c:manualLayout>
          <c:xMode val="edge"/>
          <c:yMode val="edge"/>
          <c:x val="0.25223262186566303"/>
          <c:y val="5.963793267689120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AD!$G$2:$G$4</c:f>
              <c:strCache>
                <c:ptCount val="3"/>
                <c:pt idx="0">
                  <c:v>Frauen</c:v>
                </c:pt>
                <c:pt idx="1">
                  <c:v>Männer</c:v>
                </c:pt>
                <c:pt idx="2">
                  <c:v>Keine Angabe</c:v>
                </c:pt>
              </c:strCache>
            </c:strRef>
          </c:cat>
          <c:val>
            <c:numRef>
              <c:f>AD!$H$2:$H$4</c:f>
              <c:numCache>
                <c:formatCode>General</c:formatCode>
                <c:ptCount val="3"/>
                <c:pt idx="0">
                  <c:v>207</c:v>
                </c:pt>
                <c:pt idx="1">
                  <c:v>112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 smtClean="0"/>
              <a:t>Alter</a:t>
            </a:r>
            <a:endParaRPr lang="de-DE" sz="1600" b="1" dirty="0"/>
          </a:p>
        </c:rich>
      </c:tx>
      <c:layout>
        <c:manualLayout>
          <c:xMode val="edge"/>
          <c:yMode val="edge"/>
          <c:x val="0.43430956407209337"/>
          <c:y val="5.57491836160442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AD!$G$8:$G$14</c:f>
              <c:strCache>
                <c:ptCount val="7"/>
                <c:pt idx="0">
                  <c:v>Unter 20</c:v>
                </c:pt>
                <c:pt idx="1">
                  <c:v>20-29</c:v>
                </c:pt>
                <c:pt idx="2">
                  <c:v>30-39</c:v>
                </c:pt>
                <c:pt idx="3">
                  <c:v>40-49</c:v>
                </c:pt>
                <c:pt idx="4">
                  <c:v>50-59</c:v>
                </c:pt>
                <c:pt idx="5">
                  <c:v>Über 60</c:v>
                </c:pt>
                <c:pt idx="6">
                  <c:v>Keine Angabe</c:v>
                </c:pt>
              </c:strCache>
            </c:strRef>
          </c:cat>
          <c:val>
            <c:numRef>
              <c:f>AD!$H$8:$H$14</c:f>
              <c:numCache>
                <c:formatCode>General</c:formatCode>
                <c:ptCount val="7"/>
                <c:pt idx="0">
                  <c:v>29</c:v>
                </c:pt>
                <c:pt idx="1">
                  <c:v>106</c:v>
                </c:pt>
                <c:pt idx="2">
                  <c:v>90</c:v>
                </c:pt>
                <c:pt idx="3">
                  <c:v>58</c:v>
                </c:pt>
                <c:pt idx="4">
                  <c:v>26</c:v>
                </c:pt>
                <c:pt idx="5">
                  <c:v>12</c:v>
                </c:pt>
                <c:pt idx="6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1038464"/>
        <c:axId val="91040000"/>
      </c:barChart>
      <c:catAx>
        <c:axId val="9103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040000"/>
        <c:crosses val="autoZero"/>
        <c:auto val="1"/>
        <c:lblAlgn val="ctr"/>
        <c:lblOffset val="100"/>
        <c:noMultiLvlLbl val="0"/>
      </c:catAx>
      <c:valAx>
        <c:axId val="9104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03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600" b="1" dirty="0" smtClean="0"/>
              <a:t>Nutzungshäufigkeit</a:t>
            </a:r>
            <a:endParaRPr lang="de-DE" sz="1600" b="1" dirty="0"/>
          </a:p>
        </c:rich>
      </c:tx>
      <c:layout>
        <c:manualLayout>
          <c:xMode val="edge"/>
          <c:yMode val="edge"/>
          <c:x val="0.38243530220892941"/>
          <c:y val="5.207321620590377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AD!$G$17:$G$21</c:f>
              <c:strCache>
                <c:ptCount val="5"/>
                <c:pt idx="0">
                  <c:v>Sehr oft (Wöchentlich)</c:v>
                </c:pt>
                <c:pt idx="1">
                  <c:v>Oft (1-3x im Monat)</c:v>
                </c:pt>
                <c:pt idx="2">
                  <c:v>Gelegentlich (3-4x im Jahr)</c:v>
                </c:pt>
                <c:pt idx="3">
                  <c:v>Selten (weniger als 2x im Jahr)</c:v>
                </c:pt>
                <c:pt idx="4">
                  <c:v>Überhaupt nicht</c:v>
                </c:pt>
              </c:strCache>
            </c:strRef>
          </c:cat>
          <c:val>
            <c:numRef>
              <c:f>AD!$H$17:$H$21</c:f>
              <c:numCache>
                <c:formatCode>General</c:formatCode>
                <c:ptCount val="5"/>
                <c:pt idx="0">
                  <c:v>92</c:v>
                </c:pt>
                <c:pt idx="1">
                  <c:v>79</c:v>
                </c:pt>
                <c:pt idx="2">
                  <c:v>76</c:v>
                </c:pt>
                <c:pt idx="3">
                  <c:v>27</c:v>
                </c:pt>
                <c:pt idx="4">
                  <c:v>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1060096"/>
        <c:axId val="91061632"/>
      </c:barChart>
      <c:catAx>
        <c:axId val="9106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061632"/>
        <c:crosses val="autoZero"/>
        <c:auto val="1"/>
        <c:lblAlgn val="ctr"/>
        <c:lblOffset val="100"/>
        <c:noMultiLvlLbl val="0"/>
      </c:catAx>
      <c:valAx>
        <c:axId val="91061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060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b="1"/>
              <a:t>Teilnehmerzahl nach Bibliothekstyp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5142948651929808"/>
          <c:y val="0.20460869052335728"/>
          <c:w val="0.42464815820436236"/>
          <c:h val="0.6978585267217758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AD!$J$2:$J$5</c:f>
              <c:strCache>
                <c:ptCount val="4"/>
                <c:pt idx="0">
                  <c:v>Wissenschaftliche Bibliothek</c:v>
                </c:pt>
                <c:pt idx="1">
                  <c:v>Öffentliche Bibliothek</c:v>
                </c:pt>
                <c:pt idx="2">
                  <c:v>Sonstige Bibliothek</c:v>
                </c:pt>
                <c:pt idx="3">
                  <c:v>Nicht-Nutzer</c:v>
                </c:pt>
              </c:strCache>
            </c:strRef>
          </c:cat>
          <c:val>
            <c:numRef>
              <c:f>AD!$K$2:$K$5</c:f>
              <c:numCache>
                <c:formatCode>General</c:formatCode>
                <c:ptCount val="4"/>
                <c:pt idx="0">
                  <c:v>163</c:v>
                </c:pt>
                <c:pt idx="1">
                  <c:v>185</c:v>
                </c:pt>
                <c:pt idx="2">
                  <c:v>39</c:v>
                </c:pt>
                <c:pt idx="3">
                  <c:v>51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4338206609429471"/>
          <c:y val="0.31025942836774134"/>
          <c:w val="0.3127206081998371"/>
          <c:h val="0.55946862895191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sz="1800" b="1" dirty="0"/>
              <a:t>Bibliothekare:</a:t>
            </a:r>
            <a:r>
              <a:rPr lang="de-DE" sz="1800" b="1" baseline="0" dirty="0"/>
              <a:t> </a:t>
            </a:r>
            <a:r>
              <a:rPr lang="de-DE" sz="1800" b="1" dirty="0"/>
              <a:t>Auswertung der Klischee-Aussagen</a:t>
            </a:r>
          </a:p>
        </c:rich>
      </c:tx>
      <c:layout>
        <c:manualLayout>
          <c:xMode val="edge"/>
          <c:yMode val="edge"/>
          <c:x val="0.1823057301292928"/>
          <c:y val="2.59495173594098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Klischee!$B$19</c:f>
              <c:strCache>
                <c:ptCount val="1"/>
                <c:pt idx="0">
                  <c:v>trifft zu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Klischee!$A$20:$A$29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Klischee!$B$20:$B$29</c:f>
              <c:numCache>
                <c:formatCode>General</c:formatCode>
                <c:ptCount val="10"/>
                <c:pt idx="0">
                  <c:v>3.7</c:v>
                </c:pt>
                <c:pt idx="1">
                  <c:v>2.5</c:v>
                </c:pt>
                <c:pt idx="2">
                  <c:v>3</c:v>
                </c:pt>
                <c:pt idx="3">
                  <c:v>32.700000000000003</c:v>
                </c:pt>
                <c:pt idx="4">
                  <c:v>2.7</c:v>
                </c:pt>
                <c:pt idx="5">
                  <c:v>13.1</c:v>
                </c:pt>
                <c:pt idx="6">
                  <c:v>3.9</c:v>
                </c:pt>
                <c:pt idx="7">
                  <c:v>15.7</c:v>
                </c:pt>
                <c:pt idx="8">
                  <c:v>6</c:v>
                </c:pt>
                <c:pt idx="9">
                  <c:v>3.8</c:v>
                </c:pt>
              </c:numCache>
            </c:numRef>
          </c:val>
        </c:ser>
        <c:ser>
          <c:idx val="1"/>
          <c:order val="1"/>
          <c:tx>
            <c:strRef>
              <c:f>Klischee!$C$19</c:f>
              <c:strCache>
                <c:ptCount val="1"/>
                <c:pt idx="0">
                  <c:v>trifft eher zu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Klischee!$A$20:$A$29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Klischee!$C$20:$C$29</c:f>
              <c:numCache>
                <c:formatCode>General</c:formatCode>
                <c:ptCount val="10"/>
                <c:pt idx="0">
                  <c:v>18.8</c:v>
                </c:pt>
                <c:pt idx="1">
                  <c:v>9.1999999999999993</c:v>
                </c:pt>
                <c:pt idx="2">
                  <c:v>14</c:v>
                </c:pt>
                <c:pt idx="3">
                  <c:v>54</c:v>
                </c:pt>
                <c:pt idx="4">
                  <c:v>8.3000000000000007</c:v>
                </c:pt>
                <c:pt idx="5">
                  <c:v>34.9</c:v>
                </c:pt>
                <c:pt idx="6">
                  <c:v>9.4</c:v>
                </c:pt>
                <c:pt idx="7">
                  <c:v>45.7</c:v>
                </c:pt>
                <c:pt idx="8">
                  <c:v>22.6</c:v>
                </c:pt>
                <c:pt idx="9">
                  <c:v>15.9</c:v>
                </c:pt>
              </c:numCache>
            </c:numRef>
          </c:val>
        </c:ser>
        <c:ser>
          <c:idx val="2"/>
          <c:order val="2"/>
          <c:tx>
            <c:strRef>
              <c:f>Klischee!$D$19</c:f>
              <c:strCache>
                <c:ptCount val="1"/>
                <c:pt idx="0">
                  <c:v>trifft eher nicht zu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Klischee!$A$20:$A$29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Klischee!$D$20:$D$29</c:f>
              <c:numCache>
                <c:formatCode>General</c:formatCode>
                <c:ptCount val="10"/>
                <c:pt idx="0">
                  <c:v>34.5</c:v>
                </c:pt>
                <c:pt idx="1">
                  <c:v>36.1</c:v>
                </c:pt>
                <c:pt idx="2">
                  <c:v>35.9</c:v>
                </c:pt>
                <c:pt idx="3">
                  <c:v>8.1999999999999993</c:v>
                </c:pt>
                <c:pt idx="4">
                  <c:v>23</c:v>
                </c:pt>
                <c:pt idx="5">
                  <c:v>33.5</c:v>
                </c:pt>
                <c:pt idx="6">
                  <c:v>31</c:v>
                </c:pt>
                <c:pt idx="7">
                  <c:v>20.6</c:v>
                </c:pt>
                <c:pt idx="8">
                  <c:v>36</c:v>
                </c:pt>
                <c:pt idx="9">
                  <c:v>39.799999999999997</c:v>
                </c:pt>
              </c:numCache>
            </c:numRef>
          </c:val>
        </c:ser>
        <c:ser>
          <c:idx val="3"/>
          <c:order val="3"/>
          <c:tx>
            <c:strRef>
              <c:f>Klischee!$E$19</c:f>
              <c:strCache>
                <c:ptCount val="1"/>
                <c:pt idx="0">
                  <c:v>trifft nicht zu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Klischee!$A$20:$A$29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Klischee!$E$20:$E$29</c:f>
              <c:numCache>
                <c:formatCode>General</c:formatCode>
                <c:ptCount val="10"/>
                <c:pt idx="0">
                  <c:v>39.6</c:v>
                </c:pt>
                <c:pt idx="1">
                  <c:v>46.3</c:v>
                </c:pt>
                <c:pt idx="2">
                  <c:v>44.3</c:v>
                </c:pt>
                <c:pt idx="3">
                  <c:v>2.4</c:v>
                </c:pt>
                <c:pt idx="4">
                  <c:v>64.599999999999994</c:v>
                </c:pt>
                <c:pt idx="5">
                  <c:v>16.7</c:v>
                </c:pt>
                <c:pt idx="6">
                  <c:v>53.4</c:v>
                </c:pt>
                <c:pt idx="7">
                  <c:v>13.2</c:v>
                </c:pt>
                <c:pt idx="8">
                  <c:v>33.1</c:v>
                </c:pt>
                <c:pt idx="9">
                  <c:v>31.2</c:v>
                </c:pt>
              </c:numCache>
            </c:numRef>
          </c:val>
        </c:ser>
        <c:ser>
          <c:idx val="4"/>
          <c:order val="4"/>
          <c:tx>
            <c:strRef>
              <c:f>Klischee!$F$19</c:f>
              <c:strCache>
                <c:ptCount val="1"/>
                <c:pt idx="0">
                  <c:v>kann ich nicht beurteilen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Klischee!$A$20:$A$29</c:f>
              <c:strCache>
                <c:ptCount val="10"/>
                <c:pt idx="0">
                  <c:v>... sind meist ältere Personen.</c:v>
                </c:pt>
                <c:pt idx="1">
                  <c:v>... haben graue bzw. graumelierte Haare.</c:v>
                </c:pt>
                <c:pt idx="2">
                  <c:v>... blicken immer streng und ernst.</c:v>
                </c:pt>
                <c:pt idx="3">
                  <c:v>... mögen Bücher und lesen viel.</c:v>
                </c:pt>
                <c:pt idx="4">
                  <c:v>... stauben Bücher ab.</c:v>
                </c:pt>
                <c:pt idx="5">
                  <c:v>... fordern die Personen in der Bibliothek immer auf, leise zu sein und keinen Lärm zu verursachen.</c:v>
                </c:pt>
                <c:pt idx="6">
                  <c:v>... haben eine strenge Frisur (Dutt, Haarknoten etc.).</c:v>
                </c:pt>
                <c:pt idx="7">
                  <c:v>... tragen eine Brille.</c:v>
                </c:pt>
                <c:pt idx="8">
                  <c:v>... kleiden sich altmodisch und eintönig.</c:v>
                </c:pt>
                <c:pt idx="9">
                  <c:v>... sind meist nicht verheiratet und leben alleine.</c:v>
                </c:pt>
              </c:strCache>
            </c:strRef>
          </c:cat>
          <c:val>
            <c:numRef>
              <c:f>Klischee!$F$20:$F$29</c:f>
              <c:numCache>
                <c:formatCode>General</c:formatCode>
                <c:ptCount val="10"/>
                <c:pt idx="0">
                  <c:v>3.3</c:v>
                </c:pt>
                <c:pt idx="1">
                  <c:v>5.9</c:v>
                </c:pt>
                <c:pt idx="2">
                  <c:v>2.9</c:v>
                </c:pt>
                <c:pt idx="3">
                  <c:v>2.7</c:v>
                </c:pt>
                <c:pt idx="4">
                  <c:v>1.3</c:v>
                </c:pt>
                <c:pt idx="5">
                  <c:v>1.8</c:v>
                </c:pt>
                <c:pt idx="6">
                  <c:v>2.2999999999999998</c:v>
                </c:pt>
                <c:pt idx="7">
                  <c:v>4.8</c:v>
                </c:pt>
                <c:pt idx="8">
                  <c:v>2.4</c:v>
                </c:pt>
                <c:pt idx="9">
                  <c:v>9.3000000000000007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319680"/>
        <c:axId val="91337856"/>
      </c:barChart>
      <c:catAx>
        <c:axId val="91319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337856"/>
        <c:crosses val="autoZero"/>
        <c:auto val="1"/>
        <c:lblAlgn val="ctr"/>
        <c:lblOffset val="100"/>
        <c:tickLblSkip val="1"/>
        <c:noMultiLvlLbl val="0"/>
      </c:catAx>
      <c:valAx>
        <c:axId val="9133785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DE" sz="1100"/>
                  <a:t>%</a:t>
                </a:r>
                <a:r>
                  <a:rPr lang="de-DE" sz="1100" baseline="0"/>
                  <a:t> der Gesamtteilnehmer</a:t>
                </a:r>
                <a:endParaRPr lang="de-DE" sz="110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9131968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0.65735</cdr:x>
      <cdr:y>0.67847</cdr:y>
    </cdr:from>
    <cdr:to>
      <cdr:x>0.93276</cdr:x>
      <cdr:y>0.7484</cdr:y>
    </cdr:to>
    <cdr:sp macro="" textlink="">
      <cdr:nvSpPr>
        <cdr:cNvPr id="2" name="Rechteck 1"/>
        <cdr:cNvSpPr/>
      </cdr:nvSpPr>
      <cdr:spPr>
        <a:xfrm xmlns:a="http://schemas.openxmlformats.org/drawingml/2006/main">
          <a:off x="3936646" y="2537968"/>
          <a:ext cx="1649322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 sz="1100" b="0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de-DE" dirty="0"/>
            <a:t>% der Gesamtteilnehmer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881E6-B013-432B-93C3-E4EA325F5666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6B38F-2FD4-4C43-8C5A-DD5CD621A6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272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400F-3C5F-43FD-9DD1-A6B9866D0C82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3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4F9B-C58E-4532-B462-270C0AD33025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36401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4F9B-C58E-4532-B462-270C0AD33025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130622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4F9B-C58E-4532-B462-270C0AD33025}" type="datetime1">
              <a:rPr lang="de-DE" smtClean="0"/>
              <a:t>19.10.2015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05174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4F9B-C58E-4532-B462-270C0AD33025}" type="datetime1">
              <a:rPr lang="de-DE" smtClean="0"/>
              <a:t>19.10.2015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765703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54F9B-C58E-4532-B462-270C0AD33025}" type="datetime1">
              <a:rPr lang="de-DE" smtClean="0"/>
              <a:t>19.10.2015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5871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7EA46-9DA0-487C-8E10-0BE01F2B550B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579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8379-E448-4D6B-B014-EEA4FF4778C7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56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93BB3-1427-40F9-B917-ED10A32825F0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19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E42D0-6669-46A8-884A-DAE245E74CA1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99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8F17A-ECD3-4E63-A49C-0B376351D096}" type="datetime1">
              <a:rPr lang="de-DE" smtClean="0"/>
              <a:t>19.10.2015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903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3FE14-236F-4A14-8588-957963BE3C7D}" type="datetime1">
              <a:rPr lang="de-DE" smtClean="0"/>
              <a:t>19.10.2015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9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1195-09CC-4044-9E7E-96F8CC2CC906}" type="datetime1">
              <a:rPr lang="de-DE" smtClean="0"/>
              <a:t>19.10.2015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0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66D0B-93A2-49A9-B0B3-AC247E9868EB}" type="datetime1">
              <a:rPr lang="de-DE" smtClean="0"/>
              <a:t>19.10.2015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92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3FEE2-2C73-46BC-BFD0-C7B01D500E66}" type="datetime1">
              <a:rPr lang="de-DE" smtClean="0"/>
              <a:t>19.10.2015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95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7E593-D4B6-4526-89FC-70868A914A38}" type="datetime1">
              <a:rPr lang="de-DE" smtClean="0"/>
              <a:t>19.10.2015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774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54F9B-C58E-4532-B462-270C0AD33025}" type="datetime1">
              <a:rPr lang="de-DE" smtClean="0"/>
              <a:t>19.10.2015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5B0F45-885F-43C2-92C9-3BAADE0DD7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981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2.docx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Document3.docx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16993" y="2275268"/>
            <a:ext cx="11875007" cy="2619397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de-DE" sz="4000" b="1" dirty="0" smtClean="0"/>
              <a:t>Das Image von Bibliothekarinnen und Bibliothekaren in Deutschland</a:t>
            </a:r>
            <a:br>
              <a:rPr lang="de-DE" sz="4000" b="1" dirty="0" smtClean="0"/>
            </a:br>
            <a:r>
              <a:rPr lang="de-DE" sz="3600" b="1" dirty="0"/>
              <a:t>dargestellt an ausgewählten </a:t>
            </a:r>
            <a:r>
              <a:rPr lang="de-DE" sz="3600" b="1" dirty="0" smtClean="0"/>
              <a:t>Beispielen</a:t>
            </a:r>
            <a:endParaRPr lang="de-DE" sz="3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531812" y="768096"/>
            <a:ext cx="925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dirty="0" smtClean="0"/>
              <a:t>Präsentation der Diplomarbeit</a:t>
            </a:r>
            <a:endParaRPr lang="de-DE" sz="4800" dirty="0"/>
          </a:p>
        </p:txBody>
      </p:sp>
      <p:sp>
        <p:nvSpPr>
          <p:cNvPr id="7" name="Textfeld 6"/>
          <p:cNvSpPr txBox="1"/>
          <p:nvPr/>
        </p:nvSpPr>
        <p:spPr>
          <a:xfrm>
            <a:off x="4828032" y="5596128"/>
            <a:ext cx="3328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Sabrina Bayer</a:t>
            </a:r>
          </a:p>
          <a:p>
            <a:r>
              <a:rPr lang="de-DE" sz="2000" dirty="0" smtClean="0"/>
              <a:t>Kurs QE 3 2012/2015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9358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5. Durchführung der Umfrage</a:t>
            </a:r>
            <a:br>
              <a:rPr lang="de-DE" b="1" dirty="0" smtClean="0"/>
            </a:br>
            <a:r>
              <a:rPr lang="de-DE" sz="2000" b="1" dirty="0" smtClean="0"/>
              <a:t>Verteilung der Fragebögen </a:t>
            </a:r>
            <a:endParaRPr lang="de-DE" sz="2000" b="1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92924" y="1905000"/>
            <a:ext cx="4313864" cy="4203060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Fragebogen für die Bibliotheksmitarbeiter: </a:t>
            </a:r>
            <a:endParaRPr lang="de-DE" dirty="0"/>
          </a:p>
          <a:p>
            <a:pPr lvl="1"/>
            <a:r>
              <a:rPr lang="de-DE" dirty="0" err="1" smtClean="0"/>
              <a:t>Inetbib</a:t>
            </a:r>
            <a:r>
              <a:rPr lang="de-DE" dirty="0" smtClean="0"/>
              <a:t>-Mailingliste</a:t>
            </a:r>
            <a:endParaRPr lang="de-DE" dirty="0"/>
          </a:p>
          <a:p>
            <a:pPr lvl="1"/>
            <a:r>
              <a:rPr lang="de-DE" dirty="0"/>
              <a:t>(Nebenamtliche) Dozenten am </a:t>
            </a:r>
            <a:r>
              <a:rPr lang="de-DE" dirty="0" smtClean="0"/>
              <a:t>Fachbereich</a:t>
            </a:r>
          </a:p>
          <a:p>
            <a:pPr lvl="1"/>
            <a:r>
              <a:rPr lang="de-DE" dirty="0" smtClean="0"/>
              <a:t>Mitarbeiter </a:t>
            </a:r>
            <a:r>
              <a:rPr lang="de-DE" dirty="0"/>
              <a:t>der UB Regensburg und der </a:t>
            </a:r>
            <a:r>
              <a:rPr lang="de-DE" dirty="0" smtClean="0"/>
              <a:t>BSB</a:t>
            </a:r>
          </a:p>
          <a:p>
            <a:pPr lvl="1"/>
            <a:endParaRPr lang="de-DE" dirty="0"/>
          </a:p>
          <a:p>
            <a:pPr>
              <a:spcBef>
                <a:spcPts val="0"/>
              </a:spcBef>
            </a:pPr>
            <a:endParaRPr lang="de-DE" dirty="0" smtClean="0"/>
          </a:p>
          <a:p>
            <a:r>
              <a:rPr lang="de-DE" dirty="0"/>
              <a:t>Abgeschlossene Fragebögen: </a:t>
            </a:r>
          </a:p>
          <a:p>
            <a:pPr marL="0" indent="0">
              <a:buNone/>
            </a:pPr>
            <a:r>
              <a:rPr lang="de-DE" dirty="0"/>
              <a:t>	1.857 Bibliotheksmitarbeiter</a:t>
            </a:r>
          </a:p>
          <a:p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190747" y="1905000"/>
            <a:ext cx="4313864" cy="4203060"/>
          </a:xfrm>
        </p:spPr>
        <p:txBody>
          <a:bodyPr>
            <a:normAutofit lnSpcReduction="10000"/>
          </a:bodyPr>
          <a:lstStyle/>
          <a:p>
            <a:r>
              <a:rPr lang="de-DE" dirty="0"/>
              <a:t>Fragebogen für </a:t>
            </a:r>
            <a:r>
              <a:rPr lang="de-DE" dirty="0" smtClean="0"/>
              <a:t>die Nutzer bzw. Nicht-Nutzer: </a:t>
            </a:r>
            <a:endParaRPr lang="de-DE" dirty="0"/>
          </a:p>
          <a:p>
            <a:pPr lvl="1"/>
            <a:r>
              <a:rPr lang="de-DE" dirty="0" smtClean="0"/>
              <a:t>Stadtbücherei </a:t>
            </a:r>
            <a:r>
              <a:rPr lang="de-DE" dirty="0"/>
              <a:t>Landshut (Druckversion</a:t>
            </a:r>
            <a:r>
              <a:rPr lang="de-DE" dirty="0" smtClean="0"/>
              <a:t>)</a:t>
            </a:r>
          </a:p>
          <a:p>
            <a:pPr lvl="1"/>
            <a:r>
              <a:rPr lang="de-DE" dirty="0"/>
              <a:t>Posts durch UBR und BSB </a:t>
            </a:r>
            <a:r>
              <a:rPr lang="de-DE" dirty="0" smtClean="0"/>
              <a:t>auf Facebook </a:t>
            </a:r>
            <a:r>
              <a:rPr lang="de-DE" dirty="0"/>
              <a:t>und </a:t>
            </a:r>
            <a:r>
              <a:rPr lang="de-DE" dirty="0" smtClean="0"/>
              <a:t>Twitter</a:t>
            </a:r>
          </a:p>
          <a:p>
            <a:pPr lvl="1"/>
            <a:r>
              <a:rPr lang="de-DE" dirty="0" smtClean="0"/>
              <a:t>Eigener Bekannten-/Freundeskreis, die Link weiterverteilten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Abgeschlossene </a:t>
            </a:r>
            <a:r>
              <a:rPr lang="de-DE" dirty="0"/>
              <a:t>Fragebögen: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331 </a:t>
            </a:r>
            <a:r>
              <a:rPr lang="de-DE" dirty="0"/>
              <a:t>Nutzer bzw. </a:t>
            </a:r>
            <a:r>
              <a:rPr lang="de-DE" dirty="0" smtClean="0"/>
              <a:t>Nicht-Nutzer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-&gt; 325 Fragebögen für 		Auswertung</a:t>
            </a:r>
            <a:endParaRPr lang="de-DE" dirty="0"/>
          </a:p>
          <a:p>
            <a:pPr lvl="1"/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/>
          </a:p>
          <a:p>
            <a:pPr lvl="1"/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46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288473" y="488373"/>
            <a:ext cx="977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Fragebogen für </a:t>
            </a:r>
            <a:r>
              <a:rPr lang="de-DE" sz="2400" b="1" dirty="0" smtClean="0"/>
              <a:t>Bibliothekare</a:t>
            </a:r>
            <a:endParaRPr lang="de-DE" sz="2400" b="1" dirty="0"/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229569"/>
              </p:ext>
            </p:extLst>
          </p:nvPr>
        </p:nvGraphicFramePr>
        <p:xfrm>
          <a:off x="1536208" y="1232116"/>
          <a:ext cx="9161145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4580255"/>
                <a:gridCol w="4580890"/>
              </a:tblGrid>
              <a:tr h="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Bitte antworten Sie: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 sind ...  	</a:t>
                      </a:r>
                    </a:p>
                    <a:p>
                      <a:pPr marL="1600200" lvl="3" indent="-2286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weiblich</a:t>
                      </a:r>
                    </a:p>
                    <a:p>
                      <a:pPr marL="1600200" lvl="3" indent="-2286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männlich</a:t>
                      </a:r>
                    </a:p>
                    <a:p>
                      <a:pPr marL="1600200" lvl="3" indent="-2286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Keine Angabe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   Wie </a:t>
                      </a: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 sind Sie?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unter 20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20-29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30-39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50-59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Über 60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Keine Angabe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   An welchem Bibliothekstyp arbeiten Sie?</a:t>
                      </a:r>
                      <a:endParaRPr lang="de-DE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Wissenschaftliche Bibliothek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Öffentliche Bibliothek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Sonstige Bibliothek (Firmenbibliothek, Privatbibliothek ...)</a:t>
                      </a:r>
                    </a:p>
                    <a:p>
                      <a:pPr marL="1571625"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   Mit welcher Ausbildung haben Sie sich für die Arbeit in</a:t>
                      </a:r>
                      <a:r>
                        <a:rPr lang="de-DE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 Bibliothek qualifiziert bzw. werden Sie sich qualifizieren?</a:t>
                      </a:r>
                      <a:endParaRPr lang="de-DE" sz="16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FaMI</a:t>
                      </a:r>
                      <a:r>
                        <a:rPr lang="de-DE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de-DE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Beamtenanwärter </a:t>
                      </a: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mittlerer Dienst / Q2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Bachelor/Dipl. Bibliothekswissenschaften / Beamtenanwärter gehobener Dienst / Q3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Master Bibliothekswissenschaften / Beamtenanwärter höherer Dienst / Q4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Ich arbeite Vollzeit/Teilzeit in einer Bibliothek und habe keine der o.g. Qualifikationen.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Ich arbeite ehrenamtlich in einer Bibliothek und habe keine der o.g. Qualifikationen.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95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258843694"/>
              </p:ext>
            </p:extLst>
          </p:nvPr>
        </p:nvGraphicFramePr>
        <p:xfrm>
          <a:off x="206519" y="3471400"/>
          <a:ext cx="4729163" cy="3033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9109496"/>
              </p:ext>
            </p:extLst>
          </p:nvPr>
        </p:nvGraphicFramePr>
        <p:xfrm>
          <a:off x="1267691" y="561109"/>
          <a:ext cx="4135582" cy="2763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160796"/>
              </p:ext>
            </p:extLst>
          </p:nvPr>
        </p:nvGraphicFramePr>
        <p:xfrm>
          <a:off x="5943600" y="632112"/>
          <a:ext cx="4166755" cy="2786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9759983"/>
              </p:ext>
            </p:extLst>
          </p:nvPr>
        </p:nvGraphicFramePr>
        <p:xfrm>
          <a:off x="5486400" y="3436143"/>
          <a:ext cx="6230112" cy="2798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41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4" grpId="0">
        <p:bldAsOne/>
      </p:bldGraphic>
      <p:bldGraphic spid="5" grpId="0">
        <p:bldAsOne/>
      </p:bldGraphic>
      <p:bldGraphic spid="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249910"/>
              </p:ext>
            </p:extLst>
          </p:nvPr>
        </p:nvGraphicFramePr>
        <p:xfrm>
          <a:off x="1515427" y="1091044"/>
          <a:ext cx="9161145" cy="5730240"/>
        </p:xfrm>
        <a:graphic>
          <a:graphicData uri="http://schemas.openxmlformats.org/drawingml/2006/table">
            <a:tbl>
              <a:tblPr firstRow="1" firstCol="1" bandRow="1"/>
              <a:tblGrid>
                <a:gridCol w="4580255"/>
                <a:gridCol w="4580890"/>
              </a:tblGrid>
              <a:tr h="2300499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Bitte antworten Sie: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Sie sind ...  	</a:t>
                      </a:r>
                    </a:p>
                    <a:p>
                      <a:pPr marL="1600200" lvl="3" indent="-2286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weiblich</a:t>
                      </a:r>
                    </a:p>
                    <a:p>
                      <a:pPr marL="1600200" lvl="3" indent="-2286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männlich</a:t>
                      </a:r>
                    </a:p>
                    <a:p>
                      <a:pPr marL="1600200" lvl="3" indent="-2286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Keine Angabe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   Wie </a:t>
                      </a: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alt sind Sie?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unter 20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20-29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30-39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40-49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50-59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Über 60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Keine Angabe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45574"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   Welche </a:t>
                      </a: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 von Bibliothek nutzen Sie?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Wissenschaftliche Bibliothek (Universitäts-/Fachhochschulbibliothek, Staatliche Bibliothek / Regionalbibliothek, Staatsbibliothek / Nationalbibliothek, Spezialbibliothek, ...)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Öffentliche Bibliothek (Stadtbibliothek, -bücherei, Gemeindebücherei)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Sonstige Bibliothek (Spezialbibliothek, Firmenbibliothek, Privatbibliothek ...)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Ich nutze keine Bibliothek.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49580" algn="l"/>
                        </a:tabLst>
                      </a:pPr>
                      <a:r>
                        <a:rPr lang="de-DE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  Wie </a:t>
                      </a: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 nutzen Sie eine Bibliothek?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Sehr oft (Wöchentlich)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Oft (1 -3x im Monat)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Gelegentlich (3 – 4x im Jahr)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Selten (weniger als 2x im Jahr)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  <a:tabLst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Überhaupt nicht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  <a:tab pos="2700655" algn="l"/>
                          <a:tab pos="449580" algn="l"/>
                        </a:tabLst>
                      </a:pPr>
                      <a:r>
                        <a:rPr lang="de-D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1288473" y="488373"/>
            <a:ext cx="977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/>
              <a:t>Fragebogen für Bibliotheksnutzer bzw. Nicht-Nutzer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23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7032229"/>
              </p:ext>
            </p:extLst>
          </p:nvPr>
        </p:nvGraphicFramePr>
        <p:xfrm>
          <a:off x="499872" y="402336"/>
          <a:ext cx="4840224" cy="286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6411198"/>
              </p:ext>
            </p:extLst>
          </p:nvPr>
        </p:nvGraphicFramePr>
        <p:xfrm>
          <a:off x="6132576" y="402336"/>
          <a:ext cx="5291328" cy="2804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Diagramm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7419173"/>
              </p:ext>
            </p:extLst>
          </p:nvPr>
        </p:nvGraphicFramePr>
        <p:xfrm>
          <a:off x="6143416" y="3267456"/>
          <a:ext cx="5182952" cy="31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Diagram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420443"/>
              </p:ext>
            </p:extLst>
          </p:nvPr>
        </p:nvGraphicFramePr>
        <p:xfrm>
          <a:off x="463296" y="3584448"/>
          <a:ext cx="5126736" cy="3119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697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  <p:bldGraphic spid="4" grpId="0">
        <p:bldAsOne/>
      </p:bldGraphic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01040"/>
              </p:ext>
            </p:extLst>
          </p:nvPr>
        </p:nvGraphicFramePr>
        <p:xfrm>
          <a:off x="1179569" y="1744389"/>
          <a:ext cx="9209405" cy="4693920"/>
        </p:xfrm>
        <a:graphic>
          <a:graphicData uri="http://schemas.openxmlformats.org/drawingml/2006/table">
            <a:tbl>
              <a:tblPr firstRow="1" firstCol="1" bandRow="1"/>
              <a:tblGrid>
                <a:gridCol w="4534535"/>
                <a:gridCol w="664845"/>
                <a:gridCol w="900430"/>
                <a:gridCol w="1169670"/>
                <a:gridCol w="900430"/>
                <a:gridCol w="103949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trifft zu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trifft eher zu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trifft eher nicht zu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trifft nicht zu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kann ich nicht beurteilen</a:t>
                      </a:r>
                      <a:endParaRPr lang="de-D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sind meist nicht verheiratet und leben alleine.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kleiden sich altmodisch und eintönig.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tragen eine Brille.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haben eine strenge Frisur (Dutt, Haarknoten etc.).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fordern die Personen in der Bibliothek immer auf, leise zu sein und keinen Lärm zu verursachen.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benötigen einen Computer um ihre Arbeit ausführen zu können.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stauben Bücher ab.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mögen Bücher und lesen viel.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helfen Nutzern an die benötigten Informationen weltweit zu gelangen.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sind im Umgang mit den neuen Medien und multimedialen Angeboten nicht versiert.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blicken immer streng und ernst.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programmieren Software, um sie ihren Bedürfnissen anzupassen.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haben graue bzw. graumelierte Haare.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... sind meist ältere Personen.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de-DE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538131" y="198799"/>
            <a:ext cx="9175172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/>
              <a:t>5.   Was </a:t>
            </a:r>
            <a:r>
              <a:rPr lang="de-DE" b="1" dirty="0"/>
              <a:t>fällt Ihnen im ersten Moment ein, wenn Sie an den Beruf der Bibliothekarin / des Bibliothekars denken?</a:t>
            </a:r>
            <a:endParaRPr lang="de-DE" dirty="0" smtClean="0">
              <a:effectLst/>
            </a:endParaRPr>
          </a:p>
          <a:p>
            <a:r>
              <a:rPr lang="de-DE" sz="1600" dirty="0"/>
              <a:t> </a:t>
            </a:r>
            <a:r>
              <a:rPr lang="de-DE" sz="1600" dirty="0" smtClean="0"/>
              <a:t>Wählen </a:t>
            </a:r>
            <a:r>
              <a:rPr lang="de-DE" sz="1600" dirty="0"/>
              <a:t>Sie bei jeder Aussage aus einer der folgenden Antwortmöglichkeiten: trifft zu, trifft eher zu, trifft eher nicht zu, </a:t>
            </a:r>
            <a:r>
              <a:rPr lang="de-DE" sz="1600" dirty="0" smtClean="0"/>
              <a:t>   trifft </a:t>
            </a:r>
            <a:r>
              <a:rPr lang="de-DE" sz="1600" dirty="0"/>
              <a:t>nicht zu</a:t>
            </a:r>
            <a:endParaRPr lang="de-DE" sz="1600" dirty="0" smtClean="0">
              <a:effectLst/>
            </a:endParaRPr>
          </a:p>
          <a:p>
            <a:r>
              <a:rPr lang="de-DE" sz="1600" dirty="0"/>
              <a:t>Kreuzen Sie bitte das jeweilig zutreffende Feld an.</a:t>
            </a:r>
            <a:endParaRPr lang="de-DE" sz="1600" dirty="0" smtClean="0">
              <a:effectLst/>
            </a:endParaRPr>
          </a:p>
          <a:p>
            <a:r>
              <a:rPr lang="de-DE" sz="1600" b="1" dirty="0" smtClean="0"/>
              <a:t>Bibliothekarinnen </a:t>
            </a:r>
            <a:r>
              <a:rPr lang="de-DE" sz="1600" b="1" dirty="0"/>
              <a:t>und/oder Bibliothekare ...</a:t>
            </a:r>
            <a:endParaRPr lang="de-DE" sz="1600" dirty="0" smtClean="0">
              <a:effectLst/>
            </a:endParaRP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1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401333811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51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512766874"/>
              </p:ext>
            </p:extLst>
          </p:nvPr>
        </p:nvGraphicFramePr>
        <p:xfrm>
          <a:off x="1537855" y="1101437"/>
          <a:ext cx="8759536" cy="4353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0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338602984"/>
              </p:ext>
            </p:extLst>
          </p:nvPr>
        </p:nvGraphicFramePr>
        <p:xfrm>
          <a:off x="1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09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2002093219"/>
              </p:ext>
            </p:extLst>
          </p:nvPr>
        </p:nvGraphicFramePr>
        <p:xfrm>
          <a:off x="1531035" y="1123190"/>
          <a:ext cx="8948103" cy="4094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28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b="1" dirty="0" smtClean="0"/>
              <a:t>Gliederung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de-DE" sz="2400" dirty="0" smtClean="0"/>
              <a:t>Das Berufsbild des Bibliothekars (BERUFENET, Berufsbild  2000)</a:t>
            </a:r>
          </a:p>
          <a:p>
            <a:pPr>
              <a:buFont typeface="+mj-lt"/>
              <a:buAutoNum type="arabicPeriod"/>
            </a:pPr>
            <a:r>
              <a:rPr lang="de-DE" sz="2400" dirty="0" smtClean="0"/>
              <a:t>Selbstdarstellung in den bibliothekarischen Fachzeitschriften</a:t>
            </a:r>
          </a:p>
          <a:p>
            <a:pPr>
              <a:buFont typeface="+mj-lt"/>
              <a:buAutoNum type="arabicPeriod"/>
            </a:pPr>
            <a:r>
              <a:rPr lang="de-DE" sz="2400" dirty="0" smtClean="0"/>
              <a:t>Fremdbild: Darstellung in Zeitungsartikeln</a:t>
            </a:r>
          </a:p>
          <a:p>
            <a:pPr>
              <a:buFont typeface="+mj-lt"/>
              <a:buAutoNum type="arabicPeriod"/>
            </a:pPr>
            <a:r>
              <a:rPr lang="de-DE" sz="2400" dirty="0" smtClean="0"/>
              <a:t>Fremdbild: Darstellung in Belletristik sowie Spielfilmen und TV-Serien</a:t>
            </a:r>
          </a:p>
          <a:p>
            <a:pPr>
              <a:buFont typeface="+mj-lt"/>
              <a:buAutoNum type="arabicPeriod"/>
            </a:pPr>
            <a:r>
              <a:rPr lang="de-DE" sz="2400" dirty="0" smtClean="0"/>
              <a:t>Umfrage</a:t>
            </a:r>
          </a:p>
          <a:p>
            <a:pPr>
              <a:buFont typeface="+mj-lt"/>
              <a:buAutoNum type="arabicPeriod"/>
            </a:pPr>
            <a:r>
              <a:rPr lang="de-DE" sz="2400" dirty="0" smtClean="0"/>
              <a:t>Fazit</a:t>
            </a:r>
            <a:endParaRPr lang="de-DE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9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48000" y="2394102"/>
            <a:ext cx="6096000" cy="187615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  <a:tabLst>
                <a:tab pos="449580" algn="l"/>
              </a:tabLst>
            </a:pPr>
            <a:r>
              <a:rPr lang="de-DE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bibliothekarischen Berufen arbeiten eher Frauen.</a:t>
            </a:r>
            <a:endParaRPr lang="de-DE" sz="16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  <a:tabLst>
                <a:tab pos="449580" algn="l"/>
              </a:tabLst>
            </a:pPr>
            <a:r>
              <a:rPr lang="de-DE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bibliothekarischen Berufen arbeiten eher Männer.</a:t>
            </a:r>
            <a:endParaRPr lang="de-DE" sz="16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  <a:tabLst>
                <a:tab pos="449580" algn="l"/>
              </a:tabLst>
            </a:pPr>
            <a:r>
              <a:rPr lang="de-DE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Anteil von Frauen und Männern in bibliothekarischen Berufen ist ungefähr gleich hoch.</a:t>
            </a:r>
            <a:endParaRPr lang="de-DE" sz="1600" dirty="0" smtClean="0">
              <a:effectLst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  <a:tabLst>
                <a:tab pos="449580" algn="l"/>
              </a:tabLst>
            </a:pPr>
            <a:r>
              <a:rPr lang="de-DE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Weiß ich nicht.</a:t>
            </a:r>
            <a:endParaRPr lang="de-DE" sz="1600" dirty="0">
              <a:effectLst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569027" y="820883"/>
            <a:ext cx="7055427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/>
              <a:t>6.    Was </a:t>
            </a:r>
            <a:r>
              <a:rPr lang="de-DE" b="1" dirty="0"/>
              <a:t>– denken Sie – trifft zu?</a:t>
            </a:r>
            <a:endParaRPr lang="de-DE" dirty="0" smtClean="0">
              <a:effectLst/>
            </a:endParaRPr>
          </a:p>
          <a:p>
            <a:endParaRPr lang="de-DE" sz="1600" dirty="0" smtClean="0"/>
          </a:p>
          <a:p>
            <a:r>
              <a:rPr lang="de-DE" sz="1600" dirty="0" smtClean="0"/>
              <a:t>Bitte </a:t>
            </a:r>
            <a:r>
              <a:rPr lang="de-DE" sz="1600" dirty="0"/>
              <a:t>entscheiden Sie sich für </a:t>
            </a:r>
            <a:r>
              <a:rPr lang="de-DE" sz="1600" b="1" dirty="0"/>
              <a:t>eine</a:t>
            </a:r>
            <a:r>
              <a:rPr lang="de-DE" sz="1600" dirty="0"/>
              <a:t> der unten stehenden Aussagen.</a:t>
            </a:r>
            <a:endParaRPr lang="de-DE" sz="1600" dirty="0" smtClean="0">
              <a:effectLst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24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088190"/>
              </p:ext>
            </p:extLst>
          </p:nvPr>
        </p:nvGraphicFramePr>
        <p:xfrm>
          <a:off x="-84791" y="1054468"/>
          <a:ext cx="6497783" cy="463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419331"/>
              </p:ext>
            </p:extLst>
          </p:nvPr>
        </p:nvGraphicFramePr>
        <p:xfrm>
          <a:off x="5039592" y="1974273"/>
          <a:ext cx="6930736" cy="4707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hteck 5"/>
          <p:cNvSpPr/>
          <p:nvPr/>
        </p:nvSpPr>
        <p:spPr>
          <a:xfrm>
            <a:off x="4174573" y="4281747"/>
            <a:ext cx="16493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% der Gesamtteilnehmer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21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636817" y="405245"/>
            <a:ext cx="5766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 bibliothekarischen Berufen arbeiten eher …</a:t>
            </a:r>
            <a:endParaRPr lang="de-DE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3503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910316"/>
              </p:ext>
            </p:extLst>
          </p:nvPr>
        </p:nvGraphicFramePr>
        <p:xfrm>
          <a:off x="1580140" y="2047298"/>
          <a:ext cx="8208096" cy="39482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4" imgW="5769758" imgH="3264616" progId="Word.Document.12">
                  <p:embed/>
                </p:oleObj>
              </mc:Choice>
              <mc:Fallback>
                <p:oleObj name="Document" r:id="rId4" imgW="5769758" imgH="326461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0140" y="2047298"/>
                        <a:ext cx="8208096" cy="39482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1699274" y="693081"/>
            <a:ext cx="796982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/>
              <a:t>7.  Welche </a:t>
            </a:r>
            <a:r>
              <a:rPr lang="de-DE" b="1" dirty="0"/>
              <a:t>Persönlichkeitsmerkmale treffen Ihrer Meinung nach auf Bibliothekarinnen und Bibliothekare zu?</a:t>
            </a:r>
            <a:endParaRPr lang="de-DE" dirty="0" smtClean="0">
              <a:effectLst/>
            </a:endParaRPr>
          </a:p>
          <a:p>
            <a:r>
              <a:rPr lang="de-DE" sz="1600" dirty="0"/>
              <a:t>Bitte kreuzen Sie</a:t>
            </a:r>
            <a:r>
              <a:rPr lang="de-DE" sz="1600" b="1" dirty="0"/>
              <a:t> alle</a:t>
            </a:r>
            <a:r>
              <a:rPr lang="de-DE" sz="1600" dirty="0"/>
              <a:t> Eigenschaften an, die Ihnen wichtig erscheinen. </a:t>
            </a:r>
            <a:endParaRPr lang="de-DE" sz="1600" dirty="0" smtClean="0">
              <a:effectLst/>
            </a:endParaRPr>
          </a:p>
          <a:p>
            <a:r>
              <a:rPr lang="de-DE" sz="1600" dirty="0"/>
              <a:t>(Mehrfachnennungen möglich)</a:t>
            </a:r>
            <a:endParaRPr lang="de-DE" sz="1600" dirty="0" smtClean="0">
              <a:effectLst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152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861790"/>
          </a:xfrm>
        </p:spPr>
        <p:txBody>
          <a:bodyPr>
            <a:normAutofit fontScale="90000"/>
          </a:bodyPr>
          <a:lstStyle/>
          <a:p>
            <a:pPr lvl="0"/>
            <a:r>
              <a:rPr lang="de-DE" sz="2000" b="1" dirty="0" smtClean="0"/>
              <a:t>7. Welche </a:t>
            </a:r>
            <a:r>
              <a:rPr lang="de-DE" sz="2000" b="1" dirty="0"/>
              <a:t>Persönlichkeitsmerkmale treffen Ihrer Meinung nach auf Bibliothekarinnen und Bibliothekare zu?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Bibliotheksmitarbeiter	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Hilfsbereit (81,1%)</a:t>
            </a:r>
          </a:p>
          <a:p>
            <a:r>
              <a:rPr lang="de-DE" dirty="0" smtClean="0"/>
              <a:t>Ordentlich (74,9%)</a:t>
            </a:r>
          </a:p>
          <a:p>
            <a:r>
              <a:rPr lang="de-DE" dirty="0" smtClean="0"/>
              <a:t>Zuverlässig (73,1%)</a:t>
            </a:r>
          </a:p>
          <a:p>
            <a:r>
              <a:rPr lang="de-DE" dirty="0" smtClean="0"/>
              <a:t>Gebildet (69,1%)</a:t>
            </a:r>
          </a:p>
          <a:p>
            <a:r>
              <a:rPr lang="de-DE" dirty="0" smtClean="0"/>
              <a:t>Intelligent (67,7%)</a:t>
            </a:r>
          </a:p>
          <a:p>
            <a:r>
              <a:rPr lang="de-DE" dirty="0" smtClean="0"/>
              <a:t>Freundlich (62,3%)</a:t>
            </a:r>
          </a:p>
          <a:p>
            <a:r>
              <a:rPr lang="de-DE" dirty="0" smtClean="0"/>
              <a:t>Geduldig (53,5%)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Nutzer/Nicht-Nutzer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Ordentlich (76,6%)</a:t>
            </a:r>
          </a:p>
          <a:p>
            <a:r>
              <a:rPr lang="de-DE" dirty="0" smtClean="0"/>
              <a:t>Gebildet (73,2%)</a:t>
            </a:r>
          </a:p>
          <a:p>
            <a:r>
              <a:rPr lang="de-DE" dirty="0" smtClean="0"/>
              <a:t>Hilfsbereit (66,8%)</a:t>
            </a:r>
          </a:p>
          <a:p>
            <a:r>
              <a:rPr lang="de-DE" dirty="0" smtClean="0"/>
              <a:t>Intelligent (65,8%)</a:t>
            </a:r>
          </a:p>
          <a:p>
            <a:r>
              <a:rPr lang="de-DE" dirty="0" smtClean="0"/>
              <a:t>Zuverlässig (63,7%)</a:t>
            </a:r>
          </a:p>
          <a:p>
            <a:r>
              <a:rPr lang="de-DE" dirty="0" smtClean="0"/>
              <a:t>Ruhig (53,5%)</a:t>
            </a:r>
          </a:p>
          <a:p>
            <a:r>
              <a:rPr lang="de-DE" dirty="0" smtClean="0"/>
              <a:t>Freundlich (52,6%)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07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888646"/>
              </p:ext>
            </p:extLst>
          </p:nvPr>
        </p:nvGraphicFramePr>
        <p:xfrm>
          <a:off x="1482986" y="2410693"/>
          <a:ext cx="7987260" cy="2899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Document" r:id="rId4" imgW="5769758" imgH="2093507" progId="Word.Document.12">
                  <p:embed/>
                </p:oleObj>
              </mc:Choice>
              <mc:Fallback>
                <p:oleObj name="Document" r:id="rId4" imgW="5769758" imgH="20935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82986" y="2410693"/>
                        <a:ext cx="7987260" cy="28990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864101" y="685800"/>
            <a:ext cx="776827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/>
              <a:t>8.  Wie </a:t>
            </a:r>
            <a:r>
              <a:rPr lang="de-DE" b="1" dirty="0"/>
              <a:t>würden Sie die bibliothekarische Arbeit charakterisieren?</a:t>
            </a:r>
            <a:endParaRPr lang="de-DE" dirty="0" smtClean="0">
              <a:effectLst/>
            </a:endParaRPr>
          </a:p>
          <a:p>
            <a:r>
              <a:rPr lang="de-DE" sz="1600" dirty="0"/>
              <a:t>Bitte kreuzen Sie </a:t>
            </a:r>
            <a:r>
              <a:rPr lang="de-DE" sz="1600" b="1" dirty="0"/>
              <a:t>alle</a:t>
            </a:r>
            <a:r>
              <a:rPr lang="de-DE" sz="1600" dirty="0"/>
              <a:t> Eigenschaften an, die Ihnen wichtig erscheinen. </a:t>
            </a:r>
            <a:endParaRPr lang="de-DE" sz="1600" dirty="0" smtClean="0">
              <a:effectLst/>
            </a:endParaRPr>
          </a:p>
          <a:p>
            <a:r>
              <a:rPr lang="de-DE" sz="1600" dirty="0"/>
              <a:t>(Mehrfachnennungen möglich)</a:t>
            </a:r>
            <a:endParaRPr lang="de-DE" sz="1600" dirty="0" smtClean="0">
              <a:effectLst/>
            </a:endParaRPr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93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de-DE" sz="1800" b="1" dirty="0"/>
              <a:t>8.  Wie würden Sie die bibliothekarische Arbeit charakterisieren?</a:t>
            </a:r>
            <a:r>
              <a:rPr lang="de-DE" sz="3200" dirty="0"/>
              <a:t/>
            </a:r>
            <a:br>
              <a:rPr lang="de-DE" sz="3200" dirty="0"/>
            </a:br>
            <a:endParaRPr lang="de-DE" sz="3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Bibliotheksmitarbeiter	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Vielseitig (73,2%)</a:t>
            </a:r>
          </a:p>
          <a:p>
            <a:r>
              <a:rPr lang="de-DE" dirty="0" smtClean="0"/>
              <a:t>Nützlich (68,7%)</a:t>
            </a:r>
          </a:p>
          <a:p>
            <a:r>
              <a:rPr lang="de-DE" dirty="0" smtClean="0"/>
              <a:t>Interessant (65,6%)</a:t>
            </a:r>
          </a:p>
          <a:p>
            <a:r>
              <a:rPr lang="de-DE" dirty="0" smtClean="0"/>
              <a:t>Hilfreich (57,9%)</a:t>
            </a:r>
          </a:p>
          <a:p>
            <a:r>
              <a:rPr lang="de-DE" dirty="0" smtClean="0"/>
              <a:t>Verantwortungsvoll (51,5%)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Nutzer/Nicht-Nutzer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Nützlich (62,8%)</a:t>
            </a:r>
          </a:p>
          <a:p>
            <a:r>
              <a:rPr lang="de-DE" dirty="0" smtClean="0"/>
              <a:t>Hilfreich (55,1%)</a:t>
            </a:r>
          </a:p>
          <a:p>
            <a:r>
              <a:rPr lang="de-DE" dirty="0" smtClean="0"/>
              <a:t>Interessant (48,6%)</a:t>
            </a:r>
          </a:p>
          <a:p>
            <a:r>
              <a:rPr lang="de-DE" dirty="0" smtClean="0"/>
              <a:t>Von Routine bestimmt (48,6%)</a:t>
            </a:r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349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950720" y="787782"/>
            <a:ext cx="7595616" cy="8576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49580" algn="l"/>
              </a:tabLst>
            </a:pPr>
            <a:r>
              <a:rPr lang="de-D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Was sind Ihre Haupttätigkeiten als Bibliothekarin / als Bibliothekar? </a:t>
            </a:r>
            <a:endParaRPr lang="de-DE" dirty="0" smtClean="0">
              <a:effectLst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449580" algn="l"/>
              </a:tabLst>
            </a:pPr>
            <a:r>
              <a:rPr lang="de-D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(bitte maximal fünf Nennungen)</a:t>
            </a:r>
            <a:endParaRPr lang="de-DE" dirty="0">
              <a:effectLst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950720" y="3048155"/>
            <a:ext cx="7595616" cy="1176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49580" algn="l"/>
              </a:tabLst>
            </a:pPr>
            <a:r>
              <a:rPr lang="de-D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Was sind  -  Ihrer Meinung nach - die Haupttätigkeiten einer Bibliothekarin / eines Bibliothekars?</a:t>
            </a:r>
            <a:endParaRPr lang="de-DE" dirty="0" smtClean="0">
              <a:effectLst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449580" algn="l"/>
              </a:tabLst>
            </a:pPr>
            <a:r>
              <a:rPr lang="de-DE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(bitte maximal fünf Nennungen)</a:t>
            </a:r>
            <a:endParaRPr lang="de-DE" dirty="0">
              <a:effectLst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85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Was sind Ihre Haupttätigkeiten als Bibliothekarin / als Bibliothekar? </a:t>
            </a:r>
            <a:b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 </a:t>
            </a:r>
            <a:r>
              <a:rPr lang="de-DE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 -  Ihrer Meinung nach - die Haupttätigkeiten einer Bibliothekarin / eines Bibliothekars</a:t>
            </a:r>
            <a:r>
              <a:rPr lang="de-DE" sz="1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de-DE" sz="1800" dirty="0"/>
              <a:t/>
            </a:r>
            <a:br>
              <a:rPr lang="de-DE" sz="1800" dirty="0"/>
            </a:br>
            <a:endParaRPr lang="de-DE" sz="1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Bibliotheksmitarbeiter	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Infodienst und/oder Beratung von Nutzern (60%)</a:t>
            </a:r>
          </a:p>
          <a:p>
            <a:r>
              <a:rPr lang="de-DE" dirty="0" smtClean="0"/>
              <a:t>Formal- und/oder Sachkatalogisierung und/oder Systematisieren (45,2%)</a:t>
            </a:r>
          </a:p>
          <a:p>
            <a:r>
              <a:rPr lang="de-DE" dirty="0" smtClean="0"/>
              <a:t>Medienauswahl und –pflege und/oder Bestandserhaltung (34,6%)</a:t>
            </a:r>
          </a:p>
          <a:p>
            <a:r>
              <a:rPr lang="de-DE" dirty="0" smtClean="0"/>
              <a:t>Schulungen für Nutzer planen und/oder durchführen (33,8%)</a:t>
            </a:r>
          </a:p>
          <a:p>
            <a:r>
              <a:rPr lang="de-DE" dirty="0" smtClean="0"/>
              <a:t>Literaturrecherche in nationalen und internationalen Datenbanken (29,7%)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Nutzer/Nicht-Nutzer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Infodienst und/oder Beratung von Nutzern (70,8%)</a:t>
            </a:r>
          </a:p>
          <a:p>
            <a:r>
              <a:rPr lang="de-DE" dirty="0" smtClean="0"/>
              <a:t>Medien inventarisieren und/oder Lieferungen überwachen (68,3%)</a:t>
            </a:r>
          </a:p>
          <a:p>
            <a:r>
              <a:rPr lang="de-DE" dirty="0"/>
              <a:t>Formal- und/oder Sachkatalogisierung und/oder Systematisieren </a:t>
            </a:r>
            <a:r>
              <a:rPr lang="de-DE" dirty="0" smtClean="0"/>
              <a:t>(66,58%)</a:t>
            </a:r>
          </a:p>
          <a:p>
            <a:r>
              <a:rPr lang="de-DE" dirty="0"/>
              <a:t>Medienauswahl und –pflege und/oder Bestandserhaltung </a:t>
            </a:r>
            <a:r>
              <a:rPr lang="de-DE" dirty="0" smtClean="0"/>
              <a:t>(53,5%)</a:t>
            </a:r>
          </a:p>
          <a:p>
            <a:r>
              <a:rPr lang="de-DE" dirty="0" smtClean="0"/>
              <a:t>Ausleihe und/oder Rückbuchung von Medien und/oder Mahnwesen (34,8%)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922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de-DE" b="1" dirty="0" smtClean="0">
                <a:solidFill>
                  <a:schemeClr val="tx1"/>
                </a:solidFill>
                <a:latin typeface="+mn-lt"/>
              </a:rPr>
              <a:t>Vergleich der Ergebnisse aus der Umfrage unter Bibliotheksmitarbeitern und Nutzer bzw. Nicht-Nutzern</a:t>
            </a:r>
            <a:endParaRPr lang="de-DE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r>
              <a:rPr lang="de-DE" dirty="0" smtClean="0"/>
              <a:t>Frage 5 bis 8: weitgehend übereinstimmendes Bild der Aussagen von Bibliotheksmitarbeitern und Nutzer/Nicht-Nutzer</a:t>
            </a:r>
          </a:p>
          <a:p>
            <a:r>
              <a:rPr lang="de-DE" dirty="0" smtClean="0"/>
              <a:t>Bei Frage 9 zu den Haupttätigkeiten sehen Nutzer eher die Arbeit abseits des Kunden während Bibliotheksmitarbeiter eher die Arbeit mit und für den Kunden als Haupttätigkeit ansehen</a:t>
            </a:r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43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31265" y="787782"/>
            <a:ext cx="8217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b="1" dirty="0" smtClean="0"/>
              <a:t>10.  Bitte </a:t>
            </a:r>
            <a:r>
              <a:rPr lang="de-DE" b="1" dirty="0"/>
              <a:t>beantworten Sie die Frage von "überhaupt nicht" bis "absolut"</a:t>
            </a:r>
            <a:endParaRPr lang="de-DE" dirty="0" smtClean="0">
              <a:effectLst/>
            </a:endParaRPr>
          </a:p>
          <a:p>
            <a:r>
              <a:rPr lang="de-DE" dirty="0"/>
              <a:t> 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427826" y="1746425"/>
            <a:ext cx="1328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Überhaupt nicht</a:t>
            </a:r>
            <a:endParaRPr lang="de-DE" sz="1200" dirty="0"/>
          </a:p>
        </p:txBody>
      </p:sp>
      <p:sp>
        <p:nvSpPr>
          <p:cNvPr id="6" name="Textfeld 5"/>
          <p:cNvSpPr txBox="1"/>
          <p:nvPr/>
        </p:nvSpPr>
        <p:spPr>
          <a:xfrm>
            <a:off x="10686288" y="1746426"/>
            <a:ext cx="81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Absolut</a:t>
            </a:r>
            <a:endParaRPr lang="de-DE" sz="1200" dirty="0"/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3824416791"/>
              </p:ext>
            </p:extLst>
          </p:nvPr>
        </p:nvGraphicFramePr>
        <p:xfrm>
          <a:off x="257175" y="3267457"/>
          <a:ext cx="11655552" cy="2602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29</a:t>
            </a:fld>
            <a:endParaRPr lang="de-DE"/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251897"/>
              </p:ext>
            </p:extLst>
          </p:nvPr>
        </p:nvGraphicFramePr>
        <p:xfrm>
          <a:off x="531812" y="2067067"/>
          <a:ext cx="15792029" cy="857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Document" r:id="rId5" imgW="9083758" imgH="552884" progId="Word.Document.12">
                  <p:embed/>
                </p:oleObj>
              </mc:Choice>
              <mc:Fallback>
                <p:oleObj name="Document" r:id="rId5" imgW="9083758" imgH="55288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1812" y="2067067"/>
                        <a:ext cx="15792029" cy="857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00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1. Das Berufsbild des Bibliothekars</a:t>
            </a:r>
            <a:endParaRPr lang="de-DE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89212" y="1954415"/>
            <a:ext cx="4342893" cy="576262"/>
          </a:xfrm>
        </p:spPr>
        <p:txBody>
          <a:bodyPr/>
          <a:lstStyle/>
          <a:p>
            <a:r>
              <a:rPr lang="de-DE" dirty="0" smtClean="0"/>
              <a:t>BERUFENET  (Bundesagentur für Arbeit)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Vielseitige und interessante Arbeitsfelder</a:t>
            </a:r>
          </a:p>
          <a:p>
            <a:r>
              <a:rPr lang="de-DE" dirty="0" smtClean="0"/>
              <a:t>Genaue und ordentliche Arbeitsweise</a:t>
            </a:r>
          </a:p>
          <a:p>
            <a:r>
              <a:rPr lang="de-DE" dirty="0" smtClean="0"/>
              <a:t>Freundlich und hilfsbereit gegenüber Nutzern</a:t>
            </a:r>
          </a:p>
          <a:p>
            <a:r>
              <a:rPr lang="de-DE" dirty="0" smtClean="0"/>
              <a:t>Aufgeschlossen gegenüber Neuerungen 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7505610" y="1666284"/>
            <a:ext cx="3999001" cy="576262"/>
          </a:xfrm>
        </p:spPr>
        <p:txBody>
          <a:bodyPr/>
          <a:lstStyle/>
          <a:p>
            <a:r>
              <a:rPr lang="de-DE" dirty="0" smtClean="0"/>
              <a:t>„Berufsbild 2000“ 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Vielfältige und herausfordernde Tätigkeitsfelder</a:t>
            </a:r>
          </a:p>
          <a:p>
            <a:r>
              <a:rPr lang="de-DE" dirty="0" smtClean="0"/>
              <a:t>Fortschrittliche und moderne Denkweisen</a:t>
            </a:r>
          </a:p>
          <a:p>
            <a:r>
              <a:rPr lang="de-DE" dirty="0" smtClean="0"/>
              <a:t>Freundlich </a:t>
            </a:r>
            <a:r>
              <a:rPr lang="de-DE" dirty="0"/>
              <a:t>und hilfsbereit gegenüber Nutzern</a:t>
            </a:r>
          </a:p>
          <a:p>
            <a:r>
              <a:rPr lang="de-DE" dirty="0" smtClean="0"/>
              <a:t>Aufgeschlossen gegenüber Neuerungen</a:t>
            </a:r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60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6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6. Fazit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464522" y="1828799"/>
            <a:ext cx="8915400" cy="4248677"/>
          </a:xfrm>
        </p:spPr>
        <p:txBody>
          <a:bodyPr/>
          <a:lstStyle/>
          <a:p>
            <a:r>
              <a:rPr lang="de-DE" dirty="0" smtClean="0"/>
              <a:t>Sowohl die Bibliothekare selbst als auch die Nutzer/Nicht-Nutzer haben ein eher positives Bild vom bibliothekarischen Beruf</a:t>
            </a:r>
          </a:p>
          <a:p>
            <a:r>
              <a:rPr lang="de-DE" dirty="0"/>
              <a:t>Die meisten klischeehaften Eigenschaften können als nicht mehr zutreffend angesehen werden</a:t>
            </a:r>
          </a:p>
          <a:p>
            <a:pPr lvl="1"/>
            <a:r>
              <a:rPr lang="de-DE" dirty="0"/>
              <a:t>Ausnahme: Bestätigung der Leseleidenschaft sowohl in der Umfrage und den Zeitungsartikeln als auch in Romane und Filmen -&gt; jedoch nicht negativ zu bewerten, da man hier den Zusammenhang mit „gebildet“ sehen kann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2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589212" y="1023257"/>
            <a:ext cx="8915399" cy="2262781"/>
          </a:xfrm>
        </p:spPr>
        <p:txBody>
          <a:bodyPr/>
          <a:lstStyle/>
          <a:p>
            <a:pPr algn="ctr"/>
            <a:r>
              <a:rPr lang="de-DE" b="1" dirty="0" smtClean="0"/>
              <a:t>Vielen Dank für Ihre Aufmerksamkeit!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de-DE" dirty="0" smtClean="0"/>
              <a:t>(… und die Teilnahme an der Umfrage </a:t>
            </a:r>
            <a:r>
              <a:rPr lang="de-DE" dirty="0" smtClean="0">
                <a:sym typeface="Wingdings" panose="05000000000000000000" pitchFamily="2" charset="2"/>
              </a:rPr>
              <a:t>)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15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 b="1" dirty="0" smtClean="0"/>
              <a:t>2. </a:t>
            </a:r>
            <a:r>
              <a:rPr lang="de-DE" sz="4000" b="1" dirty="0"/>
              <a:t>Selbstdarstellung in den bibliothekarischen Fachzeitschriften</a:t>
            </a:r>
            <a:r>
              <a:rPr lang="de-DE" b="1" dirty="0"/>
              <a:t/>
            </a:r>
            <a:br>
              <a:rPr lang="de-DE" b="1" dirty="0"/>
            </a:b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Verwendete Fachzeitschriften:</a:t>
            </a:r>
          </a:p>
          <a:p>
            <a:pPr lvl="1"/>
            <a:r>
              <a:rPr lang="de-DE" dirty="0" smtClean="0"/>
              <a:t>Bibliotheksdienst (BID)</a:t>
            </a:r>
          </a:p>
          <a:p>
            <a:pPr lvl="1"/>
            <a:r>
              <a:rPr lang="de-DE" dirty="0" err="1" smtClean="0"/>
              <a:t>BuB</a:t>
            </a:r>
            <a:r>
              <a:rPr lang="de-DE" dirty="0" smtClean="0"/>
              <a:t>: Forum Bibliothek und Information (BIB)</a:t>
            </a:r>
          </a:p>
          <a:p>
            <a:pPr lvl="1"/>
            <a:r>
              <a:rPr lang="de-DE" dirty="0" smtClean="0"/>
              <a:t>VDB-Mitteilungen/Zeitschrift für Bibliothekswesen und Bibliographie (VDB)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Zeitraum der ausgewerteten Artikel: 2000 – 2014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 smtClean="0"/>
              <a:t>Fazit: </a:t>
            </a:r>
          </a:p>
          <a:p>
            <a:pPr lvl="1"/>
            <a:r>
              <a:rPr lang="de-DE" dirty="0" smtClean="0"/>
              <a:t>Große Herausforderungen, nicht nur durch digitalen Wandel, sondern auch im täglichen persönlichen Kontakt mit den Nutzern </a:t>
            </a:r>
          </a:p>
          <a:p>
            <a:pPr lvl="1"/>
            <a:r>
              <a:rPr lang="de-DE" dirty="0" smtClean="0"/>
              <a:t>Bibliothekare aufgeschlossen gegenüber Veränderungen</a:t>
            </a:r>
          </a:p>
          <a:p>
            <a:pPr lvl="1"/>
            <a:r>
              <a:rPr lang="de-DE" dirty="0" smtClean="0"/>
              <a:t>Entwickeln kreative Lösungsansätze um ihren Nutzern bestmögliche Ansprache zu gewährleisten</a:t>
            </a: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03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smtClean="0"/>
              <a:t>3. </a:t>
            </a:r>
            <a:r>
              <a:rPr lang="de-DE" b="1" dirty="0"/>
              <a:t>Fremdbild: 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b="1" dirty="0" smtClean="0"/>
              <a:t>Darstellung </a:t>
            </a:r>
            <a:r>
              <a:rPr lang="de-DE" b="1" dirty="0"/>
              <a:t>in Zeitungsartikeln</a:t>
            </a:r>
            <a:br>
              <a:rPr lang="de-DE" b="1" dirty="0"/>
            </a:b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30 Artikel aus regionalen und überregionalen Zeitungen aus den Jahren 2000 bis 2014</a:t>
            </a:r>
          </a:p>
          <a:p>
            <a:r>
              <a:rPr lang="de-DE" dirty="0" smtClean="0"/>
              <a:t>Zusammenfassung: </a:t>
            </a:r>
          </a:p>
          <a:p>
            <a:pPr lvl="1"/>
            <a:r>
              <a:rPr lang="de-DE" dirty="0" smtClean="0"/>
              <a:t>Bibliothekare lesen gerne; für einige Interviewten auch der Grund, weshalb sie sich für den Beruf des Bibliothekars entschieden haben</a:t>
            </a:r>
          </a:p>
          <a:p>
            <a:pPr lvl="1"/>
            <a:r>
              <a:rPr lang="de-DE" dirty="0" smtClean="0"/>
              <a:t>Vielseitige und interessante Arbeit</a:t>
            </a:r>
          </a:p>
          <a:p>
            <a:pPr lvl="1"/>
            <a:r>
              <a:rPr lang="de-DE" dirty="0" smtClean="0"/>
              <a:t>Voraussetzungen: IT-Kenntnisse, Aufgeschlossenheit gegenüber neuen Entwicklungen, gutes Organisationstalent sowie kommunikativ, kontaktfreudig und nutzerorientiert</a:t>
            </a:r>
            <a:endParaRPr lang="de-DE" dirty="0"/>
          </a:p>
          <a:p>
            <a:r>
              <a:rPr lang="de-DE" dirty="0" smtClean="0"/>
              <a:t>Fazit: Bibliothekare </a:t>
            </a:r>
            <a:r>
              <a:rPr lang="de-DE" dirty="0"/>
              <a:t>haben viel Kontakt zu Bibliotheksbesuchern und </a:t>
            </a:r>
            <a:r>
              <a:rPr lang="de-DE" dirty="0" smtClean="0"/>
              <a:t>gehen auf deren Bedürfnisse und Wünsche ein</a:t>
            </a:r>
            <a:endParaRPr lang="de-DE" dirty="0"/>
          </a:p>
          <a:p>
            <a:pPr lvl="1"/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87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Aussagen </a:t>
            </a:r>
          </a:p>
          <a:p>
            <a:r>
              <a:rPr lang="de-DE" dirty="0" smtClean="0"/>
              <a:t>alte Jungfer und graue Maus</a:t>
            </a:r>
          </a:p>
          <a:p>
            <a:r>
              <a:rPr lang="de-DE" dirty="0" smtClean="0"/>
              <a:t>Brillenträgerin sowie strenge, akkurate Frisur</a:t>
            </a:r>
          </a:p>
          <a:p>
            <a:r>
              <a:rPr lang="de-DE" dirty="0" smtClean="0"/>
              <a:t>Ordnungsliebend</a:t>
            </a:r>
          </a:p>
          <a:p>
            <a:r>
              <a:rPr lang="de-DE" dirty="0" smtClean="0"/>
              <a:t>„Diebe, Mörder, sexuell Abartige, Depressive, Gequälte und Alkoholiker“ (männliche Berufsgruppe)</a:t>
            </a:r>
          </a:p>
          <a:p>
            <a:r>
              <a:rPr lang="de-DE" dirty="0" smtClean="0"/>
              <a:t>Beruf des Bibliothekars nicht der Traumberuf</a:t>
            </a:r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6</a:t>
            </a:fld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smtClean="0"/>
              <a:t>4. Fremdbild</a:t>
            </a:r>
            <a:r>
              <a:rPr lang="de-DE" b="1" dirty="0"/>
              <a:t>: </a:t>
            </a:r>
            <a:r>
              <a:rPr lang="de-DE" b="1" dirty="0" smtClean="0"/>
              <a:t>Darstellung </a:t>
            </a:r>
            <a:r>
              <a:rPr lang="de-DE" b="1" dirty="0"/>
              <a:t>in Belletristik </a:t>
            </a:r>
            <a:r>
              <a:rPr lang="de-DE" b="1" dirty="0" smtClean="0"/>
              <a:t>sowie in </a:t>
            </a:r>
            <a:r>
              <a:rPr lang="de-DE" b="1" dirty="0"/>
              <a:t>Spielfilmen und TV-Serien</a:t>
            </a:r>
            <a:br>
              <a:rPr lang="de-DE" b="1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77951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smtClean="0"/>
              <a:t>4. Fremdbild</a:t>
            </a:r>
            <a:r>
              <a:rPr lang="de-DE" b="1" dirty="0"/>
              <a:t>: </a:t>
            </a:r>
            <a:r>
              <a:rPr lang="de-DE" b="1" dirty="0" smtClean="0"/>
              <a:t>Darstellung </a:t>
            </a:r>
            <a:r>
              <a:rPr lang="de-DE" b="1" dirty="0"/>
              <a:t>in Belletristik sowie </a:t>
            </a:r>
            <a:r>
              <a:rPr lang="de-DE" b="1" dirty="0" smtClean="0"/>
              <a:t>in Spielfilmen </a:t>
            </a:r>
            <a:r>
              <a:rPr lang="de-DE" b="1" dirty="0"/>
              <a:t>und TV-Serien</a:t>
            </a:r>
            <a:br>
              <a:rPr lang="de-DE" b="1" dirty="0"/>
            </a:br>
            <a:endParaRPr lang="de-DE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Belletristik	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/>
              <a:t>Hagena</a:t>
            </a:r>
            <a:r>
              <a:rPr lang="de-DE" dirty="0"/>
              <a:t>, Katharina: Der Geschmack von </a:t>
            </a:r>
            <a:r>
              <a:rPr lang="de-DE" dirty="0" smtClean="0"/>
              <a:t>Apfelkernen</a:t>
            </a:r>
          </a:p>
          <a:p>
            <a:r>
              <a:rPr lang="de-DE" dirty="0"/>
              <a:t>Heidenreich, Elke: Alte </a:t>
            </a:r>
            <a:r>
              <a:rPr lang="de-DE" dirty="0" smtClean="0"/>
              <a:t>Liebe</a:t>
            </a:r>
          </a:p>
          <a:p>
            <a:r>
              <a:rPr lang="de-DE" dirty="0" err="1"/>
              <a:t>Trabert</a:t>
            </a:r>
            <a:r>
              <a:rPr lang="de-DE" dirty="0"/>
              <a:t>, </a:t>
            </a:r>
            <a:r>
              <a:rPr lang="de-DE" dirty="0" smtClean="0"/>
              <a:t>Peter</a:t>
            </a:r>
            <a:r>
              <a:rPr lang="de-DE" dirty="0"/>
              <a:t>: Töne aller </a:t>
            </a:r>
            <a:r>
              <a:rPr lang="de-DE" dirty="0" smtClean="0"/>
              <a:t>Arten</a:t>
            </a:r>
            <a:endParaRPr lang="de-DE" dirty="0"/>
          </a:p>
          <a:p>
            <a:r>
              <a:rPr lang="de-DE" dirty="0"/>
              <a:t>Noll, Ingrid: Hab und Gier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Spielfilme / TV-Serien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smtClean="0"/>
              <a:t>Der </a:t>
            </a:r>
            <a:r>
              <a:rPr lang="de-DE" dirty="0"/>
              <a:t>doppelte </a:t>
            </a:r>
            <a:r>
              <a:rPr lang="de-DE" dirty="0" err="1"/>
              <a:t>Lott</a:t>
            </a:r>
            <a:r>
              <a:rPr lang="de-DE" dirty="0"/>
              <a:t> 2005 </a:t>
            </a:r>
            <a:r>
              <a:rPr lang="de-DE" dirty="0" smtClean="0"/>
              <a:t>(Tatort)</a:t>
            </a:r>
          </a:p>
          <a:p>
            <a:r>
              <a:rPr lang="de-DE" dirty="0"/>
              <a:t>Nymphen und Don Juans 2012 </a:t>
            </a:r>
            <a:r>
              <a:rPr lang="de-DE" dirty="0" smtClean="0"/>
              <a:t>(Der </a:t>
            </a:r>
            <a:r>
              <a:rPr lang="de-DE" dirty="0"/>
              <a:t>letzte Bulle</a:t>
            </a:r>
            <a:r>
              <a:rPr lang="de-DE" dirty="0" smtClean="0"/>
              <a:t>)</a:t>
            </a:r>
          </a:p>
          <a:p>
            <a:r>
              <a:rPr lang="de-DE" dirty="0"/>
              <a:t>Agnes und seine Brüder. … auf dem Weg ins Glück </a:t>
            </a:r>
            <a:r>
              <a:rPr lang="de-DE" dirty="0" smtClean="0"/>
              <a:t>2004</a:t>
            </a:r>
          </a:p>
          <a:p>
            <a:r>
              <a:rPr lang="de-DE" dirty="0" err="1"/>
              <a:t>Cowgirl</a:t>
            </a:r>
            <a:r>
              <a:rPr lang="de-DE" dirty="0"/>
              <a:t> 2005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7</a:t>
            </a:fld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589212" y="5320145"/>
            <a:ext cx="87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Insgesamt: 9 Bibliothekarinnen und 2 Bibliothekare</a:t>
            </a: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49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Ergebnis</a:t>
            </a:r>
            <a:endParaRPr lang="de-DE" dirty="0"/>
          </a:p>
          <a:p>
            <a:r>
              <a:rPr lang="de-DE" dirty="0" smtClean="0"/>
              <a:t>Bild der Bibliotheksbeschäftigen als ledige, alte „Schreckschrauben“ und den Kontakt mit ihren Mitmenschen und neuen Techniken scheuenden Ordnungsfanatikern ausgedient</a:t>
            </a:r>
          </a:p>
          <a:p>
            <a:r>
              <a:rPr lang="de-DE" dirty="0" smtClean="0"/>
              <a:t>jedoch meist hinter der freundlichen Fassade tiefe Abgründe</a:t>
            </a:r>
          </a:p>
          <a:p>
            <a:r>
              <a:rPr lang="de-DE" dirty="0" smtClean="0"/>
              <a:t>Traumberuf: unterschiedliche Ansichten der Protagonisten zur ihrer Arbeit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8</a:t>
            </a:fld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b="1" dirty="0" smtClean="0"/>
              <a:t>4. Fremdbild</a:t>
            </a:r>
            <a:r>
              <a:rPr lang="de-DE" b="1" dirty="0"/>
              <a:t>: </a:t>
            </a:r>
            <a:r>
              <a:rPr lang="de-DE" b="1" dirty="0" smtClean="0"/>
              <a:t>Darstellung </a:t>
            </a:r>
            <a:r>
              <a:rPr lang="de-DE" b="1" dirty="0"/>
              <a:t>in Belletristik </a:t>
            </a:r>
            <a:r>
              <a:rPr lang="de-DE" b="1" dirty="0" smtClean="0"/>
              <a:t>sowie in </a:t>
            </a:r>
            <a:r>
              <a:rPr lang="de-DE" b="1" dirty="0"/>
              <a:t>Spielfilmen und TV-Serien</a:t>
            </a:r>
            <a:br>
              <a:rPr lang="de-DE" b="1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17657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5. Durchführung der Umfrage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96604" y="1731264"/>
            <a:ext cx="8915400" cy="4230624"/>
          </a:xfrm>
        </p:spPr>
        <p:txBody>
          <a:bodyPr>
            <a:normAutofit lnSpcReduction="10000"/>
          </a:bodyPr>
          <a:lstStyle/>
          <a:p>
            <a:r>
              <a:rPr lang="de-DE" sz="2000" dirty="0" smtClean="0"/>
              <a:t>Aufbau des Fragebogens: </a:t>
            </a:r>
          </a:p>
          <a:p>
            <a:pPr lvl="1"/>
            <a:r>
              <a:rPr lang="de-DE" sz="2000" dirty="0"/>
              <a:t>Teil 1: Allgemeine </a:t>
            </a:r>
            <a:r>
              <a:rPr lang="de-DE" sz="2000" dirty="0" smtClean="0"/>
              <a:t>Daten der Teilnehmer</a:t>
            </a:r>
          </a:p>
          <a:p>
            <a:pPr lvl="1"/>
            <a:r>
              <a:rPr lang="de-DE" sz="2000" dirty="0"/>
              <a:t>Teil 2: Fragen zur Vorstellung des </a:t>
            </a:r>
            <a:r>
              <a:rPr lang="de-DE" sz="2000" dirty="0" smtClean="0"/>
              <a:t>Berufs </a:t>
            </a:r>
            <a:r>
              <a:rPr lang="de-DE" sz="2000" dirty="0"/>
              <a:t>der Bibliothekarin / des </a:t>
            </a:r>
            <a:r>
              <a:rPr lang="de-DE" sz="2000" dirty="0" smtClean="0"/>
              <a:t>Bibliothekars</a:t>
            </a:r>
          </a:p>
          <a:p>
            <a:r>
              <a:rPr lang="de-DE" sz="2000" dirty="0" smtClean="0"/>
              <a:t>Umfragesoftware</a:t>
            </a:r>
            <a:r>
              <a:rPr lang="de-DE" sz="2000" dirty="0"/>
              <a:t>: </a:t>
            </a:r>
            <a:r>
              <a:rPr lang="de-DE" sz="2000" dirty="0" err="1"/>
              <a:t>SoSci</a:t>
            </a:r>
            <a:r>
              <a:rPr lang="de-DE" sz="2000" dirty="0"/>
              <a:t> Survey, da sowohl Betreiber seinen Sitz in Deutschland hat als auch der Server in Deutschland </a:t>
            </a:r>
            <a:r>
              <a:rPr lang="de-DE" sz="2000" dirty="0" smtClean="0"/>
              <a:t>steht</a:t>
            </a:r>
          </a:p>
          <a:p>
            <a:pPr lvl="1"/>
            <a:r>
              <a:rPr lang="de-DE" sz="2000" dirty="0" smtClean="0"/>
              <a:t>Teilnehmer konnten über die Website auf die Umfrage zugreifen</a:t>
            </a:r>
          </a:p>
          <a:p>
            <a:pPr lvl="1"/>
            <a:r>
              <a:rPr lang="de-DE" sz="2000" dirty="0" smtClean="0"/>
              <a:t>Keine Speicherung der IP-Adressen</a:t>
            </a:r>
            <a:endParaRPr lang="de-DE" sz="2000" dirty="0"/>
          </a:p>
          <a:p>
            <a:r>
              <a:rPr lang="de-DE" sz="2000" dirty="0"/>
              <a:t>Datenanalyse mit Statistikprogramm SPSS 22</a:t>
            </a:r>
          </a:p>
          <a:p>
            <a:r>
              <a:rPr lang="de-DE" sz="2000" dirty="0"/>
              <a:t>Pretest</a:t>
            </a:r>
          </a:p>
          <a:p>
            <a:r>
              <a:rPr lang="de-DE" sz="2000" dirty="0"/>
              <a:t>Zeitraum der Umfrage: 16.11.2014 bis einschließlich 02.12.2014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F45-885F-43C2-92C9-3BAADE0DD7F6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8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1477</Words>
  <Application>Microsoft Office PowerPoint</Application>
  <PresentationFormat>Benutzerdefiniert</PresentationFormat>
  <Paragraphs>383</Paragraphs>
  <Slides>31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3" baseType="lpstr">
      <vt:lpstr>Fetzen</vt:lpstr>
      <vt:lpstr>Document</vt:lpstr>
      <vt:lpstr>Das Image von Bibliothekarinnen und Bibliothekaren in Deutschland dargestellt an ausgewählten Beispielen</vt:lpstr>
      <vt:lpstr>Gliederung</vt:lpstr>
      <vt:lpstr>1. Das Berufsbild des Bibliothekars</vt:lpstr>
      <vt:lpstr>2. Selbstdarstellung in den bibliothekarischen Fachzeitschriften </vt:lpstr>
      <vt:lpstr>3. Fremdbild:  Darstellung in Zeitungsartikeln </vt:lpstr>
      <vt:lpstr>4. Fremdbild: Darstellung in Belletristik sowie in Spielfilmen und TV-Serien </vt:lpstr>
      <vt:lpstr>4. Fremdbild: Darstellung in Belletristik sowie in Spielfilmen und TV-Serien </vt:lpstr>
      <vt:lpstr>4. Fremdbild: Darstellung in Belletristik sowie in Spielfilmen und TV-Serien </vt:lpstr>
      <vt:lpstr>5. Durchführung der Umfrage</vt:lpstr>
      <vt:lpstr>5. Durchführung der Umfrage Verteilung der Fragebögen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7. Welche Persönlichkeitsmerkmale treffen Ihrer Meinung nach auf Bibliothekarinnen und Bibliothekare zu? </vt:lpstr>
      <vt:lpstr>PowerPoint-Präsentation</vt:lpstr>
      <vt:lpstr>8.  Wie würden Sie die bibliothekarische Arbeit charakterisieren? </vt:lpstr>
      <vt:lpstr>PowerPoint-Präsentation</vt:lpstr>
      <vt:lpstr>9. Was sind Ihre Haupttätigkeiten als Bibliothekarin / als Bibliothekar?  Was sind  -  Ihrer Meinung nach - die Haupttätigkeiten einer Bibliothekarin / eines Bibliothekars? </vt:lpstr>
      <vt:lpstr>Vergleich der Ergebnisse aus der Umfrage unter Bibliotheksmitarbeitern und Nutzer bzw. Nicht-Nutzern</vt:lpstr>
      <vt:lpstr>PowerPoint-Präsentation</vt:lpstr>
      <vt:lpstr>6. Fazit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Sabrina Bayer</dc:creator>
  <cp:lastModifiedBy>Rechenzentrum</cp:lastModifiedBy>
  <cp:revision>53</cp:revision>
  <dcterms:created xsi:type="dcterms:W3CDTF">2015-06-27T10:33:57Z</dcterms:created>
  <dcterms:modified xsi:type="dcterms:W3CDTF">2015-10-19T06:34:25Z</dcterms:modified>
</cp:coreProperties>
</file>