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56" r:id="rId2"/>
    <p:sldId id="324" r:id="rId3"/>
    <p:sldId id="371" r:id="rId4"/>
    <p:sldId id="367" r:id="rId5"/>
    <p:sldId id="375" r:id="rId6"/>
    <p:sldId id="373" r:id="rId7"/>
    <p:sldId id="374" r:id="rId8"/>
    <p:sldId id="368" r:id="rId9"/>
    <p:sldId id="370" r:id="rId10"/>
    <p:sldId id="377" r:id="rId11"/>
    <p:sldId id="378" r:id="rId12"/>
    <p:sldId id="380" r:id="rId13"/>
    <p:sldId id="372" r:id="rId14"/>
    <p:sldId id="381" r:id="rId15"/>
    <p:sldId id="376" r:id="rId16"/>
    <p:sldId id="382" r:id="rId17"/>
    <p:sldId id="397" r:id="rId18"/>
    <p:sldId id="383" r:id="rId19"/>
    <p:sldId id="386" r:id="rId20"/>
    <p:sldId id="387" r:id="rId21"/>
    <p:sldId id="388" r:id="rId22"/>
    <p:sldId id="389" r:id="rId23"/>
    <p:sldId id="390" r:id="rId24"/>
    <p:sldId id="399" r:id="rId25"/>
    <p:sldId id="401" r:id="rId26"/>
    <p:sldId id="400" r:id="rId27"/>
    <p:sldId id="392" r:id="rId28"/>
    <p:sldId id="393" r:id="rId29"/>
    <p:sldId id="394" r:id="rId30"/>
    <p:sldId id="395" r:id="rId31"/>
    <p:sldId id="396" r:id="rId32"/>
  </p:sldIdLst>
  <p:sldSz cx="9144000" cy="6858000" type="screen4x3"/>
  <p:notesSz cx="6797675" cy="992822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D30F"/>
    <a:srgbClr val="A46674"/>
    <a:srgbClr val="AEA700"/>
    <a:srgbClr val="0087B2"/>
    <a:srgbClr val="ECBC00"/>
    <a:srgbClr val="3D4100"/>
    <a:srgbClr val="1D3F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Helle Formatvorlage 1 - Akz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1" autoAdjust="0"/>
    <p:restoredTop sz="94675" autoAdjust="0"/>
  </p:normalViewPr>
  <p:slideViewPr>
    <p:cSldViewPr>
      <p:cViewPr varScale="1">
        <p:scale>
          <a:sx n="113" d="100"/>
          <a:sy n="113" d="100"/>
        </p:scale>
        <p:origin x="-94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3132" y="8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oleObject" Target="Mappe1" TargetMode="External"/><Relationship Id="rId1" Type="http://schemas.openxmlformats.org/officeDocument/2006/relationships/themeOverride" Target="../theme/themeOverride1.xml"/><Relationship Id="rId4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6232655293088369"/>
          <c:y val="4.1666666666666664E-2"/>
          <c:w val="0.49479133858267715"/>
          <c:h val="0.82465223097112861"/>
        </c:manualLayout>
      </c:layout>
      <c:doughnutChart>
        <c:varyColors val="1"/>
        <c:ser>
          <c:idx val="0"/>
          <c:order val="0"/>
          <c:explosion val="4"/>
          <c:dPt>
            <c:idx val="0"/>
            <c:bubble3D val="0"/>
            <c:explosion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accent6">
                    <a:lumMod val="75000"/>
                  </a:schemeClr>
                </a:solidFill>
              </a:ln>
              <a:effectLst/>
            </c:spPr>
          </c:dPt>
          <c:dPt>
            <c:idx val="1"/>
            <c:bubble3D val="0"/>
            <c:explosion val="0"/>
            <c:spPr>
              <a:solidFill>
                <a:schemeClr val="accent4"/>
              </a:solidFill>
              <a:ln w="19050">
                <a:solidFill>
                  <a:schemeClr val="accent4"/>
                </a:solidFill>
              </a:ln>
              <a:effectLst/>
            </c:spPr>
          </c:dPt>
          <c:dPt>
            <c:idx val="2"/>
            <c:bubble3D val="0"/>
            <c:explosion val="0"/>
            <c:spPr>
              <a:solidFill>
                <a:srgbClr val="800000"/>
              </a:solidFill>
              <a:ln w="19050">
                <a:solidFill>
                  <a:srgbClr val="800000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2.7777777777777779E-3"/>
                  <c:y val="1.8518518518518517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spAutoFit/>
                  </a:bodyPr>
                  <a:lstStyle/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000" b="0" i="0" u="none" strike="noStrike" kern="1200" baseline="0">
                        <a:solidFill>
                          <a:prstClr val="white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en-US" dirty="0" smtClean="0"/>
                      <a:t>Frei verfügbare Titel</a:t>
                    </a:r>
                  </a:p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000" b="0" i="0" u="none" strike="noStrike" kern="1200" baseline="0">
                        <a:solidFill>
                          <a:prstClr val="white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en-US" sz="1000" b="0" i="0" u="none" strike="noStrike" kern="1200" baseline="0" dirty="0" smtClean="0">
                        <a:solidFill>
                          <a:prstClr val="white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rPr>
                      <a:t>7.395.531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3888888888888888E-2"/>
                  <c:y val="-1.8518518518518517E-2"/>
                </c:manualLayout>
              </c:layout>
              <c:tx>
                <c:rich>
                  <a:bodyPr/>
                  <a:lstStyle/>
                  <a:p>
                    <a:r>
                      <a:rPr lang="en-US" dirty="0" err="1" smtClean="0"/>
                      <a:t>Lizenzierte Titel</a:t>
                    </a:r>
                  </a:p>
                  <a:p>
                    <a:r>
                      <a:rPr lang="en-US" dirty="0" smtClean="0"/>
                      <a:t>4.049.292</a:t>
                    </a:r>
                    <a:endParaRPr lang="en-US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tx>
                <c:rich>
                  <a:bodyPr rot="0" spcFirstLastPara="1" vertOverflow="ellipsis" vert="horz" wrap="square" lIns="38100" tIns="19050" rIns="38100" bIns="19050" anchor="ctr" anchorCtr="0">
                    <a:spAutoFit/>
                  </a:bodyPr>
                  <a:lstStyle/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lang="en-US" sz="1000" b="0" i="0" u="none" strike="noStrike" kern="1200" baseline="0" dirty="0" smtClean="0">
                        <a:solidFill>
                          <a:prstClr val="white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en-US" sz="1000" b="0" i="0" u="none" strike="noStrike" kern="1200" baseline="0" dirty="0" smtClean="0">
                        <a:solidFill>
                          <a:prstClr val="white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rPr>
                      <a:t>Nicht verfügbare Titel</a:t>
                    </a:r>
                  </a:p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lang="en-US" sz="1000" b="0" i="0" u="none" strike="noStrike" kern="1200" baseline="0" dirty="0" smtClean="0">
                        <a:solidFill>
                          <a:prstClr val="white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en-US" sz="1000" b="0" i="0" u="none" strike="noStrike" kern="1200" baseline="0" dirty="0" smtClean="0">
                        <a:solidFill>
                          <a:prstClr val="white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rPr>
                      <a:t>19.029.769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de-DE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Tabelle1!$D$2:$D$4</c:f>
              <c:strCache>
                <c:ptCount val="3"/>
                <c:pt idx="0">
                  <c:v>green journals</c:v>
                </c:pt>
                <c:pt idx="1">
                  <c:v>yellow journals</c:v>
                </c:pt>
                <c:pt idx="2">
                  <c:v>red journals</c:v>
                </c:pt>
              </c:strCache>
            </c:strRef>
          </c:cat>
          <c:val>
            <c:numRef>
              <c:f>Tabelle1!$E$2:$E$4</c:f>
              <c:numCache>
                <c:formatCode>#,##0</c:formatCode>
                <c:ptCount val="3"/>
                <c:pt idx="0">
                  <c:v>7395531</c:v>
                </c:pt>
                <c:pt idx="1">
                  <c:v>4049292</c:v>
                </c:pt>
                <c:pt idx="2">
                  <c:v>19029769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2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0B7780-B50B-474C-85C6-0B4009B6F014}" type="datetimeFigureOut">
              <a:rPr lang="de-DE" smtClean="0"/>
              <a:pPr/>
              <a:t>15.06.2015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3DEED9-C1BB-4DBE-A071-13CC6F6B90F4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412334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FFB102-D3AF-431C-A902-ADE5B2A48608}" type="datetimeFigureOut">
              <a:rPr lang="de-DE" smtClean="0"/>
              <a:pPr/>
              <a:t>15.06.2015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C1E745-E753-4EB9-8485-6560CD204B37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09187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BA50D42-C9CD-4801-B293-61D1F53EC57E}" type="datetimeFigureOut">
              <a:rPr lang="de-DE" smtClean="0"/>
              <a:pPr/>
              <a:t>15.06.2015</a:t>
            </a:fld>
            <a:endParaRPr lang="de-DE" dirty="0"/>
          </a:p>
        </p:txBody>
      </p:sp>
      <p:sp>
        <p:nvSpPr>
          <p:cNvPr id="12" name="Rectangle 16"/>
          <p:cNvSpPr txBox="1">
            <a:spLocks noChangeArrowheads="1"/>
          </p:cNvSpPr>
          <p:nvPr userDrawn="1"/>
        </p:nvSpPr>
        <p:spPr bwMode="auto">
          <a:xfrm>
            <a:off x="5273702" y="692150"/>
            <a:ext cx="3227388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>
            <a:lvl1pPr>
              <a:lnSpc>
                <a:spcPts val="1200"/>
              </a:lnSpc>
              <a:defRPr sz="1200" b="1"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Dr. Max Mustermann</a:t>
            </a:r>
            <a:br>
              <a:rPr kumimoji="0" lang="de-DE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de-DE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Referat Kommunikation &amp; Marketing </a:t>
            </a:r>
            <a:br>
              <a:rPr kumimoji="0" lang="de-DE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de-DE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Verwaltung</a:t>
            </a:r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3" name="Group 27"/>
          <p:cNvGrpSpPr>
            <a:grpSpLocks/>
          </p:cNvGrpSpPr>
          <p:nvPr userDrawn="1"/>
        </p:nvGrpSpPr>
        <p:grpSpPr bwMode="auto">
          <a:xfrm>
            <a:off x="0" y="1"/>
            <a:ext cx="9144000" cy="6858000"/>
            <a:chOff x="0" y="0"/>
            <a:chExt cx="5760" cy="4320"/>
          </a:xfrm>
        </p:grpSpPr>
        <p:pic>
          <p:nvPicPr>
            <p:cNvPr id="14" name="Picture 25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3007"/>
              <a:ext cx="3065" cy="1313"/>
            </a:xfrm>
            <a:prstGeom prst="rect">
              <a:avLst/>
            </a:prstGeom>
            <a:noFill/>
          </p:spPr>
        </p:pic>
        <p:sp>
          <p:nvSpPr>
            <p:cNvPr id="15" name="Rectangle 15"/>
            <p:cNvSpPr>
              <a:spLocks noChangeArrowheads="1"/>
            </p:cNvSpPr>
            <p:nvPr userDrawn="1"/>
          </p:nvSpPr>
          <p:spPr bwMode="auto">
            <a:xfrm>
              <a:off x="2" y="0"/>
              <a:ext cx="5758" cy="288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16" name="Rechteck 15"/>
          <p:cNvSpPr/>
          <p:nvPr userDrawn="1"/>
        </p:nvSpPr>
        <p:spPr>
          <a:xfrm>
            <a:off x="3143240" y="4572008"/>
            <a:ext cx="6000760" cy="928694"/>
          </a:xfrm>
          <a:prstGeom prst="rect">
            <a:avLst/>
          </a:prstGeom>
          <a:solidFill>
            <a:srgbClr val="A466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3" name="Textplatzhalter 22"/>
          <p:cNvSpPr>
            <a:spLocks noGrp="1"/>
          </p:cNvSpPr>
          <p:nvPr>
            <p:ph type="body" sz="quarter" idx="11" hasCustomPrompt="1"/>
          </p:nvPr>
        </p:nvSpPr>
        <p:spPr>
          <a:xfrm>
            <a:off x="3071842" y="2357430"/>
            <a:ext cx="5786438" cy="500066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defRPr sz="2600" baseline="0">
                <a:latin typeface="Frutiger Next LT W1G" pitchFamily="34" charset="0"/>
              </a:defRPr>
            </a:lvl1pPr>
          </a:lstStyle>
          <a:p>
            <a:pPr lvl="0"/>
            <a:r>
              <a:rPr lang="de-DE" dirty="0" smtClean="0"/>
              <a:t>Titel des Vortrags</a:t>
            </a:r>
          </a:p>
        </p:txBody>
      </p:sp>
      <p:sp>
        <p:nvSpPr>
          <p:cNvPr id="24" name="Textplatzhalter 22"/>
          <p:cNvSpPr>
            <a:spLocks noGrp="1"/>
          </p:cNvSpPr>
          <p:nvPr>
            <p:ph type="body" sz="quarter" idx="12" hasCustomPrompt="1"/>
          </p:nvPr>
        </p:nvSpPr>
        <p:spPr>
          <a:xfrm>
            <a:off x="3071802" y="2857496"/>
            <a:ext cx="6072198" cy="50006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600" baseline="0">
                <a:solidFill>
                  <a:schemeClr val="bg1"/>
                </a:solidFill>
                <a:latin typeface="Frutiger Next LT W1G" pitchFamily="34" charset="0"/>
              </a:defRPr>
            </a:lvl1pPr>
          </a:lstStyle>
          <a:p>
            <a:pPr lvl="0"/>
            <a:r>
              <a:rPr lang="de-DE" dirty="0" smtClean="0"/>
              <a:t>Untertitel</a:t>
            </a:r>
          </a:p>
        </p:txBody>
      </p:sp>
      <p:sp>
        <p:nvSpPr>
          <p:cNvPr id="11" name="Textfeld 10"/>
          <p:cNvSpPr txBox="1"/>
          <p:nvPr userDrawn="1"/>
        </p:nvSpPr>
        <p:spPr>
          <a:xfrm>
            <a:off x="3071813" y="3765520"/>
            <a:ext cx="6072187" cy="81560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de-DE" sz="1400" b="1" dirty="0" smtClean="0">
              <a:latin typeface="Frutiger Next LT W1G" pitchFamily="34" charset="0"/>
            </a:endParaRP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b="1" dirty="0" smtClean="0">
                <a:latin typeface="Frutiger Next LT W1G" pitchFamily="34" charset="0"/>
              </a:rPr>
              <a:t>Silke Weisheit</a:t>
            </a:r>
            <a:br>
              <a:rPr lang="de-DE" sz="1400" b="1" dirty="0" smtClean="0">
                <a:latin typeface="Frutiger Next LT W1G" pitchFamily="34" charset="0"/>
              </a:rPr>
            </a:br>
            <a:r>
              <a:rPr lang="de-DE" sz="1200" b="0" baseline="0" dirty="0" smtClean="0">
                <a:latin typeface="Frutiger Next LT W1G" pitchFamily="34" charset="0"/>
              </a:rPr>
              <a:t>IT-Kolloquium am </a:t>
            </a:r>
            <a:r>
              <a:rPr lang="de-DE" sz="1200" b="0" dirty="0" smtClean="0">
                <a:latin typeface="Frutiger Next LT W1G" pitchFamily="34" charset="0"/>
              </a:rPr>
              <a:t>12.</a:t>
            </a:r>
            <a:r>
              <a:rPr lang="de-DE" sz="1200" b="0" baseline="0" dirty="0" smtClean="0">
                <a:latin typeface="Frutiger Next LT W1G" pitchFamily="34" charset="0"/>
              </a:rPr>
              <a:t> Juni 2015,</a:t>
            </a:r>
            <a:r>
              <a:rPr lang="de-DE" sz="1200" b="0" dirty="0" smtClean="0">
                <a:latin typeface="Frutiger Next LT W1G" pitchFamily="34" charset="0"/>
              </a:rPr>
              <a:t> Universitätsbibliothek Regensburg</a:t>
            </a:r>
            <a:endParaRPr lang="de-DE" dirty="0">
              <a:latin typeface="Verdana" pitchFamily="34" charset="0"/>
            </a:endParaRPr>
          </a:p>
        </p:txBody>
      </p:sp>
      <p:pic>
        <p:nvPicPr>
          <p:cNvPr id="17" name="Picture 6" descr="ezb_logo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5589588"/>
            <a:ext cx="1584325" cy="1036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 1"/>
          <p:cNvSpPr>
            <a:spLocks noGrp="1"/>
          </p:cNvSpPr>
          <p:nvPr>
            <p:ph type="title"/>
          </p:nvPr>
        </p:nvSpPr>
        <p:spPr>
          <a:xfrm>
            <a:off x="1332000" y="1501200"/>
            <a:ext cx="7188200" cy="696912"/>
          </a:xfrm>
          <a:prstGeom prst="rect">
            <a:avLst/>
          </a:prstGeom>
        </p:spPr>
        <p:txBody>
          <a:bodyPr/>
          <a:lstStyle>
            <a:lvl1pPr>
              <a:defRPr>
                <a:latin typeface="Frutiger Next LT W1G" pitchFamily="34" charset="0"/>
              </a:defRPr>
            </a:lvl1pPr>
          </a:lstStyle>
          <a:p>
            <a:r>
              <a:rPr lang="en-US" dirty="0" err="1"/>
              <a:t>Titelmasterformat</a:t>
            </a:r>
            <a:r>
              <a:rPr lang="en-US" dirty="0"/>
              <a:t> </a:t>
            </a:r>
            <a:r>
              <a:rPr lang="en-US" dirty="0" err="1"/>
              <a:t>durch</a:t>
            </a:r>
            <a:r>
              <a:rPr lang="en-US" dirty="0"/>
              <a:t> </a:t>
            </a:r>
            <a:r>
              <a:rPr lang="en-US" dirty="0" err="1"/>
              <a:t>Klicken</a:t>
            </a:r>
            <a:r>
              <a:rPr lang="en-US" dirty="0"/>
              <a:t> </a:t>
            </a:r>
            <a:r>
              <a:rPr lang="en-US" dirty="0" err="1"/>
              <a:t>bearbeiten</a:t>
            </a:r>
            <a:endParaRPr lang="de-DE" dirty="0"/>
          </a:p>
        </p:txBody>
      </p:sp>
      <p:sp>
        <p:nvSpPr>
          <p:cNvPr id="5" name="Inhaltsplatzhalter 2"/>
          <p:cNvSpPr>
            <a:spLocks noGrp="1"/>
          </p:cNvSpPr>
          <p:nvPr>
            <p:ph sz="half" idx="1"/>
          </p:nvPr>
        </p:nvSpPr>
        <p:spPr>
          <a:xfrm>
            <a:off x="1331640" y="2340000"/>
            <a:ext cx="7200800" cy="3960440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600" b="0" baseline="0">
                <a:latin typeface="Frutiger Next LT W1G" pitchFamily="34" charset="0"/>
              </a:defRPr>
            </a:lvl1pPr>
            <a:lvl2pPr>
              <a:buFont typeface="Arial" panose="020B0604020202020204" pitchFamily="34" charset="0"/>
              <a:buChar char="•"/>
              <a:defRPr sz="1600" b="0">
                <a:latin typeface="Frutiger Next LT W1G" panose="020B0503040204020203" pitchFamily="34" charset="0"/>
              </a:defRPr>
            </a:lvl2pPr>
            <a:lvl3pPr>
              <a:defRPr sz="1600" b="0"/>
            </a:lvl3pPr>
            <a:lvl4pPr>
              <a:defRPr sz="1600" b="0"/>
            </a:lvl4pPr>
            <a:lvl5pPr>
              <a:defRPr sz="1600" b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de-DE" dirty="0" smtClean="0"/>
          </a:p>
          <a:p>
            <a:pPr marL="74295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de-DE" dirty="0"/>
          </a:p>
        </p:txBody>
      </p:sp>
      <p:pic>
        <p:nvPicPr>
          <p:cNvPr id="4" name="Picture 1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6453188"/>
            <a:ext cx="576262" cy="25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oliennummernplatzhalter 4"/>
          <p:cNvSpPr txBox="1">
            <a:spLocks noGrp="1"/>
          </p:cNvSpPr>
          <p:nvPr userDrawn="1"/>
        </p:nvSpPr>
        <p:spPr bwMode="auto">
          <a:xfrm>
            <a:off x="8316913" y="6440488"/>
            <a:ext cx="576262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2573559-2A26-41A3-9D6D-F35C4F09C1BD}" type="slidenum">
              <a:rPr lang="de-DE" altLang="de-DE" sz="1200" smtClean="0">
                <a:solidFill>
                  <a:srgbClr val="8E8E8E"/>
                </a:solidFill>
                <a:latin typeface="Verdan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de-DE" sz="1200" dirty="0" smtClean="0">
              <a:solidFill>
                <a:srgbClr val="8E8E8E"/>
              </a:solidFill>
              <a:latin typeface="Verdana" panose="020B0604030504040204" pitchFamily="34" charset="0"/>
            </a:endParaRPr>
          </a:p>
        </p:txBody>
      </p:sp>
      <p:sp>
        <p:nvSpPr>
          <p:cNvPr id="7" name="Line 9"/>
          <p:cNvSpPr>
            <a:spLocks noChangeShapeType="1"/>
          </p:cNvSpPr>
          <p:nvPr userDrawn="1"/>
        </p:nvSpPr>
        <p:spPr bwMode="auto">
          <a:xfrm>
            <a:off x="0" y="6308725"/>
            <a:ext cx="9144000" cy="0"/>
          </a:xfrm>
          <a:prstGeom prst="line">
            <a:avLst/>
          </a:prstGeom>
          <a:noFill/>
          <a:ln w="9525">
            <a:solidFill>
              <a:schemeClr val="bg1">
                <a:lumMod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dirty="0"/>
          </a:p>
        </p:txBody>
      </p:sp>
      <p:sp>
        <p:nvSpPr>
          <p:cNvPr id="9" name="Rectangle 16"/>
          <p:cNvSpPr txBox="1">
            <a:spLocks noChangeArrowheads="1"/>
          </p:cNvSpPr>
          <p:nvPr userDrawn="1"/>
        </p:nvSpPr>
        <p:spPr bwMode="auto">
          <a:xfrm>
            <a:off x="1331640" y="6515038"/>
            <a:ext cx="7200800" cy="216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>
            <a:lvl1pPr>
              <a:lnSpc>
                <a:spcPts val="1200"/>
              </a:lnSpc>
              <a:defRPr sz="1200" b="1">
                <a:latin typeface="+mn-lt"/>
              </a:defRPr>
            </a:lvl1pPr>
          </a:lstStyle>
          <a:p>
            <a:pPr algn="ctr">
              <a:lnSpc>
                <a:spcPct val="100000"/>
              </a:lnSpc>
              <a:spcAft>
                <a:spcPts val="300"/>
              </a:spcAft>
              <a:defRPr/>
            </a:pPr>
            <a:r>
              <a:rPr lang="de-DE" sz="1000" b="0" dirty="0" smtClean="0">
                <a:latin typeface="Frutiger Next LT W1G" pitchFamily="34" charset="0"/>
              </a:rPr>
              <a:t>IT-Kolloquium</a:t>
            </a:r>
            <a:r>
              <a:rPr lang="de-DE" sz="1000" b="0" baseline="0" dirty="0" smtClean="0">
                <a:latin typeface="Frutiger Next LT W1G" pitchFamily="34" charset="0"/>
              </a:rPr>
              <a:t> </a:t>
            </a:r>
            <a:r>
              <a:rPr lang="de-DE" sz="1000" b="0" dirty="0" smtClean="0">
                <a:latin typeface="Frutiger Next LT W1G" pitchFamily="34" charset="0"/>
              </a:rPr>
              <a:t>am 12.06.2015</a:t>
            </a:r>
            <a:endParaRPr lang="de-DE" sz="1000" b="0" dirty="0">
              <a:latin typeface="Frutiger Next LT W1G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31640" y="1500173"/>
            <a:ext cx="7355160" cy="506449"/>
          </a:xfrm>
          <a:prstGeom prst="rect">
            <a:avLst/>
          </a:prstGeom>
        </p:spPr>
        <p:txBody>
          <a:bodyPr/>
          <a:lstStyle>
            <a:lvl1pPr>
              <a:defRPr>
                <a:latin typeface="Frutiger Next LT W1G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331640" y="2340000"/>
            <a:ext cx="3600400" cy="3968725"/>
          </a:xfrm>
          <a:prstGeom prst="rect">
            <a:avLst/>
          </a:prstGeom>
        </p:spPr>
        <p:txBody>
          <a:bodyPr>
            <a:normAutofit/>
          </a:bodyPr>
          <a:lstStyle>
            <a:lvl1pPr marL="0">
              <a:defRPr sz="1600" b="0">
                <a:latin typeface="Frutiger Next LT W1G" pitchFamily="34" charset="0"/>
              </a:defRPr>
            </a:lvl1pPr>
            <a:lvl2pPr>
              <a:defRPr sz="1600" b="0"/>
            </a:lvl2pPr>
            <a:lvl3pPr>
              <a:defRPr sz="1600" b="0"/>
            </a:lvl3pPr>
            <a:lvl4pPr>
              <a:defRPr sz="1600" b="0"/>
            </a:lvl4pPr>
            <a:lvl5pPr>
              <a:defRPr sz="1600" b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Textmasterformate durch Klicken bearbeiten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76056" y="2340000"/>
            <a:ext cx="3610744" cy="3968725"/>
          </a:xfrm>
          <a:prstGeom prst="rect">
            <a:avLst/>
          </a:prstGeom>
        </p:spPr>
        <p:txBody>
          <a:bodyPr>
            <a:normAutofit/>
          </a:bodyPr>
          <a:lstStyle>
            <a:lvl1pPr marL="0">
              <a:defRPr sz="1600" b="0" baseline="0">
                <a:latin typeface="Frutiger Next LT W1G" pitchFamily="34" charset="0"/>
              </a:defRPr>
            </a:lvl1pPr>
            <a:lvl2pPr>
              <a:defRPr sz="1600" b="0"/>
            </a:lvl2pPr>
            <a:lvl3pPr>
              <a:defRPr sz="1600" b="0"/>
            </a:lvl3pPr>
            <a:lvl4pPr>
              <a:defRPr sz="1600" b="0"/>
            </a:lvl4pPr>
            <a:lvl5pPr>
              <a:defRPr sz="1600" b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Textmasterformate durch Klicken bearbeiten</a:t>
            </a:r>
            <a:endParaRPr lang="de-DE" dirty="0"/>
          </a:p>
        </p:txBody>
      </p:sp>
      <p:pic>
        <p:nvPicPr>
          <p:cNvPr id="5" name="Picture 1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6453188"/>
            <a:ext cx="576262" cy="25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oliennummernplatzhalter 4"/>
          <p:cNvSpPr txBox="1">
            <a:spLocks noGrp="1"/>
          </p:cNvSpPr>
          <p:nvPr userDrawn="1"/>
        </p:nvSpPr>
        <p:spPr bwMode="auto">
          <a:xfrm>
            <a:off x="8316913" y="6440488"/>
            <a:ext cx="576262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2573559-2A26-41A3-9D6D-F35C4F09C1BD}" type="slidenum">
              <a:rPr lang="de-DE" altLang="de-DE" sz="1200" smtClean="0">
                <a:solidFill>
                  <a:srgbClr val="8E8E8E"/>
                </a:solidFill>
                <a:latin typeface="Verdan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de-DE" sz="1200" dirty="0" smtClean="0">
              <a:solidFill>
                <a:srgbClr val="8E8E8E"/>
              </a:solidFill>
              <a:latin typeface="Verdana" panose="020B0604030504040204" pitchFamily="34" charset="0"/>
            </a:endParaRPr>
          </a:p>
        </p:txBody>
      </p:sp>
      <p:sp>
        <p:nvSpPr>
          <p:cNvPr id="7" name="Line 9"/>
          <p:cNvSpPr>
            <a:spLocks noChangeShapeType="1"/>
          </p:cNvSpPr>
          <p:nvPr userDrawn="1"/>
        </p:nvSpPr>
        <p:spPr bwMode="auto">
          <a:xfrm>
            <a:off x="0" y="6308725"/>
            <a:ext cx="9144000" cy="0"/>
          </a:xfrm>
          <a:prstGeom prst="line">
            <a:avLst/>
          </a:prstGeom>
          <a:noFill/>
          <a:ln w="9525">
            <a:solidFill>
              <a:schemeClr val="bg1">
                <a:lumMod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dirty="0"/>
          </a:p>
        </p:txBody>
      </p:sp>
      <p:sp>
        <p:nvSpPr>
          <p:cNvPr id="8" name="Rectangle 16"/>
          <p:cNvSpPr txBox="1">
            <a:spLocks noChangeArrowheads="1"/>
          </p:cNvSpPr>
          <p:nvPr userDrawn="1"/>
        </p:nvSpPr>
        <p:spPr bwMode="auto">
          <a:xfrm>
            <a:off x="1331640" y="6515038"/>
            <a:ext cx="7200800" cy="216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>
            <a:lvl1pPr>
              <a:lnSpc>
                <a:spcPts val="1200"/>
              </a:lnSpc>
              <a:defRPr sz="1200" b="1">
                <a:latin typeface="+mn-lt"/>
              </a:defRPr>
            </a:lvl1pPr>
          </a:lstStyle>
          <a:p>
            <a:pPr algn="ctr">
              <a:lnSpc>
                <a:spcPct val="100000"/>
              </a:lnSpc>
              <a:spcAft>
                <a:spcPts val="300"/>
              </a:spcAft>
              <a:defRPr/>
            </a:pPr>
            <a:r>
              <a:rPr lang="de-DE" sz="1000" b="0" dirty="0" smtClean="0">
                <a:latin typeface="Frutiger Next LT W1G" pitchFamily="34" charset="0"/>
              </a:rPr>
              <a:t>IT-Kolloquium</a:t>
            </a:r>
            <a:r>
              <a:rPr lang="de-DE" sz="1000" b="0" baseline="0" dirty="0" smtClean="0">
                <a:latin typeface="Frutiger Next LT W1G" pitchFamily="34" charset="0"/>
              </a:rPr>
              <a:t> </a:t>
            </a:r>
            <a:r>
              <a:rPr lang="de-DE" sz="1000" b="0" dirty="0" smtClean="0">
                <a:latin typeface="Frutiger Next LT W1G" pitchFamily="34" charset="0"/>
              </a:rPr>
              <a:t>am 12.06.2015</a:t>
            </a:r>
            <a:endParaRPr lang="de-DE" sz="1000" b="0" dirty="0">
              <a:latin typeface="Frutiger Next LT W1G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333872" y="2130425"/>
            <a:ext cx="7198568" cy="1470025"/>
          </a:xfrm>
          <a:prstGeom prst="rect">
            <a:avLst/>
          </a:prstGeom>
        </p:spPr>
        <p:txBody>
          <a:bodyPr/>
          <a:lstStyle>
            <a:lvl1pPr>
              <a:defRPr>
                <a:latin typeface="Frutiger Next LT W1G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31640" y="3933056"/>
            <a:ext cx="7272808" cy="1752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  <a:latin typeface="Frutiger Next LT W1G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de-DE" dirty="0"/>
          </a:p>
        </p:txBody>
      </p:sp>
      <p:pic>
        <p:nvPicPr>
          <p:cNvPr id="4" name="Picture 1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6453188"/>
            <a:ext cx="576262" cy="25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oliennummernplatzhalter 4"/>
          <p:cNvSpPr txBox="1">
            <a:spLocks noGrp="1"/>
          </p:cNvSpPr>
          <p:nvPr userDrawn="1"/>
        </p:nvSpPr>
        <p:spPr bwMode="auto">
          <a:xfrm>
            <a:off x="8316913" y="6440488"/>
            <a:ext cx="576262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2573559-2A26-41A3-9D6D-F35C4F09C1BD}" type="slidenum">
              <a:rPr lang="de-DE" altLang="de-DE" sz="1200" smtClean="0">
                <a:solidFill>
                  <a:srgbClr val="8E8E8E"/>
                </a:solidFill>
                <a:latin typeface="Verdan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de-DE" sz="1200" dirty="0" smtClean="0">
              <a:solidFill>
                <a:srgbClr val="8E8E8E"/>
              </a:solidFill>
              <a:latin typeface="Verdana" panose="020B0604030504040204" pitchFamily="34" charset="0"/>
            </a:endParaRPr>
          </a:p>
        </p:txBody>
      </p:sp>
      <p:sp>
        <p:nvSpPr>
          <p:cNvPr id="6" name="Line 9"/>
          <p:cNvSpPr>
            <a:spLocks noChangeShapeType="1"/>
          </p:cNvSpPr>
          <p:nvPr userDrawn="1"/>
        </p:nvSpPr>
        <p:spPr bwMode="auto">
          <a:xfrm>
            <a:off x="0" y="6308725"/>
            <a:ext cx="9144000" cy="0"/>
          </a:xfrm>
          <a:prstGeom prst="line">
            <a:avLst/>
          </a:prstGeom>
          <a:noFill/>
          <a:ln w="9525">
            <a:solidFill>
              <a:schemeClr val="bg1">
                <a:lumMod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dirty="0"/>
          </a:p>
        </p:txBody>
      </p:sp>
      <p:sp>
        <p:nvSpPr>
          <p:cNvPr id="7" name="Rectangle 16"/>
          <p:cNvSpPr txBox="1">
            <a:spLocks noChangeArrowheads="1"/>
          </p:cNvSpPr>
          <p:nvPr userDrawn="1"/>
        </p:nvSpPr>
        <p:spPr bwMode="auto">
          <a:xfrm>
            <a:off x="1331640" y="6515038"/>
            <a:ext cx="7200800" cy="216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>
            <a:lvl1pPr>
              <a:lnSpc>
                <a:spcPts val="1200"/>
              </a:lnSpc>
              <a:defRPr sz="1200" b="1">
                <a:latin typeface="+mn-lt"/>
              </a:defRPr>
            </a:lvl1pPr>
          </a:lstStyle>
          <a:p>
            <a:pPr algn="ctr">
              <a:lnSpc>
                <a:spcPct val="100000"/>
              </a:lnSpc>
              <a:spcAft>
                <a:spcPts val="300"/>
              </a:spcAft>
              <a:defRPr/>
            </a:pPr>
            <a:r>
              <a:rPr lang="de-DE" sz="1000" b="0" dirty="0" smtClean="0">
                <a:latin typeface="Frutiger Next LT W1G" pitchFamily="34" charset="0"/>
              </a:rPr>
              <a:t>IT-Kolloquium</a:t>
            </a:r>
            <a:r>
              <a:rPr lang="de-DE" sz="1000" b="0" baseline="0" dirty="0" smtClean="0">
                <a:latin typeface="Frutiger Next LT W1G" pitchFamily="34" charset="0"/>
              </a:rPr>
              <a:t> </a:t>
            </a:r>
            <a:r>
              <a:rPr lang="de-DE" sz="1000" b="0" dirty="0" smtClean="0">
                <a:latin typeface="Frutiger Next LT W1G" pitchFamily="34" charset="0"/>
              </a:rPr>
              <a:t>am 12.06.2015</a:t>
            </a:r>
            <a:endParaRPr lang="de-DE" sz="1000" b="0" dirty="0">
              <a:latin typeface="Frutiger Next LT W1G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31640" y="1501200"/>
            <a:ext cx="3008313" cy="958427"/>
          </a:xfrm>
          <a:prstGeom prst="rect">
            <a:avLst/>
          </a:prstGeom>
        </p:spPr>
        <p:txBody>
          <a:bodyPr anchor="b"/>
          <a:lstStyle>
            <a:lvl1pPr algn="l">
              <a:defRPr sz="1800" b="1">
                <a:latin typeface="Frutiger Next LT W1G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31640" y="2731244"/>
            <a:ext cx="3008313" cy="336205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600">
                <a:latin typeface="Frutiger Next LT W1G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  <p:sp>
        <p:nvSpPr>
          <p:cNvPr id="9" name="Inhaltsplatzhalter 2"/>
          <p:cNvSpPr>
            <a:spLocks noGrp="1"/>
          </p:cNvSpPr>
          <p:nvPr>
            <p:ph sz="half" idx="1"/>
          </p:nvPr>
        </p:nvSpPr>
        <p:spPr>
          <a:xfrm>
            <a:off x="4499992" y="1501200"/>
            <a:ext cx="3744416" cy="4592096"/>
          </a:xfrm>
          <a:prstGeom prst="rect">
            <a:avLst/>
          </a:prstGeom>
        </p:spPr>
        <p:txBody>
          <a:bodyPr>
            <a:normAutofit/>
          </a:bodyPr>
          <a:lstStyle>
            <a:lvl1pPr marL="0">
              <a:defRPr sz="2400" b="1">
                <a:latin typeface="Frutiger Next LT W1G" pitchFamily="34" charset="0"/>
              </a:defRPr>
            </a:lvl1pPr>
            <a:lvl2pPr>
              <a:defRPr sz="1600" b="0"/>
            </a:lvl2pPr>
            <a:lvl3pPr>
              <a:defRPr sz="1600" b="0"/>
            </a:lvl3pPr>
            <a:lvl4pPr>
              <a:defRPr sz="1600" b="0"/>
            </a:lvl4pPr>
            <a:lvl5pPr>
              <a:defRPr sz="1600" b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  <p:pic>
        <p:nvPicPr>
          <p:cNvPr id="5" name="Picture 1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6453188"/>
            <a:ext cx="576262" cy="25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oliennummernplatzhalter 4"/>
          <p:cNvSpPr txBox="1">
            <a:spLocks noGrp="1"/>
          </p:cNvSpPr>
          <p:nvPr userDrawn="1"/>
        </p:nvSpPr>
        <p:spPr bwMode="auto">
          <a:xfrm>
            <a:off x="8316913" y="6440488"/>
            <a:ext cx="576262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2573559-2A26-41A3-9D6D-F35C4F09C1BD}" type="slidenum">
              <a:rPr lang="de-DE" altLang="de-DE" sz="1200" smtClean="0">
                <a:solidFill>
                  <a:srgbClr val="8E8E8E"/>
                </a:solidFill>
                <a:latin typeface="Verdan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de-DE" sz="1200" dirty="0" smtClean="0">
              <a:solidFill>
                <a:srgbClr val="8E8E8E"/>
              </a:solidFill>
              <a:latin typeface="Verdana" panose="020B0604030504040204" pitchFamily="34" charset="0"/>
            </a:endParaRPr>
          </a:p>
        </p:txBody>
      </p:sp>
      <p:sp>
        <p:nvSpPr>
          <p:cNvPr id="7" name="Line 9"/>
          <p:cNvSpPr>
            <a:spLocks noChangeShapeType="1"/>
          </p:cNvSpPr>
          <p:nvPr userDrawn="1"/>
        </p:nvSpPr>
        <p:spPr bwMode="auto">
          <a:xfrm>
            <a:off x="0" y="6308725"/>
            <a:ext cx="9144000" cy="0"/>
          </a:xfrm>
          <a:prstGeom prst="line">
            <a:avLst/>
          </a:prstGeom>
          <a:noFill/>
          <a:ln w="9525">
            <a:solidFill>
              <a:schemeClr val="bg1">
                <a:lumMod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dirty="0"/>
          </a:p>
        </p:txBody>
      </p:sp>
      <p:sp>
        <p:nvSpPr>
          <p:cNvPr id="8" name="Rectangle 16"/>
          <p:cNvSpPr txBox="1">
            <a:spLocks noChangeArrowheads="1"/>
          </p:cNvSpPr>
          <p:nvPr userDrawn="1"/>
        </p:nvSpPr>
        <p:spPr bwMode="auto">
          <a:xfrm>
            <a:off x="1331640" y="6515038"/>
            <a:ext cx="7200800" cy="216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>
            <a:lvl1pPr>
              <a:lnSpc>
                <a:spcPts val="1200"/>
              </a:lnSpc>
              <a:defRPr sz="1200" b="1">
                <a:latin typeface="+mn-lt"/>
              </a:defRPr>
            </a:lvl1pPr>
          </a:lstStyle>
          <a:p>
            <a:pPr algn="ctr">
              <a:lnSpc>
                <a:spcPct val="100000"/>
              </a:lnSpc>
              <a:spcAft>
                <a:spcPts val="300"/>
              </a:spcAft>
              <a:defRPr/>
            </a:pPr>
            <a:r>
              <a:rPr lang="de-DE" sz="1000" b="0" dirty="0" smtClean="0">
                <a:latin typeface="Frutiger Next LT W1G" pitchFamily="34" charset="0"/>
              </a:rPr>
              <a:t>IT-Kolloquium</a:t>
            </a:r>
            <a:r>
              <a:rPr lang="de-DE" sz="1000" b="0" baseline="0" dirty="0" smtClean="0">
                <a:latin typeface="Frutiger Next LT W1G" pitchFamily="34" charset="0"/>
              </a:rPr>
              <a:t> </a:t>
            </a:r>
            <a:r>
              <a:rPr lang="de-DE" sz="1000" b="0" dirty="0" smtClean="0">
                <a:latin typeface="Frutiger Next LT W1G" pitchFamily="34" charset="0"/>
              </a:rPr>
              <a:t>am 12.06.2015</a:t>
            </a:r>
            <a:endParaRPr lang="de-DE" sz="1000" b="0" dirty="0">
              <a:latin typeface="Frutiger Next LT W1G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8" descr="Bild3_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07950" y="115888"/>
            <a:ext cx="2444750" cy="1158875"/>
          </a:xfrm>
          <a:prstGeom prst="rect">
            <a:avLst/>
          </a:prstGeom>
          <a:noFill/>
        </p:spPr>
      </p:pic>
      <p:sp>
        <p:nvSpPr>
          <p:cNvPr id="9" name="Rectangle 10"/>
          <p:cNvSpPr>
            <a:spLocks noChangeAspect="1" noChangeArrowheads="1"/>
          </p:cNvSpPr>
          <p:nvPr userDrawn="1"/>
        </p:nvSpPr>
        <p:spPr bwMode="auto">
          <a:xfrm>
            <a:off x="1331913" y="0"/>
            <a:ext cx="3906044" cy="461963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 dirty="0"/>
          </a:p>
        </p:txBody>
      </p:sp>
      <p:sp>
        <p:nvSpPr>
          <p:cNvPr id="10" name="Rectangle 11"/>
          <p:cNvSpPr>
            <a:spLocks noChangeAspect="1" noChangeArrowheads="1"/>
          </p:cNvSpPr>
          <p:nvPr userDrawn="1"/>
        </p:nvSpPr>
        <p:spPr bwMode="auto">
          <a:xfrm>
            <a:off x="5237957" y="0"/>
            <a:ext cx="3906044" cy="461963"/>
          </a:xfrm>
          <a:prstGeom prst="rect">
            <a:avLst/>
          </a:prstGeom>
          <a:solidFill>
            <a:srgbClr val="A46674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 dirty="0"/>
          </a:p>
        </p:txBody>
      </p:sp>
      <p:sp>
        <p:nvSpPr>
          <p:cNvPr id="8" name="Rectangle 16"/>
          <p:cNvSpPr txBox="1">
            <a:spLocks noChangeArrowheads="1"/>
          </p:cNvSpPr>
          <p:nvPr userDrawn="1"/>
        </p:nvSpPr>
        <p:spPr bwMode="auto">
          <a:xfrm>
            <a:off x="5273675" y="549275"/>
            <a:ext cx="3690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>
            <a:lvl1pPr>
              <a:lnSpc>
                <a:spcPts val="1200"/>
              </a:lnSpc>
              <a:defRPr sz="1200" b="1">
                <a:latin typeface="+mn-lt"/>
              </a:defRPr>
            </a:lvl1pPr>
          </a:lstStyle>
          <a:p>
            <a:pPr>
              <a:lnSpc>
                <a:spcPct val="100000"/>
              </a:lnSpc>
              <a:spcAft>
                <a:spcPts val="300"/>
              </a:spcAft>
              <a:defRPr/>
            </a:pPr>
            <a:r>
              <a:rPr lang="de-DE" sz="1000" dirty="0" smtClean="0">
                <a:latin typeface="Frutiger Next LT W1G" pitchFamily="34" charset="0"/>
              </a:rPr>
              <a:t>Silke Weisheit</a:t>
            </a:r>
          </a:p>
          <a:p>
            <a:pPr>
              <a:lnSpc>
                <a:spcPct val="100000"/>
              </a:lnSpc>
              <a:spcAft>
                <a:spcPts val="300"/>
              </a:spcAft>
              <a:defRPr/>
            </a:pPr>
            <a:r>
              <a:rPr lang="de-DE" sz="1000" dirty="0" smtClean="0">
                <a:latin typeface="Frutiger Next LT W1G" pitchFamily="34" charset="0"/>
              </a:rPr>
              <a:t>Elektronische Zeitschriftenbibliothek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tx1"/>
          </a:solidFill>
          <a:latin typeface="Verdana" pitchFamily="34" charset="0"/>
          <a:ea typeface="+mj-ea"/>
          <a:cs typeface="+mj-cs"/>
        </a:defRPr>
      </a:lvl1pPr>
    </p:titleStyle>
    <p:bodyStyle>
      <a:lvl1pPr marL="342900" marR="0" indent="-34290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 pitchFamily="34" charset="0"/>
        <a:buNone/>
        <a:tabLst/>
        <a:defRPr sz="1600" b="1" kern="1200">
          <a:solidFill>
            <a:schemeClr val="tx1"/>
          </a:solidFill>
          <a:latin typeface="Verdana" pitchFamily="34" charset="0"/>
          <a:ea typeface="+mn-ea"/>
          <a:cs typeface="+mn-cs"/>
        </a:defRPr>
      </a:lvl1pPr>
      <a:lvl2pPr marL="742950" marR="0" indent="-28575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 pitchFamily="34" charset="0"/>
        <a:buNone/>
        <a:tabLst/>
        <a:defRPr sz="1600" kern="1200">
          <a:solidFill>
            <a:schemeClr val="tx1"/>
          </a:solidFill>
          <a:latin typeface="Verdana" pitchFamily="34" charset="0"/>
          <a:ea typeface="+mn-ea"/>
          <a:cs typeface="+mn-cs"/>
        </a:defRPr>
      </a:lvl2pPr>
      <a:lvl3pPr marL="1143000" marR="0" indent="-22860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 pitchFamily="34" charset="0"/>
        <a:buChar char="•"/>
        <a:tabLst/>
        <a:defRPr sz="1600" kern="1200">
          <a:solidFill>
            <a:schemeClr val="tx1"/>
          </a:solidFill>
          <a:latin typeface="Verdana" pitchFamily="34" charset="0"/>
          <a:ea typeface="+mn-ea"/>
          <a:cs typeface="+mn-cs"/>
        </a:defRPr>
      </a:lvl3pPr>
      <a:lvl4pPr marL="1600200" marR="0" indent="-22860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 pitchFamily="34" charset="0"/>
        <a:buChar char="–"/>
        <a:tabLst/>
        <a:defRPr sz="1600" kern="1200">
          <a:solidFill>
            <a:schemeClr val="tx1"/>
          </a:solidFill>
          <a:latin typeface="Verdana" pitchFamily="34" charset="0"/>
          <a:ea typeface="+mn-ea"/>
          <a:cs typeface="+mn-cs"/>
        </a:defRPr>
      </a:lvl4pPr>
      <a:lvl5pPr marL="2057400" marR="0" indent="-22860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 pitchFamily="34" charset="0"/>
        <a:buChar char="»"/>
        <a:tabLst/>
        <a:defRPr sz="1600" kern="1200">
          <a:solidFill>
            <a:schemeClr val="tx1"/>
          </a:solidFill>
          <a:latin typeface="Verdana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 altLang="de-DE" sz="2800" dirty="0" smtClean="0"/>
              <a:t>Vorstellung des DFG-Projekts „OA-EZB“</a:t>
            </a:r>
            <a:endParaRPr lang="de-DE" sz="280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2"/>
          </p:nvPr>
        </p:nvSpPr>
        <p:spPr>
          <a:xfrm>
            <a:off x="3071802" y="3171334"/>
            <a:ext cx="5532646" cy="500066"/>
          </a:xfrm>
        </p:spPr>
        <p:txBody>
          <a:bodyPr/>
          <a:lstStyle/>
          <a:p>
            <a:pPr marL="0" indent="0"/>
            <a:r>
              <a:rPr lang="de-DE" sz="2400" dirty="0"/>
              <a:t>Open-Access-Services der </a:t>
            </a:r>
            <a:r>
              <a:rPr lang="de-DE" sz="2400" dirty="0" smtClean="0"/>
              <a:t>Elektronischen Zeitschriftenbibliothek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Funktionsweise des EZB-</a:t>
            </a:r>
            <a:r>
              <a:rPr lang="de-DE" dirty="0" err="1"/>
              <a:t>Linkingdienstes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273050" indent="-273050"/>
            <a:r>
              <a:rPr lang="en-GB" dirty="0" smtClean="0"/>
              <a:t>(2) </a:t>
            </a:r>
            <a:r>
              <a:rPr lang="en-GB" dirty="0" err="1" smtClean="0"/>
              <a:t>Metadaten</a:t>
            </a:r>
            <a:r>
              <a:rPr lang="en-GB" dirty="0" smtClean="0"/>
              <a:t> </a:t>
            </a:r>
            <a:r>
              <a:rPr lang="en-GB" dirty="0" err="1" smtClean="0"/>
              <a:t>zur</a:t>
            </a:r>
            <a:r>
              <a:rPr lang="en-GB" dirty="0" smtClean="0"/>
              <a:t> e</a:t>
            </a:r>
            <a:r>
              <a:rPr lang="de-DE" dirty="0" err="1" smtClean="0"/>
              <a:t>lektronischen</a:t>
            </a:r>
            <a:r>
              <a:rPr lang="de-DE" dirty="0" smtClean="0"/>
              <a:t> Ressource werden aus URL eingelesen</a:t>
            </a:r>
            <a:r>
              <a:rPr lang="en-GB" dirty="0" smtClean="0"/>
              <a:t>, </a:t>
            </a:r>
            <a:r>
              <a:rPr lang="en-GB" dirty="0" err="1" smtClean="0"/>
              <a:t>z.B</a:t>
            </a:r>
            <a:r>
              <a:rPr lang="en-GB" dirty="0" smtClean="0"/>
              <a:t>.</a:t>
            </a:r>
            <a:br>
              <a:rPr lang="en-GB" dirty="0" smtClean="0"/>
            </a:br>
            <a:r>
              <a:rPr lang="en-US" sz="1400" dirty="0"/>
              <a:t>ISSN: </a:t>
            </a:r>
            <a:r>
              <a:rPr lang="en-US" sz="1400" dirty="0" smtClean="0"/>
              <a:t>0884-2175, </a:t>
            </a:r>
            <a:r>
              <a:rPr lang="en-US" sz="1400" dirty="0" err="1" smtClean="0"/>
              <a:t>Jahr</a:t>
            </a:r>
            <a:r>
              <a:rPr lang="en-US" sz="1400" dirty="0" smtClean="0"/>
              <a:t>: 2013, </a:t>
            </a:r>
            <a:r>
              <a:rPr lang="en-US" sz="1400" dirty="0" err="1" smtClean="0"/>
              <a:t>Jahrgang</a:t>
            </a:r>
            <a:r>
              <a:rPr lang="en-US" sz="1400" dirty="0" smtClean="0"/>
              <a:t>: 42, Heft: 6, 1</a:t>
            </a:r>
            <a:r>
              <a:rPr lang="en-US" sz="1400" dirty="0"/>
              <a:t>. </a:t>
            </a:r>
            <a:r>
              <a:rPr lang="en-US" sz="1400" dirty="0" err="1" smtClean="0"/>
              <a:t>Seite</a:t>
            </a:r>
            <a:r>
              <a:rPr lang="en-US" sz="1400" dirty="0" smtClean="0"/>
              <a:t>: 617</a:t>
            </a:r>
            <a:endParaRPr lang="en-US" sz="1400" dirty="0"/>
          </a:p>
        </p:txBody>
      </p:sp>
      <p:grpSp>
        <p:nvGrpSpPr>
          <p:cNvPr id="7" name="Gruppieren 6"/>
          <p:cNvGrpSpPr/>
          <p:nvPr/>
        </p:nvGrpSpPr>
        <p:grpSpPr>
          <a:xfrm>
            <a:off x="1007467" y="3496297"/>
            <a:ext cx="7740997" cy="2524991"/>
            <a:chOff x="971600" y="3356992"/>
            <a:chExt cx="7740997" cy="2524991"/>
          </a:xfrm>
        </p:grpSpPr>
        <p:sp>
          <p:nvSpPr>
            <p:cNvPr id="22" name="Gerader Verbinder 21"/>
            <p:cNvSpPr/>
            <p:nvPr/>
          </p:nvSpPr>
          <p:spPr bwMode="auto">
            <a:xfrm flipH="1">
              <a:off x="3419872" y="5354238"/>
              <a:ext cx="381635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tailEnd type="arrow"/>
            </a:ln>
          </p:spPr>
          <p:txBody>
            <a:bodyPr wrap="none" lIns="90000" tIns="45000" rIns="90000" bIns="45000" anchor="ctr" compatLnSpc="0"/>
            <a:lstStyle/>
            <a:p>
              <a:pPr hangingPunct="0">
                <a:defRPr/>
              </a:pPr>
              <a:endParaRPr lang="de-DE" sz="1600">
                <a:solidFill>
                  <a:prstClr val="black"/>
                </a:solidFill>
                <a:latin typeface="+mj-lt"/>
                <a:ea typeface="Droid Sans Fallback" pitchFamily="2"/>
                <a:cs typeface="Arial" panose="020B0604020202020204" pitchFamily="34" charset="0"/>
              </a:endParaRPr>
            </a:p>
          </p:txBody>
        </p:sp>
        <p:sp>
          <p:nvSpPr>
            <p:cNvPr id="23" name="Freihandform 22"/>
            <p:cNvSpPr/>
            <p:nvPr/>
          </p:nvSpPr>
          <p:spPr bwMode="auto">
            <a:xfrm>
              <a:off x="5832872" y="3375643"/>
              <a:ext cx="2879725" cy="250634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AEA79F"/>
            </a:solidFill>
            <a:ln w="0">
              <a:solidFill>
                <a:srgbClr val="000000"/>
              </a:solidFill>
              <a:prstDash val="solid"/>
            </a:ln>
          </p:spPr>
          <p:txBody>
            <a:bodyPr wrap="none" lIns="90000" tIns="45000" rIns="90000" bIns="45000" anchor="ctr" compatLnSpc="0"/>
            <a:lstStyle/>
            <a:p>
              <a:pPr algn="ctr" hangingPunct="0">
                <a:defRPr>
                  <a:solidFill>
                    <a:srgbClr val="FFFFFF"/>
                  </a:solidFill>
                </a:defRPr>
              </a:pPr>
              <a:r>
                <a:rPr lang="de-DE" sz="1600" b="1" dirty="0" smtClean="0">
                  <a:solidFill>
                    <a:srgbClr val="FFFFFF"/>
                  </a:solidFill>
                  <a:latin typeface="+mj-lt"/>
                  <a:ea typeface="Droid Sans Fallback" pitchFamily="2"/>
                  <a:cs typeface="Arial" panose="020B0604020202020204" pitchFamily="34" charset="0"/>
                </a:rPr>
                <a:t>EZB-</a:t>
              </a:r>
              <a:r>
                <a:rPr lang="de-DE" sz="1600" b="1" dirty="0" err="1" smtClean="0">
                  <a:solidFill>
                    <a:srgbClr val="FFFFFF"/>
                  </a:solidFill>
                  <a:latin typeface="+mj-lt"/>
                  <a:ea typeface="Droid Sans Fallback" pitchFamily="2"/>
                  <a:cs typeface="Arial" panose="020B0604020202020204" pitchFamily="34" charset="0"/>
                </a:rPr>
                <a:t>Linkingdienst</a:t>
              </a:r>
              <a:endParaRPr lang="de-DE" sz="1600" b="1" dirty="0">
                <a:solidFill>
                  <a:srgbClr val="FFFFFF"/>
                </a:solidFill>
                <a:latin typeface="+mj-lt"/>
                <a:ea typeface="Droid Sans Fallback" pitchFamily="2"/>
                <a:cs typeface="Arial" panose="020B0604020202020204" pitchFamily="34" charset="0"/>
              </a:endParaRPr>
            </a:p>
          </p:txBody>
        </p:sp>
        <p:sp>
          <p:nvSpPr>
            <p:cNvPr id="24" name="Gerader Verbinder 23"/>
            <p:cNvSpPr/>
            <p:nvPr/>
          </p:nvSpPr>
          <p:spPr bwMode="auto">
            <a:xfrm>
              <a:off x="2016522" y="3948777"/>
              <a:ext cx="381635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tailEnd type="arrow"/>
            </a:ln>
          </p:spPr>
          <p:txBody>
            <a:bodyPr wrap="none" lIns="90000" tIns="45000" rIns="90000" bIns="45000" anchor="ctr" compatLnSpc="0"/>
            <a:lstStyle/>
            <a:p>
              <a:pPr hangingPunct="0">
                <a:defRPr/>
              </a:pPr>
              <a:endParaRPr lang="de-DE" sz="1600">
                <a:solidFill>
                  <a:prstClr val="black"/>
                </a:solidFill>
                <a:latin typeface="+mj-lt"/>
                <a:ea typeface="Droid Sans Fallback" pitchFamily="2"/>
                <a:cs typeface="Arial" panose="020B0604020202020204" pitchFamily="34" charset="0"/>
              </a:endParaRPr>
            </a:p>
          </p:txBody>
        </p:sp>
        <p:sp>
          <p:nvSpPr>
            <p:cNvPr id="25" name="Textfeld 24"/>
            <p:cNvSpPr txBox="1"/>
            <p:nvPr/>
          </p:nvSpPr>
          <p:spPr bwMode="auto">
            <a:xfrm>
              <a:off x="3419873" y="3356992"/>
              <a:ext cx="2412998" cy="59178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0000" tIns="45000" rIns="90000" bIns="45000" compatLnSpc="0">
              <a:spAutoFit/>
            </a:bodyPr>
            <a:lstStyle/>
            <a:p>
              <a:pPr algn="ctr" hangingPunct="0">
                <a:defRPr/>
              </a:pPr>
              <a:r>
                <a:rPr lang="de-DE" sz="1600" dirty="0">
                  <a:solidFill>
                    <a:prstClr val="black"/>
                  </a:solidFill>
                  <a:latin typeface="+mj-lt"/>
                  <a:ea typeface="Droid Sans Fallback" pitchFamily="2"/>
                  <a:cs typeface="Arial" panose="020B0604020202020204" pitchFamily="34" charset="0"/>
                </a:rPr>
                <a:t>(1) </a:t>
              </a:r>
              <a:r>
                <a:rPr lang="de-DE" sz="1600" dirty="0" smtClean="0">
                  <a:solidFill>
                    <a:prstClr val="black"/>
                  </a:solidFill>
                  <a:latin typeface="+mj-lt"/>
                  <a:ea typeface="Droid Sans Fallback" pitchFamily="2"/>
                  <a:cs typeface="Arial" panose="020B0604020202020204" pitchFamily="34" charset="0"/>
                </a:rPr>
                <a:t>Anfrage URL</a:t>
              </a:r>
              <a:endParaRPr lang="de-DE" sz="1600" dirty="0">
                <a:solidFill>
                  <a:prstClr val="black"/>
                </a:solidFill>
                <a:latin typeface="+mj-lt"/>
                <a:ea typeface="Droid Sans Fallback" pitchFamily="2"/>
                <a:cs typeface="Arial" panose="020B0604020202020204" pitchFamily="34" charset="0"/>
              </a:endParaRPr>
            </a:p>
            <a:p>
              <a:pPr algn="ctr" hangingPunct="0">
                <a:defRPr/>
              </a:pPr>
              <a:r>
                <a:rPr lang="de-DE" sz="1600" dirty="0">
                  <a:solidFill>
                    <a:prstClr val="black"/>
                  </a:solidFill>
                  <a:latin typeface="+mj-lt"/>
                  <a:ea typeface="Droid Sans Fallback" pitchFamily="2"/>
                  <a:cs typeface="Arial" panose="020B0604020202020204" pitchFamily="34" charset="0"/>
                </a:rPr>
                <a:t>b</a:t>
              </a:r>
              <a:r>
                <a:rPr lang="de-DE" sz="1600" dirty="0" smtClean="0">
                  <a:solidFill>
                    <a:prstClr val="black"/>
                  </a:solidFill>
                  <a:latin typeface="+mj-lt"/>
                  <a:ea typeface="Droid Sans Fallback" pitchFamily="2"/>
                  <a:cs typeface="Arial" panose="020B0604020202020204" pitchFamily="34" charset="0"/>
                </a:rPr>
                <a:t>asiert auf </a:t>
              </a:r>
              <a:r>
                <a:rPr lang="de-DE" sz="1600" dirty="0" err="1" smtClean="0">
                  <a:solidFill>
                    <a:prstClr val="black"/>
                  </a:solidFill>
                  <a:latin typeface="+mj-lt"/>
                  <a:ea typeface="Droid Sans Fallback" pitchFamily="2"/>
                  <a:cs typeface="Arial" panose="020B0604020202020204" pitchFamily="34" charset="0"/>
                </a:rPr>
                <a:t>OpenURL</a:t>
              </a:r>
              <a:endParaRPr lang="de-DE" sz="1600" dirty="0">
                <a:solidFill>
                  <a:prstClr val="black"/>
                </a:solidFill>
                <a:latin typeface="+mj-lt"/>
                <a:ea typeface="Droid Sans Fallback" pitchFamily="2"/>
                <a:cs typeface="Arial" panose="020B0604020202020204" pitchFamily="34" charset="0"/>
              </a:endParaRPr>
            </a:p>
          </p:txBody>
        </p:sp>
        <p:sp>
          <p:nvSpPr>
            <p:cNvPr id="26" name="Freihandform 25"/>
            <p:cNvSpPr/>
            <p:nvPr/>
          </p:nvSpPr>
          <p:spPr bwMode="auto">
            <a:xfrm>
              <a:off x="5904309" y="3491116"/>
              <a:ext cx="2736850" cy="869661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</a:ln>
          </p:spPr>
          <p:txBody>
            <a:bodyPr wrap="none" lIns="90000" tIns="45000" rIns="90000" bIns="45000" anchor="ctr" compatLnSpc="0"/>
            <a:lstStyle/>
            <a:p>
              <a:pPr algn="ctr" hangingPunct="0">
                <a:defRPr/>
              </a:pPr>
              <a:r>
                <a:rPr lang="de-DE" sz="1600" b="1" dirty="0">
                  <a:solidFill>
                    <a:prstClr val="black"/>
                  </a:solidFill>
                  <a:latin typeface="+mj-lt"/>
                  <a:ea typeface="Droid Sans Fallback" pitchFamily="2"/>
                  <a:cs typeface="Arial" panose="020B0604020202020204" pitchFamily="34" charset="0"/>
                </a:rPr>
                <a:t>(2) </a:t>
              </a:r>
              <a:r>
                <a:rPr lang="de-DE" sz="1600" b="1" dirty="0" smtClean="0">
                  <a:solidFill>
                    <a:prstClr val="black"/>
                  </a:solidFill>
                  <a:latin typeface="+mj-lt"/>
                  <a:ea typeface="Droid Sans Fallback" pitchFamily="2"/>
                  <a:cs typeface="Arial" panose="020B0604020202020204" pitchFamily="34" charset="0"/>
                </a:rPr>
                <a:t>Metadaten der </a:t>
              </a:r>
            </a:p>
            <a:p>
              <a:pPr algn="ctr" hangingPunct="0">
                <a:defRPr/>
              </a:pPr>
              <a:r>
                <a:rPr lang="de-DE" sz="1600" b="1" dirty="0">
                  <a:solidFill>
                    <a:prstClr val="black"/>
                  </a:solidFill>
                  <a:latin typeface="+mj-lt"/>
                  <a:ea typeface="Droid Sans Fallback" pitchFamily="2"/>
                  <a:cs typeface="Arial" panose="020B0604020202020204" pitchFamily="34" charset="0"/>
                </a:rPr>
                <a:t>e</a:t>
              </a:r>
              <a:r>
                <a:rPr lang="de-DE" sz="1600" b="1" dirty="0" smtClean="0">
                  <a:solidFill>
                    <a:prstClr val="black"/>
                  </a:solidFill>
                  <a:latin typeface="+mj-lt"/>
                  <a:ea typeface="Droid Sans Fallback" pitchFamily="2"/>
                  <a:cs typeface="Arial" panose="020B0604020202020204" pitchFamily="34" charset="0"/>
                </a:rPr>
                <a:t>ingehenden URL </a:t>
              </a:r>
            </a:p>
            <a:p>
              <a:pPr algn="ctr" hangingPunct="0">
                <a:defRPr/>
              </a:pPr>
              <a:r>
                <a:rPr lang="de-DE" sz="1600" b="1" dirty="0" smtClean="0">
                  <a:solidFill>
                    <a:prstClr val="black"/>
                  </a:solidFill>
                  <a:latin typeface="+mj-lt"/>
                  <a:ea typeface="Droid Sans Fallback" pitchFamily="2"/>
                  <a:cs typeface="Arial" panose="020B0604020202020204" pitchFamily="34" charset="0"/>
                </a:rPr>
                <a:t>werden eingelesen</a:t>
              </a:r>
              <a:endParaRPr lang="de-DE" sz="1600" b="1" dirty="0">
                <a:solidFill>
                  <a:prstClr val="black"/>
                </a:solidFill>
                <a:latin typeface="+mj-lt"/>
                <a:ea typeface="Droid Sans Fallback" pitchFamily="2"/>
                <a:cs typeface="Arial" panose="020B0604020202020204" pitchFamily="34" charset="0"/>
              </a:endParaRPr>
            </a:p>
          </p:txBody>
        </p:sp>
        <p:sp>
          <p:nvSpPr>
            <p:cNvPr id="27" name="Textfeld 26"/>
            <p:cNvSpPr txBox="1"/>
            <p:nvPr/>
          </p:nvSpPr>
          <p:spPr bwMode="auto">
            <a:xfrm>
              <a:off x="2934097" y="5339406"/>
              <a:ext cx="3384550" cy="4274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90000" tIns="45000" rIns="90000" bIns="45000" compatLnSpc="0"/>
            <a:lstStyle/>
            <a:p>
              <a:pPr algn="ctr" hangingPunct="0">
                <a:defRPr/>
              </a:pPr>
              <a:r>
                <a:rPr lang="de-DE" sz="1600" dirty="0">
                  <a:solidFill>
                    <a:prstClr val="black"/>
                  </a:solidFill>
                  <a:latin typeface="+mj-lt"/>
                  <a:ea typeface="Droid Sans Fallback" pitchFamily="2"/>
                  <a:cs typeface="Arial" panose="020B0604020202020204" pitchFamily="34" charset="0"/>
                </a:rPr>
                <a:t>(4) </a:t>
              </a:r>
              <a:r>
                <a:rPr lang="de-DE" sz="1600" dirty="0" smtClean="0">
                  <a:solidFill>
                    <a:prstClr val="black"/>
                  </a:solidFill>
                  <a:latin typeface="+mj-lt"/>
                  <a:ea typeface="Droid Sans Fallback" pitchFamily="2"/>
                  <a:cs typeface="Arial" panose="020B0604020202020204" pitchFamily="34" charset="0"/>
                </a:rPr>
                <a:t>Antwort</a:t>
              </a:r>
              <a:endParaRPr lang="de-DE" sz="1600" dirty="0">
                <a:solidFill>
                  <a:prstClr val="black"/>
                </a:solidFill>
                <a:latin typeface="+mj-lt"/>
                <a:ea typeface="Droid Sans Fallback" pitchFamily="2"/>
                <a:cs typeface="Arial" panose="020B0604020202020204" pitchFamily="34" charset="0"/>
              </a:endParaRPr>
            </a:p>
            <a:p>
              <a:pPr algn="ctr" hangingPunct="0">
                <a:defRPr/>
              </a:pPr>
              <a:r>
                <a:rPr lang="de-DE" sz="1600" dirty="0">
                  <a:solidFill>
                    <a:prstClr val="black"/>
                  </a:solidFill>
                  <a:latin typeface="+mj-lt"/>
                  <a:ea typeface="Droid Sans Fallback" pitchFamily="2"/>
                  <a:cs typeface="Arial" panose="020B0604020202020204" pitchFamily="34" charset="0"/>
                </a:rPr>
                <a:t>in HTML, XML </a:t>
              </a:r>
              <a:r>
                <a:rPr lang="de-DE" sz="1600" dirty="0" smtClean="0">
                  <a:solidFill>
                    <a:prstClr val="black"/>
                  </a:solidFill>
                  <a:latin typeface="+mj-lt"/>
                  <a:ea typeface="Droid Sans Fallback" pitchFamily="2"/>
                  <a:cs typeface="Arial" panose="020B0604020202020204" pitchFamily="34" charset="0"/>
                </a:rPr>
                <a:t>oder als Bild</a:t>
              </a:r>
              <a:endParaRPr lang="de-DE" sz="1600" dirty="0">
                <a:solidFill>
                  <a:prstClr val="black"/>
                </a:solidFill>
                <a:latin typeface="+mj-lt"/>
                <a:ea typeface="Droid Sans Fallback" pitchFamily="2"/>
                <a:cs typeface="Arial" panose="020B0604020202020204" pitchFamily="34" charset="0"/>
              </a:endParaRPr>
            </a:p>
          </p:txBody>
        </p:sp>
        <p:sp>
          <p:nvSpPr>
            <p:cNvPr id="28" name="Freihandform 27"/>
            <p:cNvSpPr/>
            <p:nvPr/>
          </p:nvSpPr>
          <p:spPr bwMode="auto">
            <a:xfrm>
              <a:off x="5904309" y="4940884"/>
              <a:ext cx="2736850" cy="869662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</a:ln>
          </p:spPr>
          <p:txBody>
            <a:bodyPr wrap="none" lIns="90000" tIns="45000" rIns="90000" bIns="45000" anchor="ctr" compatLnSpc="0"/>
            <a:lstStyle/>
            <a:p>
              <a:pPr algn="ctr" hangingPunct="0">
                <a:defRPr/>
              </a:pPr>
              <a:r>
                <a:rPr lang="de-DE" sz="1600" dirty="0">
                  <a:solidFill>
                    <a:prstClr val="black"/>
                  </a:solidFill>
                  <a:latin typeface="+mj-lt"/>
                  <a:ea typeface="Droid Sans Fallback" pitchFamily="2"/>
                  <a:cs typeface="Arial" panose="020B0604020202020204" pitchFamily="34" charset="0"/>
                </a:rPr>
                <a:t>(3) </a:t>
              </a:r>
              <a:r>
                <a:rPr lang="de-DE" sz="1600" dirty="0" smtClean="0">
                  <a:solidFill>
                    <a:prstClr val="black"/>
                  </a:solidFill>
                  <a:latin typeface="+mj-lt"/>
                  <a:ea typeface="Droid Sans Fallback" pitchFamily="2"/>
                  <a:cs typeface="Arial" panose="020B0604020202020204" pitchFamily="34" charset="0"/>
                </a:rPr>
                <a:t>Prüfung der Verfügbarkeit </a:t>
              </a:r>
            </a:p>
            <a:p>
              <a:pPr algn="ctr" hangingPunct="0">
                <a:defRPr/>
              </a:pPr>
              <a:r>
                <a:rPr lang="de-DE" sz="1600" dirty="0">
                  <a:solidFill>
                    <a:prstClr val="black"/>
                  </a:solidFill>
                  <a:latin typeface="+mj-lt"/>
                  <a:ea typeface="Arial" pitchFamily="34"/>
                  <a:cs typeface="Arial" panose="020B0604020202020204" pitchFamily="34" charset="0"/>
                </a:rPr>
                <a:t>a</a:t>
              </a:r>
              <a:r>
                <a:rPr lang="de-DE" sz="1600" dirty="0" smtClean="0">
                  <a:solidFill>
                    <a:prstClr val="black"/>
                  </a:solidFill>
                  <a:latin typeface="+mj-lt"/>
                  <a:ea typeface="Arial" pitchFamily="34"/>
                  <a:cs typeface="Arial" panose="020B0604020202020204" pitchFamily="34" charset="0"/>
                </a:rPr>
                <a:t>uf Basis der </a:t>
              </a:r>
              <a:r>
                <a:rPr lang="en-GB" sz="1600" dirty="0" smtClean="0">
                  <a:solidFill>
                    <a:prstClr val="black"/>
                  </a:solidFill>
                  <a:latin typeface="+mj-lt"/>
                  <a:ea typeface="Arial" pitchFamily="34"/>
                  <a:cs typeface="Arial" panose="020B0604020202020204" pitchFamily="34" charset="0"/>
                </a:rPr>
                <a:t>EZB-</a:t>
              </a:r>
              <a:r>
                <a:rPr lang="en-GB" sz="1600" dirty="0" err="1" smtClean="0">
                  <a:solidFill>
                    <a:prstClr val="black"/>
                  </a:solidFill>
                  <a:latin typeface="+mj-lt"/>
                  <a:ea typeface="Arial" pitchFamily="34"/>
                  <a:cs typeface="Arial" panose="020B0604020202020204" pitchFamily="34" charset="0"/>
                </a:rPr>
                <a:t>Daten</a:t>
              </a:r>
              <a:endParaRPr lang="en-GB" sz="1600" dirty="0">
                <a:solidFill>
                  <a:prstClr val="black"/>
                </a:solidFill>
                <a:latin typeface="+mj-lt"/>
                <a:ea typeface="Arial" pitchFamily="34"/>
                <a:cs typeface="Arial" panose="020B0604020202020204" pitchFamily="34" charset="0"/>
              </a:endParaRPr>
            </a:p>
          </p:txBody>
        </p:sp>
        <p:sp>
          <p:nvSpPr>
            <p:cNvPr id="29" name="Freihandform 28"/>
            <p:cNvSpPr/>
            <p:nvPr/>
          </p:nvSpPr>
          <p:spPr bwMode="auto">
            <a:xfrm>
              <a:off x="971600" y="3356992"/>
              <a:ext cx="2448272" cy="250634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AEA79F"/>
            </a:solidFill>
            <a:ln w="0">
              <a:solidFill>
                <a:srgbClr val="000000"/>
              </a:solidFill>
              <a:prstDash val="solid"/>
            </a:ln>
          </p:spPr>
          <p:txBody>
            <a:bodyPr wrap="none" lIns="90000" tIns="45000" rIns="90000" bIns="45000" anchor="ctr" compatLnSpc="0"/>
            <a:lstStyle/>
            <a:p>
              <a:pPr algn="ctr" hangingPunct="0">
                <a:defRPr>
                  <a:solidFill>
                    <a:srgbClr val="FFFFFF"/>
                  </a:solidFill>
                </a:defRPr>
              </a:pPr>
              <a:r>
                <a:rPr lang="de-DE" sz="1600" b="1" dirty="0" smtClean="0">
                  <a:solidFill>
                    <a:srgbClr val="FFFFFF"/>
                  </a:solidFill>
                  <a:latin typeface="+mj-lt"/>
                  <a:ea typeface="Droid Sans Fallback" pitchFamily="2"/>
                  <a:cs typeface="Arial" panose="020B0604020202020204" pitchFamily="34" charset="0"/>
                </a:rPr>
                <a:t>Drittsysteme</a:t>
              </a:r>
              <a:endParaRPr lang="de-DE" sz="1600" b="1" dirty="0">
                <a:solidFill>
                  <a:srgbClr val="FFFFFF"/>
                </a:solidFill>
                <a:latin typeface="+mj-lt"/>
                <a:ea typeface="Droid Sans Fallback" pitchFamily="2"/>
                <a:cs typeface="Arial" panose="020B0604020202020204" pitchFamily="34" charset="0"/>
              </a:endParaRPr>
            </a:p>
            <a:p>
              <a:pPr algn="ctr" hangingPunct="0">
                <a:defRPr>
                  <a:solidFill>
                    <a:srgbClr val="FFFFFF"/>
                  </a:solidFill>
                </a:defRPr>
              </a:pPr>
              <a:r>
                <a:rPr lang="de-DE" sz="1600" dirty="0" smtClean="0">
                  <a:solidFill>
                    <a:srgbClr val="FFFFFF"/>
                  </a:solidFill>
                  <a:latin typeface="+mj-lt"/>
                  <a:ea typeface="Droid Sans Fallback" pitchFamily="2"/>
                  <a:cs typeface="Arial" panose="020B0604020202020204" pitchFamily="34" charset="0"/>
                </a:rPr>
                <a:t>(</a:t>
              </a:r>
              <a:r>
                <a:rPr lang="de-DE" sz="1600" dirty="0"/>
                <a:t>Bibliotheksportale, </a:t>
              </a:r>
              <a:r>
                <a:rPr lang="de-DE" sz="1600" dirty="0" smtClean="0"/>
                <a:t/>
              </a:r>
              <a:br>
                <a:rPr lang="de-DE" sz="1600" dirty="0" smtClean="0"/>
              </a:br>
              <a:r>
                <a:rPr lang="de-DE" sz="1600" dirty="0" smtClean="0"/>
                <a:t>virtuelle Fachbibliotheken</a:t>
              </a:r>
              <a:r>
                <a:rPr lang="de-DE" sz="1600" dirty="0"/>
                <a:t>,</a:t>
              </a:r>
              <a:br>
                <a:rPr lang="de-DE" sz="1600" dirty="0"/>
              </a:br>
              <a:r>
                <a:rPr lang="de-DE" sz="1600" dirty="0" smtClean="0"/>
                <a:t>Fachdatenbanken,</a:t>
              </a:r>
              <a:r>
                <a:rPr lang="de-DE" sz="1600" dirty="0"/>
                <a:t> </a:t>
              </a:r>
              <a:endParaRPr lang="de-DE" sz="1600" dirty="0" smtClean="0"/>
            </a:p>
            <a:p>
              <a:pPr algn="ctr" hangingPunct="0">
                <a:defRPr>
                  <a:solidFill>
                    <a:srgbClr val="FFFFFF"/>
                  </a:solidFill>
                </a:defRPr>
              </a:pPr>
              <a:r>
                <a:rPr lang="de-DE" sz="1600" dirty="0" smtClean="0"/>
                <a:t>Internetportale etc</a:t>
              </a:r>
              <a:r>
                <a:rPr lang="de-DE" sz="1600" dirty="0" smtClean="0">
                  <a:solidFill>
                    <a:srgbClr val="FFFFFF"/>
                  </a:solidFill>
                  <a:latin typeface="+mj-lt"/>
                  <a:ea typeface="Droid Sans Fallback" pitchFamily="2"/>
                  <a:cs typeface="Arial" panose="020B0604020202020204" pitchFamily="34" charset="0"/>
                </a:rPr>
                <a:t>.)</a:t>
              </a:r>
              <a:endParaRPr lang="de-DE" sz="1600" dirty="0">
                <a:solidFill>
                  <a:srgbClr val="FFFFFF"/>
                </a:solidFill>
                <a:latin typeface="+mj-lt"/>
                <a:ea typeface="Droid Sans Fallback" pitchFamily="2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91715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Funktionsweise des EZB-</a:t>
            </a:r>
            <a:r>
              <a:rPr lang="de-DE" dirty="0" err="1"/>
              <a:t>Linkingdienstes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273050" indent="-273050"/>
            <a:r>
              <a:rPr lang="en-GB" dirty="0" smtClean="0"/>
              <a:t>(3) </a:t>
            </a:r>
            <a:r>
              <a:rPr lang="en-GB" dirty="0" err="1" smtClean="0"/>
              <a:t>Verfügbarkeit</a:t>
            </a:r>
            <a:r>
              <a:rPr lang="en-GB" dirty="0" smtClean="0"/>
              <a:t> der </a:t>
            </a:r>
            <a:r>
              <a:rPr lang="en-GB" dirty="0" err="1" smtClean="0"/>
              <a:t>Ressourse</a:t>
            </a:r>
            <a:r>
              <a:rPr lang="en-GB" dirty="0" smtClean="0"/>
              <a:t> </a:t>
            </a:r>
            <a:r>
              <a:rPr lang="en-GB" dirty="0" err="1" smtClean="0"/>
              <a:t>wird</a:t>
            </a:r>
            <a:r>
              <a:rPr lang="en-GB" dirty="0" smtClean="0"/>
              <a:t> nun </a:t>
            </a:r>
            <a:r>
              <a:rPr lang="en-GB" dirty="0" err="1" smtClean="0"/>
              <a:t>für</a:t>
            </a:r>
            <a:r>
              <a:rPr lang="en-GB" dirty="0" smtClean="0"/>
              <a:t> den </a:t>
            </a:r>
            <a:r>
              <a:rPr lang="en-GB" dirty="0" err="1" smtClean="0"/>
              <a:t>angefragten</a:t>
            </a:r>
            <a:r>
              <a:rPr lang="en-GB" dirty="0" smtClean="0"/>
              <a:t> </a:t>
            </a:r>
            <a:r>
              <a:rPr lang="en-GB" dirty="0" err="1" smtClean="0"/>
              <a:t>Zeitraum</a:t>
            </a:r>
            <a:r>
              <a:rPr lang="en-GB" dirty="0" smtClean="0"/>
              <a:t> </a:t>
            </a:r>
            <a:r>
              <a:rPr lang="en-GB" dirty="0" err="1" smtClean="0"/>
              <a:t>mit</a:t>
            </a:r>
            <a:r>
              <a:rPr lang="en-GB" dirty="0" smtClean="0"/>
              <a:t> den </a:t>
            </a:r>
            <a:r>
              <a:rPr lang="en-GB" dirty="0" err="1" smtClean="0"/>
              <a:t>Lizenzdaten</a:t>
            </a:r>
            <a:r>
              <a:rPr lang="en-GB" dirty="0" smtClean="0"/>
              <a:t> der </a:t>
            </a:r>
            <a:r>
              <a:rPr lang="en-GB" dirty="0" err="1" smtClean="0"/>
              <a:t>Benutzerbibliothek</a:t>
            </a:r>
            <a:r>
              <a:rPr lang="en-GB" dirty="0" smtClean="0"/>
              <a:t> </a:t>
            </a:r>
            <a:r>
              <a:rPr lang="en-GB" dirty="0" err="1" smtClean="0"/>
              <a:t>geprüft</a:t>
            </a:r>
            <a:r>
              <a:rPr lang="en-GB" dirty="0" smtClean="0"/>
              <a:t> (</a:t>
            </a:r>
            <a:r>
              <a:rPr lang="en-GB" dirty="0" err="1" smtClean="0"/>
              <a:t>anhand</a:t>
            </a:r>
            <a:r>
              <a:rPr lang="en-GB" dirty="0" smtClean="0"/>
              <a:t> der EZB </a:t>
            </a:r>
            <a:r>
              <a:rPr lang="en-GB" dirty="0" err="1" smtClean="0"/>
              <a:t>Lizenzdaten</a:t>
            </a:r>
            <a:r>
              <a:rPr lang="en-GB" dirty="0" smtClean="0"/>
              <a:t>)</a:t>
            </a:r>
            <a:endParaRPr lang="en-US" sz="1400" dirty="0"/>
          </a:p>
        </p:txBody>
      </p:sp>
      <p:grpSp>
        <p:nvGrpSpPr>
          <p:cNvPr id="7" name="Gruppieren 6"/>
          <p:cNvGrpSpPr/>
          <p:nvPr/>
        </p:nvGrpSpPr>
        <p:grpSpPr>
          <a:xfrm>
            <a:off x="1007467" y="3496297"/>
            <a:ext cx="7740997" cy="2524991"/>
            <a:chOff x="971600" y="3356992"/>
            <a:chExt cx="7740997" cy="2524991"/>
          </a:xfrm>
        </p:grpSpPr>
        <p:sp>
          <p:nvSpPr>
            <p:cNvPr id="22" name="Gerader Verbinder 21"/>
            <p:cNvSpPr/>
            <p:nvPr/>
          </p:nvSpPr>
          <p:spPr bwMode="auto">
            <a:xfrm flipH="1">
              <a:off x="3419872" y="5354238"/>
              <a:ext cx="381635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tailEnd type="arrow"/>
            </a:ln>
          </p:spPr>
          <p:txBody>
            <a:bodyPr wrap="none" lIns="90000" tIns="45000" rIns="90000" bIns="45000" anchor="ctr" compatLnSpc="0"/>
            <a:lstStyle/>
            <a:p>
              <a:pPr hangingPunct="0">
                <a:defRPr/>
              </a:pPr>
              <a:endParaRPr lang="de-DE" sz="1600">
                <a:solidFill>
                  <a:prstClr val="black"/>
                </a:solidFill>
                <a:latin typeface="+mj-lt"/>
                <a:ea typeface="Droid Sans Fallback" pitchFamily="2"/>
                <a:cs typeface="Arial" panose="020B0604020202020204" pitchFamily="34" charset="0"/>
              </a:endParaRPr>
            </a:p>
          </p:txBody>
        </p:sp>
        <p:sp>
          <p:nvSpPr>
            <p:cNvPr id="23" name="Freihandform 22"/>
            <p:cNvSpPr/>
            <p:nvPr/>
          </p:nvSpPr>
          <p:spPr bwMode="auto">
            <a:xfrm>
              <a:off x="5832872" y="3375643"/>
              <a:ext cx="2879725" cy="250634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AEA79F"/>
            </a:solidFill>
            <a:ln w="0">
              <a:solidFill>
                <a:srgbClr val="000000"/>
              </a:solidFill>
              <a:prstDash val="solid"/>
            </a:ln>
          </p:spPr>
          <p:txBody>
            <a:bodyPr wrap="none" lIns="90000" tIns="45000" rIns="90000" bIns="45000" anchor="ctr" compatLnSpc="0"/>
            <a:lstStyle/>
            <a:p>
              <a:pPr algn="ctr" hangingPunct="0">
                <a:defRPr>
                  <a:solidFill>
                    <a:srgbClr val="FFFFFF"/>
                  </a:solidFill>
                </a:defRPr>
              </a:pPr>
              <a:r>
                <a:rPr lang="de-DE" sz="1600" b="1" dirty="0" smtClean="0">
                  <a:solidFill>
                    <a:srgbClr val="FFFFFF"/>
                  </a:solidFill>
                  <a:latin typeface="+mj-lt"/>
                  <a:ea typeface="Droid Sans Fallback" pitchFamily="2"/>
                  <a:cs typeface="Arial" panose="020B0604020202020204" pitchFamily="34" charset="0"/>
                </a:rPr>
                <a:t>EZB-</a:t>
              </a:r>
              <a:r>
                <a:rPr lang="de-DE" sz="1600" b="1" dirty="0" err="1" smtClean="0">
                  <a:solidFill>
                    <a:srgbClr val="FFFFFF"/>
                  </a:solidFill>
                  <a:latin typeface="+mj-lt"/>
                  <a:ea typeface="Droid Sans Fallback" pitchFamily="2"/>
                  <a:cs typeface="Arial" panose="020B0604020202020204" pitchFamily="34" charset="0"/>
                </a:rPr>
                <a:t>Linkingdienst</a:t>
              </a:r>
              <a:endParaRPr lang="de-DE" sz="1600" b="1" dirty="0">
                <a:solidFill>
                  <a:srgbClr val="FFFFFF"/>
                </a:solidFill>
                <a:latin typeface="+mj-lt"/>
                <a:ea typeface="Droid Sans Fallback" pitchFamily="2"/>
                <a:cs typeface="Arial" panose="020B0604020202020204" pitchFamily="34" charset="0"/>
              </a:endParaRPr>
            </a:p>
          </p:txBody>
        </p:sp>
        <p:sp>
          <p:nvSpPr>
            <p:cNvPr id="24" name="Gerader Verbinder 23"/>
            <p:cNvSpPr/>
            <p:nvPr/>
          </p:nvSpPr>
          <p:spPr bwMode="auto">
            <a:xfrm>
              <a:off x="2016522" y="3948777"/>
              <a:ext cx="381635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tailEnd type="arrow"/>
            </a:ln>
          </p:spPr>
          <p:txBody>
            <a:bodyPr wrap="none" lIns="90000" tIns="45000" rIns="90000" bIns="45000" anchor="ctr" compatLnSpc="0"/>
            <a:lstStyle/>
            <a:p>
              <a:pPr hangingPunct="0">
                <a:defRPr/>
              </a:pPr>
              <a:endParaRPr lang="de-DE" sz="1600">
                <a:solidFill>
                  <a:prstClr val="black"/>
                </a:solidFill>
                <a:latin typeface="+mj-lt"/>
                <a:ea typeface="Droid Sans Fallback" pitchFamily="2"/>
                <a:cs typeface="Arial" panose="020B0604020202020204" pitchFamily="34" charset="0"/>
              </a:endParaRPr>
            </a:p>
          </p:txBody>
        </p:sp>
        <p:sp>
          <p:nvSpPr>
            <p:cNvPr id="25" name="Textfeld 24"/>
            <p:cNvSpPr txBox="1"/>
            <p:nvPr/>
          </p:nvSpPr>
          <p:spPr bwMode="auto">
            <a:xfrm>
              <a:off x="3419873" y="3356992"/>
              <a:ext cx="2412998" cy="59178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0000" tIns="45000" rIns="90000" bIns="45000" compatLnSpc="0">
              <a:spAutoFit/>
            </a:bodyPr>
            <a:lstStyle/>
            <a:p>
              <a:pPr algn="ctr" hangingPunct="0">
                <a:defRPr/>
              </a:pPr>
              <a:r>
                <a:rPr lang="de-DE" sz="1600" dirty="0">
                  <a:solidFill>
                    <a:prstClr val="black"/>
                  </a:solidFill>
                  <a:latin typeface="+mj-lt"/>
                  <a:ea typeface="Droid Sans Fallback" pitchFamily="2"/>
                  <a:cs typeface="Arial" panose="020B0604020202020204" pitchFamily="34" charset="0"/>
                </a:rPr>
                <a:t>(1) </a:t>
              </a:r>
              <a:r>
                <a:rPr lang="de-DE" sz="1600" dirty="0" smtClean="0">
                  <a:solidFill>
                    <a:prstClr val="black"/>
                  </a:solidFill>
                  <a:latin typeface="+mj-lt"/>
                  <a:ea typeface="Droid Sans Fallback" pitchFamily="2"/>
                  <a:cs typeface="Arial" panose="020B0604020202020204" pitchFamily="34" charset="0"/>
                </a:rPr>
                <a:t>Anfrage URL</a:t>
              </a:r>
              <a:endParaRPr lang="de-DE" sz="1600" dirty="0">
                <a:solidFill>
                  <a:prstClr val="black"/>
                </a:solidFill>
                <a:latin typeface="+mj-lt"/>
                <a:ea typeface="Droid Sans Fallback" pitchFamily="2"/>
                <a:cs typeface="Arial" panose="020B0604020202020204" pitchFamily="34" charset="0"/>
              </a:endParaRPr>
            </a:p>
            <a:p>
              <a:pPr algn="ctr" hangingPunct="0">
                <a:defRPr/>
              </a:pPr>
              <a:r>
                <a:rPr lang="de-DE" sz="1600" dirty="0">
                  <a:solidFill>
                    <a:prstClr val="black"/>
                  </a:solidFill>
                  <a:latin typeface="+mj-lt"/>
                  <a:ea typeface="Droid Sans Fallback" pitchFamily="2"/>
                  <a:cs typeface="Arial" panose="020B0604020202020204" pitchFamily="34" charset="0"/>
                </a:rPr>
                <a:t>b</a:t>
              </a:r>
              <a:r>
                <a:rPr lang="de-DE" sz="1600" dirty="0" smtClean="0">
                  <a:solidFill>
                    <a:prstClr val="black"/>
                  </a:solidFill>
                  <a:latin typeface="+mj-lt"/>
                  <a:ea typeface="Droid Sans Fallback" pitchFamily="2"/>
                  <a:cs typeface="Arial" panose="020B0604020202020204" pitchFamily="34" charset="0"/>
                </a:rPr>
                <a:t>asiert auf </a:t>
              </a:r>
              <a:r>
                <a:rPr lang="de-DE" sz="1600" dirty="0" err="1" smtClean="0">
                  <a:solidFill>
                    <a:prstClr val="black"/>
                  </a:solidFill>
                  <a:latin typeface="+mj-lt"/>
                  <a:ea typeface="Droid Sans Fallback" pitchFamily="2"/>
                  <a:cs typeface="Arial" panose="020B0604020202020204" pitchFamily="34" charset="0"/>
                </a:rPr>
                <a:t>OpenURL</a:t>
              </a:r>
              <a:endParaRPr lang="de-DE" sz="1600" dirty="0">
                <a:solidFill>
                  <a:prstClr val="black"/>
                </a:solidFill>
                <a:latin typeface="+mj-lt"/>
                <a:ea typeface="Droid Sans Fallback" pitchFamily="2"/>
                <a:cs typeface="Arial" panose="020B0604020202020204" pitchFamily="34" charset="0"/>
              </a:endParaRPr>
            </a:p>
          </p:txBody>
        </p:sp>
        <p:sp>
          <p:nvSpPr>
            <p:cNvPr id="26" name="Freihandform 25"/>
            <p:cNvSpPr/>
            <p:nvPr/>
          </p:nvSpPr>
          <p:spPr bwMode="auto">
            <a:xfrm>
              <a:off x="5904309" y="3491116"/>
              <a:ext cx="2736850" cy="869661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</a:ln>
          </p:spPr>
          <p:txBody>
            <a:bodyPr wrap="none" lIns="90000" tIns="45000" rIns="90000" bIns="45000" anchor="ctr" compatLnSpc="0"/>
            <a:lstStyle/>
            <a:p>
              <a:pPr algn="ctr" hangingPunct="0">
                <a:defRPr/>
              </a:pPr>
              <a:r>
                <a:rPr lang="de-DE" sz="1600" dirty="0">
                  <a:solidFill>
                    <a:prstClr val="black"/>
                  </a:solidFill>
                  <a:latin typeface="+mj-lt"/>
                  <a:ea typeface="Droid Sans Fallback" pitchFamily="2"/>
                  <a:cs typeface="Arial" panose="020B0604020202020204" pitchFamily="34" charset="0"/>
                </a:rPr>
                <a:t>(2) </a:t>
              </a:r>
              <a:r>
                <a:rPr lang="de-DE" sz="1600" dirty="0" smtClean="0">
                  <a:solidFill>
                    <a:prstClr val="black"/>
                  </a:solidFill>
                  <a:latin typeface="+mj-lt"/>
                  <a:ea typeface="Droid Sans Fallback" pitchFamily="2"/>
                  <a:cs typeface="Arial" panose="020B0604020202020204" pitchFamily="34" charset="0"/>
                </a:rPr>
                <a:t>Metadaten der </a:t>
              </a:r>
            </a:p>
            <a:p>
              <a:pPr algn="ctr" hangingPunct="0">
                <a:defRPr/>
              </a:pPr>
              <a:r>
                <a:rPr lang="de-DE" sz="1600" dirty="0">
                  <a:solidFill>
                    <a:prstClr val="black"/>
                  </a:solidFill>
                  <a:latin typeface="+mj-lt"/>
                  <a:ea typeface="Droid Sans Fallback" pitchFamily="2"/>
                  <a:cs typeface="Arial" panose="020B0604020202020204" pitchFamily="34" charset="0"/>
                </a:rPr>
                <a:t>e</a:t>
              </a:r>
              <a:r>
                <a:rPr lang="de-DE" sz="1600" dirty="0" smtClean="0">
                  <a:solidFill>
                    <a:prstClr val="black"/>
                  </a:solidFill>
                  <a:latin typeface="+mj-lt"/>
                  <a:ea typeface="Droid Sans Fallback" pitchFamily="2"/>
                  <a:cs typeface="Arial" panose="020B0604020202020204" pitchFamily="34" charset="0"/>
                </a:rPr>
                <a:t>ingehenden URL </a:t>
              </a:r>
            </a:p>
            <a:p>
              <a:pPr algn="ctr" hangingPunct="0">
                <a:defRPr/>
              </a:pPr>
              <a:r>
                <a:rPr lang="de-DE" sz="1600" dirty="0" smtClean="0">
                  <a:solidFill>
                    <a:prstClr val="black"/>
                  </a:solidFill>
                  <a:latin typeface="+mj-lt"/>
                  <a:ea typeface="Droid Sans Fallback" pitchFamily="2"/>
                  <a:cs typeface="Arial" panose="020B0604020202020204" pitchFamily="34" charset="0"/>
                </a:rPr>
                <a:t>werden eingelesen</a:t>
              </a:r>
              <a:endParaRPr lang="de-DE" sz="1600" dirty="0">
                <a:solidFill>
                  <a:prstClr val="black"/>
                </a:solidFill>
                <a:latin typeface="+mj-lt"/>
                <a:ea typeface="Droid Sans Fallback" pitchFamily="2"/>
                <a:cs typeface="Arial" panose="020B0604020202020204" pitchFamily="34" charset="0"/>
              </a:endParaRPr>
            </a:p>
          </p:txBody>
        </p:sp>
        <p:sp>
          <p:nvSpPr>
            <p:cNvPr id="27" name="Textfeld 26"/>
            <p:cNvSpPr txBox="1"/>
            <p:nvPr/>
          </p:nvSpPr>
          <p:spPr bwMode="auto">
            <a:xfrm>
              <a:off x="2934097" y="5339406"/>
              <a:ext cx="3384550" cy="4274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90000" tIns="45000" rIns="90000" bIns="45000" compatLnSpc="0"/>
            <a:lstStyle/>
            <a:p>
              <a:pPr algn="ctr" hangingPunct="0">
                <a:defRPr/>
              </a:pPr>
              <a:r>
                <a:rPr lang="de-DE" sz="1600" dirty="0">
                  <a:solidFill>
                    <a:prstClr val="black"/>
                  </a:solidFill>
                  <a:latin typeface="+mj-lt"/>
                  <a:ea typeface="Droid Sans Fallback" pitchFamily="2"/>
                  <a:cs typeface="Arial" panose="020B0604020202020204" pitchFamily="34" charset="0"/>
                </a:rPr>
                <a:t>(4) </a:t>
              </a:r>
              <a:r>
                <a:rPr lang="de-DE" sz="1600" dirty="0" smtClean="0">
                  <a:solidFill>
                    <a:prstClr val="black"/>
                  </a:solidFill>
                  <a:latin typeface="+mj-lt"/>
                  <a:ea typeface="Droid Sans Fallback" pitchFamily="2"/>
                  <a:cs typeface="Arial" panose="020B0604020202020204" pitchFamily="34" charset="0"/>
                </a:rPr>
                <a:t>Antwort</a:t>
              </a:r>
              <a:endParaRPr lang="de-DE" sz="1600" dirty="0">
                <a:solidFill>
                  <a:prstClr val="black"/>
                </a:solidFill>
                <a:latin typeface="+mj-lt"/>
                <a:ea typeface="Droid Sans Fallback" pitchFamily="2"/>
                <a:cs typeface="Arial" panose="020B0604020202020204" pitchFamily="34" charset="0"/>
              </a:endParaRPr>
            </a:p>
            <a:p>
              <a:pPr algn="ctr" hangingPunct="0">
                <a:defRPr/>
              </a:pPr>
              <a:r>
                <a:rPr lang="de-DE" sz="1600" dirty="0">
                  <a:solidFill>
                    <a:prstClr val="black"/>
                  </a:solidFill>
                  <a:latin typeface="+mj-lt"/>
                  <a:ea typeface="Droid Sans Fallback" pitchFamily="2"/>
                  <a:cs typeface="Arial" panose="020B0604020202020204" pitchFamily="34" charset="0"/>
                </a:rPr>
                <a:t>in HTML, XML </a:t>
              </a:r>
              <a:r>
                <a:rPr lang="de-DE" sz="1600" dirty="0" smtClean="0">
                  <a:solidFill>
                    <a:prstClr val="black"/>
                  </a:solidFill>
                  <a:latin typeface="+mj-lt"/>
                  <a:ea typeface="Droid Sans Fallback" pitchFamily="2"/>
                  <a:cs typeface="Arial" panose="020B0604020202020204" pitchFamily="34" charset="0"/>
                </a:rPr>
                <a:t>oder als Bild</a:t>
              </a:r>
              <a:endParaRPr lang="de-DE" sz="1600" dirty="0">
                <a:solidFill>
                  <a:prstClr val="black"/>
                </a:solidFill>
                <a:latin typeface="+mj-lt"/>
                <a:ea typeface="Droid Sans Fallback" pitchFamily="2"/>
                <a:cs typeface="Arial" panose="020B0604020202020204" pitchFamily="34" charset="0"/>
              </a:endParaRPr>
            </a:p>
          </p:txBody>
        </p:sp>
        <p:sp>
          <p:nvSpPr>
            <p:cNvPr id="28" name="Freihandform 27"/>
            <p:cNvSpPr/>
            <p:nvPr/>
          </p:nvSpPr>
          <p:spPr bwMode="auto">
            <a:xfrm>
              <a:off x="5904309" y="4940884"/>
              <a:ext cx="2736850" cy="869662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</a:ln>
          </p:spPr>
          <p:txBody>
            <a:bodyPr wrap="none" lIns="90000" tIns="45000" rIns="90000" bIns="45000" anchor="ctr" compatLnSpc="0"/>
            <a:lstStyle/>
            <a:p>
              <a:pPr algn="ctr" hangingPunct="0">
                <a:defRPr/>
              </a:pPr>
              <a:r>
                <a:rPr lang="de-DE" sz="1600" b="1" dirty="0">
                  <a:solidFill>
                    <a:prstClr val="black"/>
                  </a:solidFill>
                  <a:latin typeface="+mj-lt"/>
                  <a:ea typeface="Droid Sans Fallback" pitchFamily="2"/>
                  <a:cs typeface="Arial" panose="020B0604020202020204" pitchFamily="34" charset="0"/>
                </a:rPr>
                <a:t>(3) </a:t>
              </a:r>
              <a:r>
                <a:rPr lang="de-DE" sz="1600" b="1" dirty="0" smtClean="0">
                  <a:solidFill>
                    <a:prstClr val="black"/>
                  </a:solidFill>
                  <a:latin typeface="+mj-lt"/>
                  <a:ea typeface="Droid Sans Fallback" pitchFamily="2"/>
                  <a:cs typeface="Arial" panose="020B0604020202020204" pitchFamily="34" charset="0"/>
                </a:rPr>
                <a:t>Prüfung der Verfügbarkeit </a:t>
              </a:r>
            </a:p>
            <a:p>
              <a:pPr algn="ctr" hangingPunct="0">
                <a:defRPr/>
              </a:pPr>
              <a:r>
                <a:rPr lang="de-DE" sz="1600" b="1" dirty="0">
                  <a:solidFill>
                    <a:prstClr val="black"/>
                  </a:solidFill>
                  <a:latin typeface="+mj-lt"/>
                  <a:ea typeface="Arial" pitchFamily="34"/>
                  <a:cs typeface="Arial" panose="020B0604020202020204" pitchFamily="34" charset="0"/>
                </a:rPr>
                <a:t>a</a:t>
              </a:r>
              <a:r>
                <a:rPr lang="de-DE" sz="1600" b="1" dirty="0" smtClean="0">
                  <a:solidFill>
                    <a:prstClr val="black"/>
                  </a:solidFill>
                  <a:latin typeface="+mj-lt"/>
                  <a:ea typeface="Arial" pitchFamily="34"/>
                  <a:cs typeface="Arial" panose="020B0604020202020204" pitchFamily="34" charset="0"/>
                </a:rPr>
                <a:t>uf Basis der </a:t>
              </a:r>
              <a:r>
                <a:rPr lang="en-GB" sz="1600" b="1" dirty="0" smtClean="0">
                  <a:solidFill>
                    <a:prstClr val="black"/>
                  </a:solidFill>
                  <a:latin typeface="+mj-lt"/>
                  <a:ea typeface="Arial" pitchFamily="34"/>
                  <a:cs typeface="Arial" panose="020B0604020202020204" pitchFamily="34" charset="0"/>
                </a:rPr>
                <a:t>EZB-</a:t>
              </a:r>
              <a:r>
                <a:rPr lang="en-GB" sz="1600" b="1" dirty="0" err="1" smtClean="0">
                  <a:solidFill>
                    <a:prstClr val="black"/>
                  </a:solidFill>
                  <a:latin typeface="+mj-lt"/>
                  <a:ea typeface="Arial" pitchFamily="34"/>
                  <a:cs typeface="Arial" panose="020B0604020202020204" pitchFamily="34" charset="0"/>
                </a:rPr>
                <a:t>Daten</a:t>
              </a:r>
              <a:endParaRPr lang="en-GB" sz="1600" b="1" dirty="0">
                <a:solidFill>
                  <a:prstClr val="black"/>
                </a:solidFill>
                <a:latin typeface="+mj-lt"/>
                <a:ea typeface="Arial" pitchFamily="34"/>
                <a:cs typeface="Arial" panose="020B0604020202020204" pitchFamily="34" charset="0"/>
              </a:endParaRPr>
            </a:p>
          </p:txBody>
        </p:sp>
        <p:sp>
          <p:nvSpPr>
            <p:cNvPr id="29" name="Freihandform 28"/>
            <p:cNvSpPr/>
            <p:nvPr/>
          </p:nvSpPr>
          <p:spPr bwMode="auto">
            <a:xfrm>
              <a:off x="971600" y="3356992"/>
              <a:ext cx="2448272" cy="250634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AEA79F"/>
            </a:solidFill>
            <a:ln w="0">
              <a:solidFill>
                <a:srgbClr val="000000"/>
              </a:solidFill>
              <a:prstDash val="solid"/>
            </a:ln>
          </p:spPr>
          <p:txBody>
            <a:bodyPr wrap="none" lIns="90000" tIns="45000" rIns="90000" bIns="45000" anchor="ctr" compatLnSpc="0"/>
            <a:lstStyle/>
            <a:p>
              <a:pPr algn="ctr" hangingPunct="0">
                <a:defRPr>
                  <a:solidFill>
                    <a:srgbClr val="FFFFFF"/>
                  </a:solidFill>
                </a:defRPr>
              </a:pPr>
              <a:r>
                <a:rPr lang="de-DE" sz="1600" b="1" dirty="0" smtClean="0">
                  <a:solidFill>
                    <a:srgbClr val="FFFFFF"/>
                  </a:solidFill>
                  <a:latin typeface="+mj-lt"/>
                  <a:ea typeface="Droid Sans Fallback" pitchFamily="2"/>
                  <a:cs typeface="Arial" panose="020B0604020202020204" pitchFamily="34" charset="0"/>
                </a:rPr>
                <a:t>Drittsysteme</a:t>
              </a:r>
              <a:endParaRPr lang="de-DE" sz="1600" b="1" dirty="0">
                <a:solidFill>
                  <a:srgbClr val="FFFFFF"/>
                </a:solidFill>
                <a:latin typeface="+mj-lt"/>
                <a:ea typeface="Droid Sans Fallback" pitchFamily="2"/>
                <a:cs typeface="Arial" panose="020B0604020202020204" pitchFamily="34" charset="0"/>
              </a:endParaRPr>
            </a:p>
            <a:p>
              <a:pPr algn="ctr" hangingPunct="0">
                <a:defRPr>
                  <a:solidFill>
                    <a:srgbClr val="FFFFFF"/>
                  </a:solidFill>
                </a:defRPr>
              </a:pPr>
              <a:r>
                <a:rPr lang="de-DE" sz="1600" dirty="0" smtClean="0">
                  <a:solidFill>
                    <a:srgbClr val="FFFFFF"/>
                  </a:solidFill>
                  <a:latin typeface="+mj-lt"/>
                  <a:ea typeface="Droid Sans Fallback" pitchFamily="2"/>
                  <a:cs typeface="Arial" panose="020B0604020202020204" pitchFamily="34" charset="0"/>
                </a:rPr>
                <a:t>(</a:t>
              </a:r>
              <a:r>
                <a:rPr lang="de-DE" sz="1600" dirty="0"/>
                <a:t>Bibliotheksportale, </a:t>
              </a:r>
              <a:r>
                <a:rPr lang="de-DE" sz="1600" dirty="0" smtClean="0"/>
                <a:t/>
              </a:r>
              <a:br>
                <a:rPr lang="de-DE" sz="1600" dirty="0" smtClean="0"/>
              </a:br>
              <a:r>
                <a:rPr lang="de-DE" sz="1600" dirty="0" smtClean="0"/>
                <a:t>virtuelle Fachbibliotheken</a:t>
              </a:r>
              <a:r>
                <a:rPr lang="de-DE" sz="1600" dirty="0"/>
                <a:t>,</a:t>
              </a:r>
              <a:br>
                <a:rPr lang="de-DE" sz="1600" dirty="0"/>
              </a:br>
              <a:r>
                <a:rPr lang="de-DE" sz="1600" dirty="0" smtClean="0"/>
                <a:t>Fachdatenbanken,</a:t>
              </a:r>
              <a:r>
                <a:rPr lang="de-DE" sz="1600" dirty="0"/>
                <a:t> </a:t>
              </a:r>
              <a:endParaRPr lang="de-DE" sz="1600" dirty="0" smtClean="0"/>
            </a:p>
            <a:p>
              <a:pPr algn="ctr" hangingPunct="0">
                <a:defRPr>
                  <a:solidFill>
                    <a:srgbClr val="FFFFFF"/>
                  </a:solidFill>
                </a:defRPr>
              </a:pPr>
              <a:r>
                <a:rPr lang="de-DE" sz="1600" dirty="0" smtClean="0"/>
                <a:t>Internetportale etc</a:t>
              </a:r>
              <a:r>
                <a:rPr lang="de-DE" sz="1600" dirty="0" smtClean="0">
                  <a:solidFill>
                    <a:srgbClr val="FFFFFF"/>
                  </a:solidFill>
                  <a:latin typeface="+mj-lt"/>
                  <a:ea typeface="Droid Sans Fallback" pitchFamily="2"/>
                  <a:cs typeface="Arial" panose="020B0604020202020204" pitchFamily="34" charset="0"/>
                </a:rPr>
                <a:t>.)</a:t>
              </a:r>
              <a:endParaRPr lang="de-DE" sz="1600" dirty="0">
                <a:solidFill>
                  <a:srgbClr val="FFFFFF"/>
                </a:solidFill>
                <a:latin typeface="+mj-lt"/>
                <a:ea typeface="Droid Sans Fallback" pitchFamily="2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42959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Funktionsweise des EZB-</a:t>
            </a:r>
            <a:r>
              <a:rPr lang="de-DE" dirty="0" err="1"/>
              <a:t>Linkingdienstes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273050" indent="-273050"/>
            <a:r>
              <a:rPr lang="en-GB" dirty="0" smtClean="0"/>
              <a:t>(4) </a:t>
            </a:r>
            <a:r>
              <a:rPr lang="en-GB" dirty="0" err="1" smtClean="0"/>
              <a:t>Als</a:t>
            </a:r>
            <a:r>
              <a:rPr lang="en-GB" dirty="0" smtClean="0"/>
              <a:t> </a:t>
            </a:r>
            <a:r>
              <a:rPr lang="en-GB" dirty="0" err="1" smtClean="0"/>
              <a:t>Antwort</a:t>
            </a:r>
            <a:r>
              <a:rPr lang="en-GB" dirty="0" smtClean="0"/>
              <a:t> </a:t>
            </a:r>
            <a:r>
              <a:rPr lang="en-GB" dirty="0" err="1" smtClean="0"/>
              <a:t>wird</a:t>
            </a:r>
            <a:r>
              <a:rPr lang="en-GB" dirty="0" smtClean="0"/>
              <a:t> (</a:t>
            </a:r>
            <a:r>
              <a:rPr lang="en-GB" dirty="0" err="1" smtClean="0"/>
              <a:t>bestmöglicher</a:t>
            </a:r>
            <a:r>
              <a:rPr lang="en-GB" dirty="0" smtClean="0"/>
              <a:t>) Link </a:t>
            </a:r>
            <a:r>
              <a:rPr lang="en-GB" dirty="0" err="1" smtClean="0"/>
              <a:t>zur</a:t>
            </a:r>
            <a:r>
              <a:rPr lang="en-GB" dirty="0" smtClean="0"/>
              <a:t> </a:t>
            </a:r>
            <a:r>
              <a:rPr lang="en-GB" dirty="0" err="1" smtClean="0"/>
              <a:t>gewünschten</a:t>
            </a:r>
            <a:r>
              <a:rPr lang="en-GB" dirty="0" smtClean="0"/>
              <a:t> </a:t>
            </a:r>
            <a:r>
              <a:rPr lang="en-GB" dirty="0" err="1" smtClean="0"/>
              <a:t>Ressource</a:t>
            </a:r>
            <a:r>
              <a:rPr lang="en-GB" dirty="0" smtClean="0"/>
              <a:t> </a:t>
            </a:r>
            <a:r>
              <a:rPr lang="en-GB" dirty="0" err="1" smtClean="0"/>
              <a:t>zurückgegeben</a:t>
            </a:r>
            <a:r>
              <a:rPr lang="en-GB" dirty="0" smtClean="0"/>
              <a:t> (</a:t>
            </a:r>
            <a:r>
              <a:rPr lang="en-GB" dirty="0" err="1" smtClean="0"/>
              <a:t>idealerweise</a:t>
            </a:r>
            <a:r>
              <a:rPr lang="en-GB" dirty="0" smtClean="0"/>
              <a:t> </a:t>
            </a:r>
            <a:r>
              <a:rPr lang="en-GB" dirty="0" err="1" smtClean="0"/>
              <a:t>Volltextlink</a:t>
            </a:r>
            <a:r>
              <a:rPr lang="en-GB" dirty="0" smtClean="0"/>
              <a:t>, </a:t>
            </a:r>
            <a:r>
              <a:rPr lang="en-GB" dirty="0" err="1" smtClean="0"/>
              <a:t>aber</a:t>
            </a:r>
            <a:r>
              <a:rPr lang="en-GB" dirty="0" smtClean="0"/>
              <a:t> </a:t>
            </a:r>
            <a:r>
              <a:rPr lang="en-GB" dirty="0" err="1" smtClean="0"/>
              <a:t>auch</a:t>
            </a:r>
            <a:r>
              <a:rPr lang="en-GB" dirty="0" smtClean="0"/>
              <a:t> </a:t>
            </a:r>
            <a:r>
              <a:rPr lang="de-DE" dirty="0" smtClean="0"/>
              <a:t>zum Inhaltsverzeichnis oder zur Zeitschriftenwebsite).</a:t>
            </a:r>
            <a:endParaRPr lang="en-US" sz="1400" dirty="0"/>
          </a:p>
        </p:txBody>
      </p:sp>
      <p:grpSp>
        <p:nvGrpSpPr>
          <p:cNvPr id="7" name="Gruppieren 6"/>
          <p:cNvGrpSpPr/>
          <p:nvPr/>
        </p:nvGrpSpPr>
        <p:grpSpPr>
          <a:xfrm>
            <a:off x="1007467" y="3496297"/>
            <a:ext cx="7740997" cy="2524991"/>
            <a:chOff x="971600" y="3356992"/>
            <a:chExt cx="7740997" cy="2524991"/>
          </a:xfrm>
        </p:grpSpPr>
        <p:sp>
          <p:nvSpPr>
            <p:cNvPr id="22" name="Gerader Verbinder 21"/>
            <p:cNvSpPr/>
            <p:nvPr/>
          </p:nvSpPr>
          <p:spPr bwMode="auto">
            <a:xfrm flipH="1">
              <a:off x="3419872" y="5354238"/>
              <a:ext cx="381635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tailEnd type="arrow"/>
            </a:ln>
          </p:spPr>
          <p:txBody>
            <a:bodyPr wrap="none" lIns="90000" tIns="45000" rIns="90000" bIns="45000" anchor="ctr" compatLnSpc="0"/>
            <a:lstStyle/>
            <a:p>
              <a:pPr hangingPunct="0">
                <a:defRPr/>
              </a:pPr>
              <a:endParaRPr lang="de-DE" sz="1600">
                <a:solidFill>
                  <a:prstClr val="black"/>
                </a:solidFill>
                <a:latin typeface="+mj-lt"/>
                <a:ea typeface="Droid Sans Fallback" pitchFamily="2"/>
                <a:cs typeface="Arial" panose="020B0604020202020204" pitchFamily="34" charset="0"/>
              </a:endParaRPr>
            </a:p>
          </p:txBody>
        </p:sp>
        <p:sp>
          <p:nvSpPr>
            <p:cNvPr id="23" name="Freihandform 22"/>
            <p:cNvSpPr/>
            <p:nvPr/>
          </p:nvSpPr>
          <p:spPr bwMode="auto">
            <a:xfrm>
              <a:off x="5832872" y="3375643"/>
              <a:ext cx="2879725" cy="250634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AEA79F"/>
            </a:solidFill>
            <a:ln w="0">
              <a:solidFill>
                <a:srgbClr val="000000"/>
              </a:solidFill>
              <a:prstDash val="solid"/>
            </a:ln>
          </p:spPr>
          <p:txBody>
            <a:bodyPr wrap="none" lIns="90000" tIns="45000" rIns="90000" bIns="45000" anchor="ctr" compatLnSpc="0"/>
            <a:lstStyle/>
            <a:p>
              <a:pPr algn="ctr" hangingPunct="0">
                <a:defRPr>
                  <a:solidFill>
                    <a:srgbClr val="FFFFFF"/>
                  </a:solidFill>
                </a:defRPr>
              </a:pPr>
              <a:r>
                <a:rPr lang="de-DE" sz="1600" b="1" dirty="0" smtClean="0">
                  <a:solidFill>
                    <a:srgbClr val="FFFFFF"/>
                  </a:solidFill>
                  <a:latin typeface="+mj-lt"/>
                  <a:ea typeface="Droid Sans Fallback" pitchFamily="2"/>
                  <a:cs typeface="Arial" panose="020B0604020202020204" pitchFamily="34" charset="0"/>
                </a:rPr>
                <a:t>EZB-</a:t>
              </a:r>
              <a:r>
                <a:rPr lang="de-DE" sz="1600" b="1" dirty="0" err="1" smtClean="0">
                  <a:solidFill>
                    <a:srgbClr val="FFFFFF"/>
                  </a:solidFill>
                  <a:latin typeface="+mj-lt"/>
                  <a:ea typeface="Droid Sans Fallback" pitchFamily="2"/>
                  <a:cs typeface="Arial" panose="020B0604020202020204" pitchFamily="34" charset="0"/>
                </a:rPr>
                <a:t>Linkingdienst</a:t>
              </a:r>
              <a:endParaRPr lang="de-DE" sz="1600" b="1" dirty="0">
                <a:solidFill>
                  <a:srgbClr val="FFFFFF"/>
                </a:solidFill>
                <a:latin typeface="+mj-lt"/>
                <a:ea typeface="Droid Sans Fallback" pitchFamily="2"/>
                <a:cs typeface="Arial" panose="020B0604020202020204" pitchFamily="34" charset="0"/>
              </a:endParaRPr>
            </a:p>
          </p:txBody>
        </p:sp>
        <p:sp>
          <p:nvSpPr>
            <p:cNvPr id="24" name="Gerader Verbinder 23"/>
            <p:cNvSpPr/>
            <p:nvPr/>
          </p:nvSpPr>
          <p:spPr bwMode="auto">
            <a:xfrm>
              <a:off x="2016522" y="3948777"/>
              <a:ext cx="381635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tailEnd type="arrow"/>
            </a:ln>
          </p:spPr>
          <p:txBody>
            <a:bodyPr wrap="none" lIns="90000" tIns="45000" rIns="90000" bIns="45000" anchor="ctr" compatLnSpc="0"/>
            <a:lstStyle/>
            <a:p>
              <a:pPr hangingPunct="0">
                <a:defRPr/>
              </a:pPr>
              <a:endParaRPr lang="de-DE" sz="1600">
                <a:solidFill>
                  <a:prstClr val="black"/>
                </a:solidFill>
                <a:latin typeface="+mj-lt"/>
                <a:ea typeface="Droid Sans Fallback" pitchFamily="2"/>
                <a:cs typeface="Arial" panose="020B0604020202020204" pitchFamily="34" charset="0"/>
              </a:endParaRPr>
            </a:p>
          </p:txBody>
        </p:sp>
        <p:sp>
          <p:nvSpPr>
            <p:cNvPr id="25" name="Textfeld 24"/>
            <p:cNvSpPr txBox="1"/>
            <p:nvPr/>
          </p:nvSpPr>
          <p:spPr bwMode="auto">
            <a:xfrm>
              <a:off x="3419873" y="3356992"/>
              <a:ext cx="2412998" cy="59178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0000" tIns="45000" rIns="90000" bIns="45000" compatLnSpc="0">
              <a:spAutoFit/>
            </a:bodyPr>
            <a:lstStyle/>
            <a:p>
              <a:pPr algn="ctr" hangingPunct="0">
                <a:defRPr/>
              </a:pPr>
              <a:r>
                <a:rPr lang="de-DE" sz="1600" dirty="0">
                  <a:solidFill>
                    <a:prstClr val="black"/>
                  </a:solidFill>
                  <a:latin typeface="+mj-lt"/>
                  <a:ea typeface="Droid Sans Fallback" pitchFamily="2"/>
                  <a:cs typeface="Arial" panose="020B0604020202020204" pitchFamily="34" charset="0"/>
                </a:rPr>
                <a:t>(1) </a:t>
              </a:r>
              <a:r>
                <a:rPr lang="de-DE" sz="1600" dirty="0" smtClean="0">
                  <a:solidFill>
                    <a:prstClr val="black"/>
                  </a:solidFill>
                  <a:latin typeface="+mj-lt"/>
                  <a:ea typeface="Droid Sans Fallback" pitchFamily="2"/>
                  <a:cs typeface="Arial" panose="020B0604020202020204" pitchFamily="34" charset="0"/>
                </a:rPr>
                <a:t>Anfrage URL</a:t>
              </a:r>
              <a:endParaRPr lang="de-DE" sz="1600" dirty="0">
                <a:solidFill>
                  <a:prstClr val="black"/>
                </a:solidFill>
                <a:latin typeface="+mj-lt"/>
                <a:ea typeface="Droid Sans Fallback" pitchFamily="2"/>
                <a:cs typeface="Arial" panose="020B0604020202020204" pitchFamily="34" charset="0"/>
              </a:endParaRPr>
            </a:p>
            <a:p>
              <a:pPr algn="ctr" hangingPunct="0">
                <a:defRPr/>
              </a:pPr>
              <a:r>
                <a:rPr lang="de-DE" sz="1600" dirty="0">
                  <a:solidFill>
                    <a:prstClr val="black"/>
                  </a:solidFill>
                  <a:latin typeface="+mj-lt"/>
                  <a:ea typeface="Droid Sans Fallback" pitchFamily="2"/>
                  <a:cs typeface="Arial" panose="020B0604020202020204" pitchFamily="34" charset="0"/>
                </a:rPr>
                <a:t>b</a:t>
              </a:r>
              <a:r>
                <a:rPr lang="de-DE" sz="1600" dirty="0" smtClean="0">
                  <a:solidFill>
                    <a:prstClr val="black"/>
                  </a:solidFill>
                  <a:latin typeface="+mj-lt"/>
                  <a:ea typeface="Droid Sans Fallback" pitchFamily="2"/>
                  <a:cs typeface="Arial" panose="020B0604020202020204" pitchFamily="34" charset="0"/>
                </a:rPr>
                <a:t>asiert auf </a:t>
              </a:r>
              <a:r>
                <a:rPr lang="de-DE" sz="1600" dirty="0" err="1" smtClean="0">
                  <a:solidFill>
                    <a:prstClr val="black"/>
                  </a:solidFill>
                  <a:latin typeface="+mj-lt"/>
                  <a:ea typeface="Droid Sans Fallback" pitchFamily="2"/>
                  <a:cs typeface="Arial" panose="020B0604020202020204" pitchFamily="34" charset="0"/>
                </a:rPr>
                <a:t>OpenURL</a:t>
              </a:r>
              <a:endParaRPr lang="de-DE" sz="1600" dirty="0">
                <a:solidFill>
                  <a:prstClr val="black"/>
                </a:solidFill>
                <a:latin typeface="+mj-lt"/>
                <a:ea typeface="Droid Sans Fallback" pitchFamily="2"/>
                <a:cs typeface="Arial" panose="020B0604020202020204" pitchFamily="34" charset="0"/>
              </a:endParaRPr>
            </a:p>
          </p:txBody>
        </p:sp>
        <p:sp>
          <p:nvSpPr>
            <p:cNvPr id="26" name="Freihandform 25"/>
            <p:cNvSpPr/>
            <p:nvPr/>
          </p:nvSpPr>
          <p:spPr bwMode="auto">
            <a:xfrm>
              <a:off x="5904309" y="3491116"/>
              <a:ext cx="2736850" cy="869661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</a:ln>
          </p:spPr>
          <p:txBody>
            <a:bodyPr wrap="none" lIns="90000" tIns="45000" rIns="90000" bIns="45000" anchor="ctr" compatLnSpc="0"/>
            <a:lstStyle/>
            <a:p>
              <a:pPr algn="ctr" hangingPunct="0">
                <a:defRPr/>
              </a:pPr>
              <a:r>
                <a:rPr lang="de-DE" sz="1600" dirty="0">
                  <a:solidFill>
                    <a:prstClr val="black"/>
                  </a:solidFill>
                  <a:latin typeface="+mj-lt"/>
                  <a:ea typeface="Droid Sans Fallback" pitchFamily="2"/>
                  <a:cs typeface="Arial" panose="020B0604020202020204" pitchFamily="34" charset="0"/>
                </a:rPr>
                <a:t>(2) </a:t>
              </a:r>
              <a:r>
                <a:rPr lang="de-DE" sz="1600" dirty="0" smtClean="0">
                  <a:solidFill>
                    <a:prstClr val="black"/>
                  </a:solidFill>
                  <a:latin typeface="+mj-lt"/>
                  <a:ea typeface="Droid Sans Fallback" pitchFamily="2"/>
                  <a:cs typeface="Arial" panose="020B0604020202020204" pitchFamily="34" charset="0"/>
                </a:rPr>
                <a:t>Metadaten der </a:t>
              </a:r>
            </a:p>
            <a:p>
              <a:pPr algn="ctr" hangingPunct="0">
                <a:defRPr/>
              </a:pPr>
              <a:r>
                <a:rPr lang="de-DE" sz="1600" dirty="0">
                  <a:solidFill>
                    <a:prstClr val="black"/>
                  </a:solidFill>
                  <a:latin typeface="+mj-lt"/>
                  <a:ea typeface="Droid Sans Fallback" pitchFamily="2"/>
                  <a:cs typeface="Arial" panose="020B0604020202020204" pitchFamily="34" charset="0"/>
                </a:rPr>
                <a:t>e</a:t>
              </a:r>
              <a:r>
                <a:rPr lang="de-DE" sz="1600" dirty="0" smtClean="0">
                  <a:solidFill>
                    <a:prstClr val="black"/>
                  </a:solidFill>
                  <a:latin typeface="+mj-lt"/>
                  <a:ea typeface="Droid Sans Fallback" pitchFamily="2"/>
                  <a:cs typeface="Arial" panose="020B0604020202020204" pitchFamily="34" charset="0"/>
                </a:rPr>
                <a:t>ingehenden URL </a:t>
              </a:r>
            </a:p>
            <a:p>
              <a:pPr algn="ctr" hangingPunct="0">
                <a:defRPr/>
              </a:pPr>
              <a:r>
                <a:rPr lang="de-DE" sz="1600" dirty="0" smtClean="0">
                  <a:solidFill>
                    <a:prstClr val="black"/>
                  </a:solidFill>
                  <a:latin typeface="+mj-lt"/>
                  <a:ea typeface="Droid Sans Fallback" pitchFamily="2"/>
                  <a:cs typeface="Arial" panose="020B0604020202020204" pitchFamily="34" charset="0"/>
                </a:rPr>
                <a:t>werden eingelesen</a:t>
              </a:r>
              <a:endParaRPr lang="de-DE" sz="1600" dirty="0">
                <a:solidFill>
                  <a:prstClr val="black"/>
                </a:solidFill>
                <a:latin typeface="+mj-lt"/>
                <a:ea typeface="Droid Sans Fallback" pitchFamily="2"/>
                <a:cs typeface="Arial" panose="020B0604020202020204" pitchFamily="34" charset="0"/>
              </a:endParaRPr>
            </a:p>
          </p:txBody>
        </p:sp>
        <p:sp>
          <p:nvSpPr>
            <p:cNvPr id="27" name="Textfeld 26"/>
            <p:cNvSpPr txBox="1"/>
            <p:nvPr/>
          </p:nvSpPr>
          <p:spPr bwMode="auto">
            <a:xfrm>
              <a:off x="2934097" y="5339406"/>
              <a:ext cx="3384550" cy="4274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90000" tIns="45000" rIns="90000" bIns="45000" compatLnSpc="0"/>
            <a:lstStyle/>
            <a:p>
              <a:pPr algn="ctr" hangingPunct="0">
                <a:defRPr/>
              </a:pPr>
              <a:r>
                <a:rPr lang="de-DE" sz="1600" b="1" dirty="0">
                  <a:solidFill>
                    <a:prstClr val="black"/>
                  </a:solidFill>
                  <a:latin typeface="+mj-lt"/>
                  <a:ea typeface="Droid Sans Fallback" pitchFamily="2"/>
                  <a:cs typeface="Arial" panose="020B0604020202020204" pitchFamily="34" charset="0"/>
                </a:rPr>
                <a:t>(4) </a:t>
              </a:r>
              <a:r>
                <a:rPr lang="de-DE" sz="1600" b="1" dirty="0" smtClean="0">
                  <a:solidFill>
                    <a:prstClr val="black"/>
                  </a:solidFill>
                  <a:latin typeface="+mj-lt"/>
                  <a:ea typeface="Droid Sans Fallback" pitchFamily="2"/>
                  <a:cs typeface="Arial" panose="020B0604020202020204" pitchFamily="34" charset="0"/>
                </a:rPr>
                <a:t>Antwort</a:t>
              </a:r>
              <a:endParaRPr lang="de-DE" sz="1600" b="1" dirty="0">
                <a:solidFill>
                  <a:prstClr val="black"/>
                </a:solidFill>
                <a:latin typeface="+mj-lt"/>
                <a:ea typeface="Droid Sans Fallback" pitchFamily="2"/>
                <a:cs typeface="Arial" panose="020B0604020202020204" pitchFamily="34" charset="0"/>
              </a:endParaRPr>
            </a:p>
            <a:p>
              <a:pPr algn="ctr" hangingPunct="0">
                <a:defRPr/>
              </a:pPr>
              <a:r>
                <a:rPr lang="de-DE" sz="1600" b="1" dirty="0">
                  <a:solidFill>
                    <a:prstClr val="black"/>
                  </a:solidFill>
                  <a:latin typeface="+mj-lt"/>
                  <a:ea typeface="Droid Sans Fallback" pitchFamily="2"/>
                  <a:cs typeface="Arial" panose="020B0604020202020204" pitchFamily="34" charset="0"/>
                </a:rPr>
                <a:t>in HTML, XML </a:t>
              </a:r>
              <a:r>
                <a:rPr lang="de-DE" sz="1600" b="1" dirty="0" smtClean="0">
                  <a:solidFill>
                    <a:prstClr val="black"/>
                  </a:solidFill>
                  <a:latin typeface="+mj-lt"/>
                  <a:ea typeface="Droid Sans Fallback" pitchFamily="2"/>
                  <a:cs typeface="Arial" panose="020B0604020202020204" pitchFamily="34" charset="0"/>
                </a:rPr>
                <a:t>oder als Bild</a:t>
              </a:r>
              <a:endParaRPr lang="de-DE" sz="1600" b="1" dirty="0">
                <a:solidFill>
                  <a:prstClr val="black"/>
                </a:solidFill>
                <a:latin typeface="+mj-lt"/>
                <a:ea typeface="Droid Sans Fallback" pitchFamily="2"/>
                <a:cs typeface="Arial" panose="020B0604020202020204" pitchFamily="34" charset="0"/>
              </a:endParaRPr>
            </a:p>
          </p:txBody>
        </p:sp>
        <p:sp>
          <p:nvSpPr>
            <p:cNvPr id="28" name="Freihandform 27"/>
            <p:cNvSpPr/>
            <p:nvPr/>
          </p:nvSpPr>
          <p:spPr bwMode="auto">
            <a:xfrm>
              <a:off x="5904309" y="4940884"/>
              <a:ext cx="2736850" cy="869662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</a:ln>
          </p:spPr>
          <p:txBody>
            <a:bodyPr wrap="none" lIns="90000" tIns="45000" rIns="90000" bIns="45000" anchor="ctr" compatLnSpc="0"/>
            <a:lstStyle/>
            <a:p>
              <a:pPr algn="ctr" hangingPunct="0">
                <a:defRPr/>
              </a:pPr>
              <a:r>
                <a:rPr lang="de-DE" sz="1600" dirty="0">
                  <a:solidFill>
                    <a:prstClr val="black"/>
                  </a:solidFill>
                  <a:latin typeface="+mj-lt"/>
                  <a:ea typeface="Droid Sans Fallback" pitchFamily="2"/>
                  <a:cs typeface="Arial" panose="020B0604020202020204" pitchFamily="34" charset="0"/>
                </a:rPr>
                <a:t>(3) </a:t>
              </a:r>
              <a:r>
                <a:rPr lang="de-DE" sz="1600" dirty="0" smtClean="0">
                  <a:solidFill>
                    <a:prstClr val="black"/>
                  </a:solidFill>
                  <a:latin typeface="+mj-lt"/>
                  <a:ea typeface="Droid Sans Fallback" pitchFamily="2"/>
                  <a:cs typeface="Arial" panose="020B0604020202020204" pitchFamily="34" charset="0"/>
                </a:rPr>
                <a:t>Prüfung der Verfügbarkeit </a:t>
              </a:r>
            </a:p>
            <a:p>
              <a:pPr algn="ctr" hangingPunct="0">
                <a:defRPr/>
              </a:pPr>
              <a:r>
                <a:rPr lang="de-DE" sz="1600" dirty="0">
                  <a:solidFill>
                    <a:prstClr val="black"/>
                  </a:solidFill>
                  <a:latin typeface="+mj-lt"/>
                  <a:ea typeface="Arial" pitchFamily="34"/>
                  <a:cs typeface="Arial" panose="020B0604020202020204" pitchFamily="34" charset="0"/>
                </a:rPr>
                <a:t>a</a:t>
              </a:r>
              <a:r>
                <a:rPr lang="de-DE" sz="1600" dirty="0" smtClean="0">
                  <a:solidFill>
                    <a:prstClr val="black"/>
                  </a:solidFill>
                  <a:latin typeface="+mj-lt"/>
                  <a:ea typeface="Arial" pitchFamily="34"/>
                  <a:cs typeface="Arial" panose="020B0604020202020204" pitchFamily="34" charset="0"/>
                </a:rPr>
                <a:t>uf Basis der </a:t>
              </a:r>
              <a:r>
                <a:rPr lang="en-GB" sz="1600" dirty="0" smtClean="0">
                  <a:solidFill>
                    <a:prstClr val="black"/>
                  </a:solidFill>
                  <a:latin typeface="+mj-lt"/>
                  <a:ea typeface="Arial" pitchFamily="34"/>
                  <a:cs typeface="Arial" panose="020B0604020202020204" pitchFamily="34" charset="0"/>
                </a:rPr>
                <a:t>EZB-</a:t>
              </a:r>
              <a:r>
                <a:rPr lang="en-GB" sz="1600" dirty="0" err="1" smtClean="0">
                  <a:solidFill>
                    <a:prstClr val="black"/>
                  </a:solidFill>
                  <a:latin typeface="+mj-lt"/>
                  <a:ea typeface="Arial" pitchFamily="34"/>
                  <a:cs typeface="Arial" panose="020B0604020202020204" pitchFamily="34" charset="0"/>
                </a:rPr>
                <a:t>Daten</a:t>
              </a:r>
              <a:endParaRPr lang="en-GB" sz="1600" dirty="0">
                <a:solidFill>
                  <a:prstClr val="black"/>
                </a:solidFill>
                <a:latin typeface="+mj-lt"/>
                <a:ea typeface="Arial" pitchFamily="34"/>
                <a:cs typeface="Arial" panose="020B0604020202020204" pitchFamily="34" charset="0"/>
              </a:endParaRPr>
            </a:p>
          </p:txBody>
        </p:sp>
        <p:sp>
          <p:nvSpPr>
            <p:cNvPr id="29" name="Freihandform 28"/>
            <p:cNvSpPr/>
            <p:nvPr/>
          </p:nvSpPr>
          <p:spPr bwMode="auto">
            <a:xfrm>
              <a:off x="971600" y="3356992"/>
              <a:ext cx="2448272" cy="250634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AEA79F"/>
            </a:solidFill>
            <a:ln w="0">
              <a:solidFill>
                <a:srgbClr val="000000"/>
              </a:solidFill>
              <a:prstDash val="solid"/>
            </a:ln>
          </p:spPr>
          <p:txBody>
            <a:bodyPr wrap="none" lIns="90000" tIns="45000" rIns="90000" bIns="45000" anchor="ctr" compatLnSpc="0"/>
            <a:lstStyle/>
            <a:p>
              <a:pPr algn="ctr" hangingPunct="0">
                <a:defRPr>
                  <a:solidFill>
                    <a:srgbClr val="FFFFFF"/>
                  </a:solidFill>
                </a:defRPr>
              </a:pPr>
              <a:r>
                <a:rPr lang="de-DE" sz="1600" b="1" dirty="0" smtClean="0">
                  <a:solidFill>
                    <a:srgbClr val="FFFFFF"/>
                  </a:solidFill>
                  <a:latin typeface="+mj-lt"/>
                  <a:ea typeface="Droid Sans Fallback" pitchFamily="2"/>
                  <a:cs typeface="Arial" panose="020B0604020202020204" pitchFamily="34" charset="0"/>
                </a:rPr>
                <a:t>Drittsysteme</a:t>
              </a:r>
              <a:endParaRPr lang="de-DE" sz="1600" b="1" dirty="0">
                <a:solidFill>
                  <a:srgbClr val="FFFFFF"/>
                </a:solidFill>
                <a:latin typeface="+mj-lt"/>
                <a:ea typeface="Droid Sans Fallback" pitchFamily="2"/>
                <a:cs typeface="Arial" panose="020B0604020202020204" pitchFamily="34" charset="0"/>
              </a:endParaRPr>
            </a:p>
            <a:p>
              <a:pPr algn="ctr" hangingPunct="0">
                <a:defRPr>
                  <a:solidFill>
                    <a:srgbClr val="FFFFFF"/>
                  </a:solidFill>
                </a:defRPr>
              </a:pPr>
              <a:r>
                <a:rPr lang="de-DE" sz="1600" dirty="0" smtClean="0">
                  <a:solidFill>
                    <a:srgbClr val="FFFFFF"/>
                  </a:solidFill>
                  <a:latin typeface="+mj-lt"/>
                  <a:ea typeface="Droid Sans Fallback" pitchFamily="2"/>
                  <a:cs typeface="Arial" panose="020B0604020202020204" pitchFamily="34" charset="0"/>
                </a:rPr>
                <a:t>(</a:t>
              </a:r>
              <a:r>
                <a:rPr lang="de-DE" sz="1600" dirty="0"/>
                <a:t>Bibliotheksportale, </a:t>
              </a:r>
              <a:r>
                <a:rPr lang="de-DE" sz="1600" dirty="0" smtClean="0"/>
                <a:t/>
              </a:r>
              <a:br>
                <a:rPr lang="de-DE" sz="1600" dirty="0" smtClean="0"/>
              </a:br>
              <a:r>
                <a:rPr lang="de-DE" sz="1600" dirty="0" smtClean="0"/>
                <a:t>virtuelle Fachbibliotheken</a:t>
              </a:r>
              <a:r>
                <a:rPr lang="de-DE" sz="1600" dirty="0"/>
                <a:t>,</a:t>
              </a:r>
              <a:br>
                <a:rPr lang="de-DE" sz="1600" dirty="0"/>
              </a:br>
              <a:r>
                <a:rPr lang="de-DE" sz="1600" dirty="0" smtClean="0"/>
                <a:t>Fachdatenbanken,</a:t>
              </a:r>
              <a:r>
                <a:rPr lang="de-DE" sz="1600" dirty="0"/>
                <a:t> </a:t>
              </a:r>
              <a:endParaRPr lang="de-DE" sz="1600" dirty="0" smtClean="0"/>
            </a:p>
            <a:p>
              <a:pPr algn="ctr" hangingPunct="0">
                <a:defRPr>
                  <a:solidFill>
                    <a:srgbClr val="FFFFFF"/>
                  </a:solidFill>
                </a:defRPr>
              </a:pPr>
              <a:r>
                <a:rPr lang="de-DE" sz="1600" dirty="0" smtClean="0"/>
                <a:t>Internetportale etc</a:t>
              </a:r>
              <a:r>
                <a:rPr lang="de-DE" sz="1600" dirty="0" smtClean="0">
                  <a:solidFill>
                    <a:srgbClr val="FFFFFF"/>
                  </a:solidFill>
                  <a:latin typeface="+mj-lt"/>
                  <a:ea typeface="Droid Sans Fallback" pitchFamily="2"/>
                  <a:cs typeface="Arial" panose="020B0604020202020204" pitchFamily="34" charset="0"/>
                </a:rPr>
                <a:t>.)</a:t>
              </a:r>
              <a:endParaRPr lang="de-DE" sz="1600" dirty="0">
                <a:solidFill>
                  <a:srgbClr val="FFFFFF"/>
                </a:solidFill>
                <a:latin typeface="+mj-lt"/>
                <a:ea typeface="Droid Sans Fallback" pitchFamily="2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65615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reihandform 3"/>
          <p:cNvSpPr/>
          <p:nvPr/>
        </p:nvSpPr>
        <p:spPr>
          <a:xfrm>
            <a:off x="251520" y="1377354"/>
            <a:ext cx="5903913" cy="3779838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compatLnSpc="0"/>
          <a:lstStyle/>
          <a:p>
            <a:pPr algn="ctr" eaLnBrk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600" dirty="0">
                <a:latin typeface="Liberation Sans" pitchFamily="18"/>
                <a:ea typeface="Droid Sans Fallback" pitchFamily="2"/>
                <a:cs typeface="FreeSans" pitchFamily="2"/>
              </a:rPr>
              <a:t>HTML </a:t>
            </a:r>
            <a:r>
              <a:rPr lang="de-DE" sz="1600" dirty="0" smtClean="0">
                <a:latin typeface="Liberation Sans" pitchFamily="18"/>
                <a:ea typeface="Droid Sans Fallback" pitchFamily="2"/>
                <a:cs typeface="FreeSans" pitchFamily="2"/>
              </a:rPr>
              <a:t>Ausgabe</a:t>
            </a:r>
            <a:endParaRPr lang="de-DE" sz="1600" dirty="0">
              <a:latin typeface="Liberation Sans" pitchFamily="18"/>
              <a:ea typeface="Droid Sans Fallback" pitchFamily="2"/>
              <a:cs typeface="FreeSans" pitchFamily="2"/>
            </a:endParaRPr>
          </a:p>
          <a:p>
            <a:pPr algn="ctr" eaLnBrk="1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latin typeface="Liberation Sans" pitchFamily="18"/>
              <a:ea typeface="Droid Sans Fallback" pitchFamily="2"/>
              <a:cs typeface="FreeSans" pitchFamily="2"/>
            </a:endParaRPr>
          </a:p>
          <a:p>
            <a:pPr algn="ctr" eaLnBrk="1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latin typeface="Liberation Sans" pitchFamily="18"/>
              <a:ea typeface="Droid Sans Fallback" pitchFamily="2"/>
              <a:cs typeface="FreeSans" pitchFamily="2"/>
            </a:endParaRPr>
          </a:p>
          <a:p>
            <a:pPr algn="ctr" eaLnBrk="1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latin typeface="Liberation Sans" pitchFamily="18"/>
              <a:ea typeface="Droid Sans Fallback" pitchFamily="2"/>
              <a:cs typeface="FreeSans" pitchFamily="2"/>
            </a:endParaRPr>
          </a:p>
          <a:p>
            <a:pPr algn="ctr" eaLnBrk="1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latin typeface="Liberation Sans" pitchFamily="18"/>
              <a:ea typeface="Droid Sans Fallback" pitchFamily="2"/>
              <a:cs typeface="FreeSans" pitchFamily="2"/>
            </a:endParaRPr>
          </a:p>
          <a:p>
            <a:pPr algn="ctr" eaLnBrk="1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latin typeface="Liberation Sans" pitchFamily="18"/>
              <a:ea typeface="Droid Sans Fallback" pitchFamily="2"/>
              <a:cs typeface="FreeSans" pitchFamily="2"/>
            </a:endParaRPr>
          </a:p>
          <a:p>
            <a:pPr algn="ctr" eaLnBrk="1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latin typeface="Liberation Sans" pitchFamily="18"/>
              <a:ea typeface="Droid Sans Fallback" pitchFamily="2"/>
              <a:cs typeface="FreeSans" pitchFamily="2"/>
            </a:endParaRPr>
          </a:p>
          <a:p>
            <a:pPr algn="ctr" eaLnBrk="1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latin typeface="Liberation Sans" pitchFamily="18"/>
              <a:ea typeface="Droid Sans Fallback" pitchFamily="2"/>
              <a:cs typeface="FreeSans" pitchFamily="2"/>
            </a:endParaRPr>
          </a:p>
          <a:p>
            <a:pPr algn="ctr" eaLnBrk="1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latin typeface="Liberation Sans" pitchFamily="18"/>
              <a:ea typeface="Droid Sans Fallback" pitchFamily="2"/>
              <a:cs typeface="FreeSans" pitchFamily="2"/>
            </a:endParaRPr>
          </a:p>
          <a:p>
            <a:pPr algn="ctr" eaLnBrk="1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latin typeface="Liberation Sans" pitchFamily="18"/>
              <a:ea typeface="Droid Sans Fallback" pitchFamily="2"/>
              <a:cs typeface="FreeSans" pitchFamily="2"/>
            </a:endParaRPr>
          </a:p>
          <a:p>
            <a:pPr algn="ctr" eaLnBrk="1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latin typeface="Liberation Sans" pitchFamily="18"/>
              <a:ea typeface="Droid Sans Fallback" pitchFamily="2"/>
              <a:cs typeface="FreeSans" pitchFamily="2"/>
            </a:endParaRPr>
          </a:p>
          <a:p>
            <a:pPr algn="ctr" eaLnBrk="1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latin typeface="Liberation Sans" pitchFamily="18"/>
              <a:ea typeface="Droid Sans Fallback" pitchFamily="2"/>
              <a:cs typeface="FreeSans" pitchFamily="2"/>
            </a:endParaRPr>
          </a:p>
          <a:p>
            <a:pPr algn="ctr" eaLnBrk="1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latin typeface="Liberation Sans" pitchFamily="18"/>
              <a:ea typeface="Droid Sans Fallback" pitchFamily="2"/>
              <a:cs typeface="FreeSans" pitchFamily="2"/>
            </a:endParaRPr>
          </a:p>
          <a:p>
            <a:pPr algn="ctr" eaLnBrk="1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latin typeface="Liberation Sans" pitchFamily="18"/>
              <a:ea typeface="Droid Sans Fallback" pitchFamily="2"/>
              <a:cs typeface="FreeSans" pitchFamily="2"/>
            </a:endParaRPr>
          </a:p>
        </p:txBody>
      </p:sp>
      <p:pic>
        <p:nvPicPr>
          <p:cNvPr id="5" name="Grafi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290"/>
          <a:stretch>
            <a:fillRect/>
          </a:stretch>
        </p:blipFill>
        <p:spPr bwMode="auto">
          <a:xfrm>
            <a:off x="399914" y="1700808"/>
            <a:ext cx="5586413" cy="3313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reihandform 5"/>
          <p:cNvSpPr/>
          <p:nvPr/>
        </p:nvSpPr>
        <p:spPr>
          <a:xfrm>
            <a:off x="4088382" y="1556792"/>
            <a:ext cx="4824000" cy="46799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compatLnSpc="0"/>
          <a:lstStyle/>
          <a:p>
            <a:pPr algn="ctr" eaLnBrk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600" dirty="0" smtClean="0">
                <a:latin typeface="Liberation Sans" pitchFamily="18"/>
                <a:ea typeface="Droid Sans Fallback" pitchFamily="2"/>
                <a:cs typeface="FreeSans" pitchFamily="2"/>
              </a:rPr>
              <a:t>XML Ausgabe</a:t>
            </a:r>
            <a:endParaRPr lang="de-DE" sz="1600" dirty="0">
              <a:latin typeface="Liberation Sans" pitchFamily="18"/>
              <a:ea typeface="Droid Sans Fallback" pitchFamily="2"/>
              <a:cs typeface="FreeSans" pitchFamily="2"/>
            </a:endParaRPr>
          </a:p>
          <a:p>
            <a:pPr algn="ctr" eaLnBrk="1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latin typeface="Liberation Sans" pitchFamily="18"/>
              <a:ea typeface="Droid Sans Fallback" pitchFamily="2"/>
              <a:cs typeface="FreeSans" pitchFamily="2"/>
            </a:endParaRPr>
          </a:p>
          <a:p>
            <a:pPr algn="ctr" eaLnBrk="1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latin typeface="Liberation Sans" pitchFamily="18"/>
              <a:ea typeface="Droid Sans Fallback" pitchFamily="2"/>
              <a:cs typeface="FreeSans" pitchFamily="2"/>
            </a:endParaRPr>
          </a:p>
          <a:p>
            <a:pPr algn="ctr" eaLnBrk="1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latin typeface="Liberation Sans" pitchFamily="18"/>
              <a:ea typeface="Droid Sans Fallback" pitchFamily="2"/>
              <a:cs typeface="FreeSans" pitchFamily="2"/>
            </a:endParaRPr>
          </a:p>
          <a:p>
            <a:pPr algn="ctr" eaLnBrk="1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latin typeface="Liberation Sans" pitchFamily="18"/>
              <a:ea typeface="Droid Sans Fallback" pitchFamily="2"/>
              <a:cs typeface="FreeSans" pitchFamily="2"/>
            </a:endParaRPr>
          </a:p>
          <a:p>
            <a:pPr algn="ctr" eaLnBrk="1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latin typeface="Liberation Sans" pitchFamily="18"/>
              <a:ea typeface="Droid Sans Fallback" pitchFamily="2"/>
              <a:cs typeface="FreeSans" pitchFamily="2"/>
            </a:endParaRPr>
          </a:p>
          <a:p>
            <a:pPr algn="ctr" eaLnBrk="1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latin typeface="Liberation Sans" pitchFamily="18"/>
              <a:ea typeface="Droid Sans Fallback" pitchFamily="2"/>
              <a:cs typeface="FreeSans" pitchFamily="2"/>
            </a:endParaRPr>
          </a:p>
          <a:p>
            <a:pPr algn="ctr" eaLnBrk="1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latin typeface="Liberation Sans" pitchFamily="18"/>
              <a:ea typeface="Droid Sans Fallback" pitchFamily="2"/>
              <a:cs typeface="FreeSans" pitchFamily="2"/>
            </a:endParaRPr>
          </a:p>
          <a:p>
            <a:pPr algn="ctr" eaLnBrk="1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latin typeface="Liberation Sans" pitchFamily="18"/>
              <a:ea typeface="Droid Sans Fallback" pitchFamily="2"/>
              <a:cs typeface="FreeSans" pitchFamily="2"/>
            </a:endParaRPr>
          </a:p>
          <a:p>
            <a:pPr algn="ctr" eaLnBrk="1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latin typeface="Liberation Sans" pitchFamily="18"/>
              <a:ea typeface="Droid Sans Fallback" pitchFamily="2"/>
              <a:cs typeface="FreeSans" pitchFamily="2"/>
            </a:endParaRPr>
          </a:p>
          <a:p>
            <a:pPr algn="ctr" eaLnBrk="1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latin typeface="Liberation Sans" pitchFamily="18"/>
              <a:ea typeface="Droid Sans Fallback" pitchFamily="2"/>
              <a:cs typeface="FreeSans" pitchFamily="2"/>
            </a:endParaRPr>
          </a:p>
          <a:p>
            <a:pPr algn="ctr" eaLnBrk="1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latin typeface="Liberation Sans" pitchFamily="18"/>
              <a:ea typeface="Droid Sans Fallback" pitchFamily="2"/>
              <a:cs typeface="FreeSans" pitchFamily="2"/>
            </a:endParaRPr>
          </a:p>
          <a:p>
            <a:pPr algn="ctr" eaLnBrk="1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latin typeface="Liberation Sans" pitchFamily="18"/>
              <a:ea typeface="Droid Sans Fallback" pitchFamily="2"/>
              <a:cs typeface="FreeSans" pitchFamily="2"/>
            </a:endParaRPr>
          </a:p>
          <a:p>
            <a:pPr algn="ctr" eaLnBrk="1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latin typeface="Liberation Sans" pitchFamily="18"/>
              <a:ea typeface="Droid Sans Fallback" pitchFamily="2"/>
              <a:cs typeface="FreeSans" pitchFamily="2"/>
            </a:endParaRPr>
          </a:p>
          <a:p>
            <a:pPr algn="ctr" eaLnBrk="1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latin typeface="Liberation Sans" pitchFamily="18"/>
              <a:ea typeface="Droid Sans Fallback" pitchFamily="2"/>
              <a:cs typeface="FreeSans" pitchFamily="2"/>
            </a:endParaRPr>
          </a:p>
          <a:p>
            <a:pPr algn="ctr" eaLnBrk="1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latin typeface="Liberation Sans" pitchFamily="18"/>
              <a:ea typeface="Droid Sans Fallback" pitchFamily="2"/>
              <a:cs typeface="FreeSans" pitchFamily="2"/>
            </a:endParaRPr>
          </a:p>
          <a:p>
            <a:pPr algn="ctr" eaLnBrk="1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latin typeface="Liberation Sans" pitchFamily="18"/>
              <a:ea typeface="Droid Sans Fallback" pitchFamily="2"/>
              <a:cs typeface="FreeSans" pitchFamily="2"/>
            </a:endParaRPr>
          </a:p>
        </p:txBody>
      </p:sp>
      <p:sp>
        <p:nvSpPr>
          <p:cNvPr id="8" name="Freihandform 7"/>
          <p:cNvSpPr/>
          <p:nvPr/>
        </p:nvSpPr>
        <p:spPr>
          <a:xfrm>
            <a:off x="898637" y="4634804"/>
            <a:ext cx="2629247" cy="1458492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compatLnSpc="0"/>
          <a:lstStyle/>
          <a:p>
            <a:pPr algn="ctr" eaLnBrk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600" dirty="0" smtClean="0">
                <a:latin typeface="Liberation Sans" pitchFamily="18"/>
                <a:ea typeface="Droid Sans Fallback" pitchFamily="2"/>
                <a:cs typeface="FreeSans" pitchFamily="2"/>
              </a:rPr>
              <a:t>Ausgabe als Bild</a:t>
            </a:r>
            <a:endParaRPr lang="de-DE" sz="1600" dirty="0">
              <a:latin typeface="Liberation Sans" pitchFamily="18"/>
              <a:ea typeface="Droid Sans Fallback" pitchFamily="2"/>
              <a:cs typeface="FreeSans" pitchFamily="2"/>
            </a:endParaRPr>
          </a:p>
          <a:p>
            <a:pPr algn="ctr" eaLnBrk="1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latin typeface="Liberation Sans" pitchFamily="18"/>
              <a:ea typeface="Droid Sans Fallback" pitchFamily="2"/>
              <a:cs typeface="FreeSans" pitchFamily="2"/>
            </a:endParaRPr>
          </a:p>
          <a:p>
            <a:pPr algn="ctr" eaLnBrk="1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latin typeface="Liberation Sans" pitchFamily="18"/>
              <a:ea typeface="Droid Sans Fallback" pitchFamily="2"/>
              <a:cs typeface="FreeSans" pitchFamily="2"/>
            </a:endParaRPr>
          </a:p>
          <a:p>
            <a:pPr algn="ctr" eaLnBrk="1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latin typeface="Liberation Sans" pitchFamily="18"/>
              <a:ea typeface="Droid Sans Fallback" pitchFamily="2"/>
              <a:cs typeface="FreeSans" pitchFamily="2"/>
            </a:endParaRPr>
          </a:p>
          <a:p>
            <a:pPr algn="ctr" eaLnBrk="1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latin typeface="Liberation Sans" pitchFamily="18"/>
              <a:ea typeface="Droid Sans Fallback" pitchFamily="2"/>
              <a:cs typeface="FreeSans" pitchFamily="2"/>
            </a:endParaRPr>
          </a:p>
        </p:txBody>
      </p:sp>
      <p:pic>
        <p:nvPicPr>
          <p:cNvPr id="2050" name="Picture 2" descr="http://ezb.uni-regensburg.de/img/ampel_grue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9754" y="5060343"/>
            <a:ext cx="390525" cy="11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ezb.uni-regensburg.de/img/ampel_gelb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9753" y="5270026"/>
            <a:ext cx="390525" cy="11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ezb.uni-regensburg.de/img/ampel_rot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9753" y="5471978"/>
            <a:ext cx="390525" cy="11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Grafik 4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11" r="3217"/>
          <a:stretch/>
        </p:blipFill>
        <p:spPr bwMode="auto">
          <a:xfrm>
            <a:off x="4179205" y="1970647"/>
            <a:ext cx="4713275" cy="421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40275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273050" indent="-273050"/>
            <a:r>
              <a:rPr lang="de-DE" dirty="0" smtClean="0"/>
              <a:t>Mit dem EZB-</a:t>
            </a:r>
            <a:r>
              <a:rPr lang="de-DE" dirty="0" err="1" smtClean="0"/>
              <a:t>Linkingdienst</a:t>
            </a:r>
            <a:r>
              <a:rPr lang="de-DE" dirty="0" smtClean="0"/>
              <a:t> konnte für über 30 Millionen Anfragen die Verfügbarkeit auf Basis der EZB-Daten geprüft werden</a:t>
            </a:r>
          </a:p>
          <a:p>
            <a:pPr marL="273050" indent="-273050"/>
            <a:endParaRPr lang="de-DE" dirty="0" smtClean="0"/>
          </a:p>
          <a:p>
            <a:pPr marL="273050" indent="-273050"/>
            <a:endParaRPr lang="de-DE" dirty="0"/>
          </a:p>
          <a:p>
            <a:pPr marL="273050" indent="-273050"/>
            <a:endParaRPr lang="de-DE" dirty="0" smtClean="0"/>
          </a:p>
          <a:p>
            <a:pPr marL="273050" indent="-273050"/>
            <a:endParaRPr lang="de-DE" dirty="0"/>
          </a:p>
          <a:p>
            <a:pPr marL="273050" indent="-273050"/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Nutzung des EZB-</a:t>
            </a:r>
            <a:r>
              <a:rPr lang="de-DE" dirty="0" err="1" smtClean="0"/>
              <a:t>Linkingdienstes</a:t>
            </a:r>
            <a:r>
              <a:rPr lang="de-DE" dirty="0" smtClean="0"/>
              <a:t> in 2014</a:t>
            </a:r>
            <a:endParaRPr lang="de-DE" dirty="0"/>
          </a:p>
        </p:txBody>
      </p:sp>
      <p:cxnSp>
        <p:nvCxnSpPr>
          <p:cNvPr id="13" name="Gerader Verbinder 12"/>
          <p:cNvCxnSpPr/>
          <p:nvPr/>
        </p:nvCxnSpPr>
        <p:spPr>
          <a:xfrm flipV="1">
            <a:off x="4419192" y="4572336"/>
            <a:ext cx="1693692" cy="96310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Gerader Verbinder 13"/>
          <p:cNvCxnSpPr/>
          <p:nvPr/>
        </p:nvCxnSpPr>
        <p:spPr>
          <a:xfrm>
            <a:off x="3491880" y="3193105"/>
            <a:ext cx="2592288" cy="46950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5" name="Diagramm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0435130"/>
              </p:ext>
            </p:extLst>
          </p:nvPr>
        </p:nvGraphicFramePr>
        <p:xfrm>
          <a:off x="467544" y="2852936"/>
          <a:ext cx="5832648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" name="Rechteck 15"/>
          <p:cNvSpPr/>
          <p:nvPr/>
        </p:nvSpPr>
        <p:spPr>
          <a:xfrm>
            <a:off x="5831447" y="3610471"/>
            <a:ext cx="76174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6000" dirty="0" smtClean="0">
                <a:latin typeface="Frutiger Next LT W1G" panose="020B0503040204020203" pitchFamily="34" charset="0"/>
              </a:rPr>
              <a:t>∑</a:t>
            </a:r>
            <a:endParaRPr lang="de-DE" sz="6000" dirty="0"/>
          </a:p>
        </p:txBody>
      </p:sp>
      <p:sp>
        <p:nvSpPr>
          <p:cNvPr id="17" name="Rechteck 16"/>
          <p:cNvSpPr/>
          <p:nvPr/>
        </p:nvSpPr>
        <p:spPr>
          <a:xfrm>
            <a:off x="6445712" y="3610471"/>
            <a:ext cx="266279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8">
              <a:buNone/>
            </a:pPr>
            <a:r>
              <a:rPr lang="de-DE" sz="1600" dirty="0">
                <a:latin typeface="Frutiger Next LT W1G" panose="020B0503040204020203" pitchFamily="34" charset="0"/>
              </a:rPr>
              <a:t>Über 11 Millionen </a:t>
            </a:r>
            <a:r>
              <a:rPr lang="de-DE" sz="1600" dirty="0" smtClean="0">
                <a:latin typeface="Frutiger Next LT W1G" panose="020B0503040204020203" pitchFamily="34" charset="0"/>
              </a:rPr>
              <a:t>Links </a:t>
            </a:r>
            <a:br>
              <a:rPr lang="de-DE" sz="1600" dirty="0" smtClean="0">
                <a:latin typeface="Frutiger Next LT W1G" panose="020B0503040204020203" pitchFamily="34" charset="0"/>
              </a:rPr>
            </a:br>
            <a:r>
              <a:rPr lang="de-DE" sz="1600" dirty="0" smtClean="0">
                <a:latin typeface="Frutiger Next LT W1G" panose="020B0503040204020203" pitchFamily="34" charset="0"/>
              </a:rPr>
              <a:t>zu </a:t>
            </a:r>
            <a:r>
              <a:rPr lang="de-DE" sz="1600" dirty="0">
                <a:latin typeface="Frutiger Next LT W1G" panose="020B0503040204020203" pitchFamily="34" charset="0"/>
              </a:rPr>
              <a:t>gelben und grünen Zeitschriften konnten angeboten werden</a:t>
            </a:r>
          </a:p>
        </p:txBody>
      </p:sp>
      <p:grpSp>
        <p:nvGrpSpPr>
          <p:cNvPr id="18" name="Gruppieren 11"/>
          <p:cNvGrpSpPr>
            <a:grpSpLocks/>
          </p:cNvGrpSpPr>
          <p:nvPr/>
        </p:nvGrpSpPr>
        <p:grpSpPr bwMode="auto">
          <a:xfrm>
            <a:off x="611560" y="5373216"/>
            <a:ext cx="1514475" cy="569913"/>
            <a:chOff x="6048374" y="2209800"/>
            <a:chExt cx="1514475" cy="569644"/>
          </a:xfrm>
        </p:grpSpPr>
        <p:sp>
          <p:nvSpPr>
            <p:cNvPr id="19" name="Abgerundete rechteckige Legende 18"/>
            <p:cNvSpPr/>
            <p:nvPr/>
          </p:nvSpPr>
          <p:spPr>
            <a:xfrm>
              <a:off x="6048374" y="2209800"/>
              <a:ext cx="1514475" cy="569644"/>
            </a:xfrm>
            <a:prstGeom prst="wedgeRoundRectCallout">
              <a:avLst>
                <a:gd name="adj1" fmla="val 96010"/>
                <a:gd name="adj2" fmla="val -2111"/>
                <a:gd name="adj3" fmla="val 16667"/>
              </a:avLst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de-DE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Keine Verlinkung zu Inhalten von roten Zeitschriften</a:t>
              </a:r>
              <a:endParaRPr lang="de-DE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Gewitterblitz 19"/>
            <p:cNvSpPr/>
            <p:nvPr/>
          </p:nvSpPr>
          <p:spPr>
            <a:xfrm>
              <a:off x="6116823" y="2309809"/>
              <a:ext cx="236538" cy="359870"/>
            </a:xfrm>
            <a:prstGeom prst="lightningBolt">
              <a:avLst/>
            </a:prstGeom>
            <a:solidFill>
              <a:srgbClr val="FFFF00"/>
            </a:solidFill>
            <a:ln>
              <a:solidFill>
                <a:srgbClr val="CDD30F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1344066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32000" y="1501200"/>
            <a:ext cx="7272448" cy="696912"/>
          </a:xfrm>
        </p:spPr>
        <p:txBody>
          <a:bodyPr/>
          <a:lstStyle/>
          <a:p>
            <a:r>
              <a:rPr lang="de-DE" dirty="0" smtClean="0"/>
              <a:t>Nutzung des EZB-</a:t>
            </a:r>
            <a:r>
              <a:rPr lang="de-DE" dirty="0" err="1" smtClean="0"/>
              <a:t>Linkingdienstes</a:t>
            </a:r>
            <a:r>
              <a:rPr lang="de-DE" dirty="0" smtClean="0"/>
              <a:t> in 2014</a:t>
            </a:r>
            <a:endParaRPr lang="de-DE" dirty="0"/>
          </a:p>
        </p:txBody>
      </p:sp>
      <p:sp>
        <p:nvSpPr>
          <p:cNvPr id="5" name="AutoShape 3"/>
          <p:cNvSpPr>
            <a:spLocks noChangeAspect="1" noChangeArrowheads="1" noTextEdit="1"/>
          </p:cNvSpPr>
          <p:nvPr/>
        </p:nvSpPr>
        <p:spPr bwMode="auto">
          <a:xfrm>
            <a:off x="2195736" y="2708920"/>
            <a:ext cx="4581525" cy="275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" name="Freeform 6"/>
          <p:cNvSpPr>
            <a:spLocks noEditPoints="1"/>
          </p:cNvSpPr>
          <p:nvPr/>
        </p:nvSpPr>
        <p:spPr bwMode="auto">
          <a:xfrm>
            <a:off x="3826099" y="2851795"/>
            <a:ext cx="2684462" cy="1609725"/>
          </a:xfrm>
          <a:custGeom>
            <a:avLst/>
            <a:gdLst>
              <a:gd name="T0" fmla="*/ 9525 w 1691"/>
              <a:gd name="T1" fmla="*/ 0 h 1014"/>
              <a:gd name="T2" fmla="*/ 9525 w 1691"/>
              <a:gd name="T3" fmla="*/ 1609725 h 1014"/>
              <a:gd name="T4" fmla="*/ 0 w 1691"/>
              <a:gd name="T5" fmla="*/ 1609725 h 1014"/>
              <a:gd name="T6" fmla="*/ 0 w 1691"/>
              <a:gd name="T7" fmla="*/ 0 h 1014"/>
              <a:gd name="T8" fmla="*/ 9525 w 1691"/>
              <a:gd name="T9" fmla="*/ 0 h 1014"/>
              <a:gd name="T10" fmla="*/ 679450 w 1691"/>
              <a:gd name="T11" fmla="*/ 0 h 1014"/>
              <a:gd name="T12" fmla="*/ 679450 w 1691"/>
              <a:gd name="T13" fmla="*/ 1609725 h 1014"/>
              <a:gd name="T14" fmla="*/ 669925 w 1691"/>
              <a:gd name="T15" fmla="*/ 1609725 h 1014"/>
              <a:gd name="T16" fmla="*/ 669925 w 1691"/>
              <a:gd name="T17" fmla="*/ 0 h 1014"/>
              <a:gd name="T18" fmla="*/ 679450 w 1691"/>
              <a:gd name="T19" fmla="*/ 0 h 1014"/>
              <a:gd name="T20" fmla="*/ 1346200 w 1691"/>
              <a:gd name="T21" fmla="*/ 0 h 1014"/>
              <a:gd name="T22" fmla="*/ 1346200 w 1691"/>
              <a:gd name="T23" fmla="*/ 1609725 h 1014"/>
              <a:gd name="T24" fmla="*/ 1336675 w 1691"/>
              <a:gd name="T25" fmla="*/ 1609725 h 1014"/>
              <a:gd name="T26" fmla="*/ 1336675 w 1691"/>
              <a:gd name="T27" fmla="*/ 0 h 1014"/>
              <a:gd name="T28" fmla="*/ 1346200 w 1691"/>
              <a:gd name="T29" fmla="*/ 0 h 1014"/>
              <a:gd name="T30" fmla="*/ 2016125 w 1691"/>
              <a:gd name="T31" fmla="*/ 0 h 1014"/>
              <a:gd name="T32" fmla="*/ 2016125 w 1691"/>
              <a:gd name="T33" fmla="*/ 1609725 h 1014"/>
              <a:gd name="T34" fmla="*/ 2006600 w 1691"/>
              <a:gd name="T35" fmla="*/ 1609725 h 1014"/>
              <a:gd name="T36" fmla="*/ 2006600 w 1691"/>
              <a:gd name="T37" fmla="*/ 0 h 1014"/>
              <a:gd name="T38" fmla="*/ 2016125 w 1691"/>
              <a:gd name="T39" fmla="*/ 0 h 1014"/>
              <a:gd name="T40" fmla="*/ 2684463 w 1691"/>
              <a:gd name="T41" fmla="*/ 0 h 1014"/>
              <a:gd name="T42" fmla="*/ 2684463 w 1691"/>
              <a:gd name="T43" fmla="*/ 1609725 h 1014"/>
              <a:gd name="T44" fmla="*/ 2676525 w 1691"/>
              <a:gd name="T45" fmla="*/ 1609725 h 1014"/>
              <a:gd name="T46" fmla="*/ 2676525 w 1691"/>
              <a:gd name="T47" fmla="*/ 0 h 1014"/>
              <a:gd name="T48" fmla="*/ 2684463 w 1691"/>
              <a:gd name="T49" fmla="*/ 0 h 1014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691" h="1014">
                <a:moveTo>
                  <a:pt x="6" y="0"/>
                </a:moveTo>
                <a:lnTo>
                  <a:pt x="6" y="1014"/>
                </a:lnTo>
                <a:lnTo>
                  <a:pt x="0" y="1014"/>
                </a:lnTo>
                <a:lnTo>
                  <a:pt x="0" y="0"/>
                </a:lnTo>
                <a:lnTo>
                  <a:pt x="6" y="0"/>
                </a:lnTo>
                <a:close/>
                <a:moveTo>
                  <a:pt x="428" y="0"/>
                </a:moveTo>
                <a:lnTo>
                  <a:pt x="428" y="1014"/>
                </a:lnTo>
                <a:lnTo>
                  <a:pt x="422" y="1014"/>
                </a:lnTo>
                <a:lnTo>
                  <a:pt x="422" y="0"/>
                </a:lnTo>
                <a:lnTo>
                  <a:pt x="428" y="0"/>
                </a:lnTo>
                <a:close/>
                <a:moveTo>
                  <a:pt x="848" y="0"/>
                </a:moveTo>
                <a:lnTo>
                  <a:pt x="848" y="1014"/>
                </a:lnTo>
                <a:lnTo>
                  <a:pt x="842" y="1014"/>
                </a:lnTo>
                <a:lnTo>
                  <a:pt x="842" y="0"/>
                </a:lnTo>
                <a:lnTo>
                  <a:pt x="848" y="0"/>
                </a:lnTo>
                <a:close/>
                <a:moveTo>
                  <a:pt x="1270" y="0"/>
                </a:moveTo>
                <a:lnTo>
                  <a:pt x="1270" y="1014"/>
                </a:lnTo>
                <a:lnTo>
                  <a:pt x="1264" y="1014"/>
                </a:lnTo>
                <a:lnTo>
                  <a:pt x="1264" y="0"/>
                </a:lnTo>
                <a:lnTo>
                  <a:pt x="1270" y="0"/>
                </a:lnTo>
                <a:close/>
                <a:moveTo>
                  <a:pt x="1691" y="0"/>
                </a:moveTo>
                <a:lnTo>
                  <a:pt x="1691" y="1014"/>
                </a:lnTo>
                <a:lnTo>
                  <a:pt x="1686" y="1014"/>
                </a:lnTo>
                <a:lnTo>
                  <a:pt x="1686" y="0"/>
                </a:lnTo>
                <a:lnTo>
                  <a:pt x="1691" y="0"/>
                </a:lnTo>
                <a:close/>
              </a:path>
            </a:pathLst>
          </a:custGeom>
          <a:solidFill>
            <a:srgbClr val="D9D9D9"/>
          </a:solidFill>
          <a:ln w="1588" cap="flat">
            <a:solidFill>
              <a:srgbClr val="D9D9D9"/>
            </a:solidFill>
            <a:prstDash val="solid"/>
            <a:bevel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7" name="Freeform 7"/>
          <p:cNvSpPr>
            <a:spLocks noEditPoints="1"/>
          </p:cNvSpPr>
          <p:nvPr/>
        </p:nvSpPr>
        <p:spPr bwMode="auto">
          <a:xfrm>
            <a:off x="3160936" y="3094683"/>
            <a:ext cx="2379663" cy="1125537"/>
          </a:xfrm>
          <a:custGeom>
            <a:avLst/>
            <a:gdLst>
              <a:gd name="T0" fmla="*/ 0 w 1499"/>
              <a:gd name="T1" fmla="*/ 506 h 709"/>
              <a:gd name="T2" fmla="*/ 205 w 1499"/>
              <a:gd name="T3" fmla="*/ 506 h 709"/>
              <a:gd name="T4" fmla="*/ 205 w 1499"/>
              <a:gd name="T5" fmla="*/ 709 h 709"/>
              <a:gd name="T6" fmla="*/ 0 w 1499"/>
              <a:gd name="T7" fmla="*/ 709 h 709"/>
              <a:gd name="T8" fmla="*/ 0 w 1499"/>
              <a:gd name="T9" fmla="*/ 506 h 709"/>
              <a:gd name="T10" fmla="*/ 0 w 1499"/>
              <a:gd name="T11" fmla="*/ 0 h 709"/>
              <a:gd name="T12" fmla="*/ 1499 w 1499"/>
              <a:gd name="T13" fmla="*/ 0 h 709"/>
              <a:gd name="T14" fmla="*/ 1499 w 1499"/>
              <a:gd name="T15" fmla="*/ 202 h 709"/>
              <a:gd name="T16" fmla="*/ 0 w 1499"/>
              <a:gd name="T17" fmla="*/ 202 h 709"/>
              <a:gd name="T18" fmla="*/ 0 w 1499"/>
              <a:gd name="T19" fmla="*/ 0 h 7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499" h="709">
                <a:moveTo>
                  <a:pt x="0" y="506"/>
                </a:moveTo>
                <a:lnTo>
                  <a:pt x="205" y="506"/>
                </a:lnTo>
                <a:lnTo>
                  <a:pt x="205" y="709"/>
                </a:lnTo>
                <a:lnTo>
                  <a:pt x="0" y="709"/>
                </a:lnTo>
                <a:lnTo>
                  <a:pt x="0" y="506"/>
                </a:lnTo>
                <a:close/>
                <a:moveTo>
                  <a:pt x="0" y="0"/>
                </a:moveTo>
                <a:lnTo>
                  <a:pt x="1499" y="0"/>
                </a:lnTo>
                <a:lnTo>
                  <a:pt x="1499" y="202"/>
                </a:lnTo>
                <a:lnTo>
                  <a:pt x="0" y="202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  <a:ln>
            <a:noFill/>
          </a:ln>
        </p:spPr>
        <p:txBody>
          <a:bodyPr/>
          <a:lstStyle/>
          <a:p>
            <a:pPr>
              <a:defRPr/>
            </a:pPr>
            <a:endParaRPr lang="de-DE" sz="10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Freeform 8"/>
          <p:cNvSpPr>
            <a:spLocks noEditPoints="1"/>
          </p:cNvSpPr>
          <p:nvPr/>
        </p:nvSpPr>
        <p:spPr bwMode="auto">
          <a:xfrm>
            <a:off x="3486374" y="3094683"/>
            <a:ext cx="2138362" cy="1125537"/>
          </a:xfrm>
          <a:custGeom>
            <a:avLst/>
            <a:gdLst>
              <a:gd name="T0" fmla="*/ 0 w 1347"/>
              <a:gd name="T1" fmla="*/ 506 h 709"/>
              <a:gd name="T2" fmla="*/ 49 w 1347"/>
              <a:gd name="T3" fmla="*/ 506 h 709"/>
              <a:gd name="T4" fmla="*/ 49 w 1347"/>
              <a:gd name="T5" fmla="*/ 709 h 709"/>
              <a:gd name="T6" fmla="*/ 0 w 1347"/>
              <a:gd name="T7" fmla="*/ 709 h 709"/>
              <a:gd name="T8" fmla="*/ 0 w 1347"/>
              <a:gd name="T9" fmla="*/ 506 h 709"/>
              <a:gd name="T10" fmla="*/ 1294 w 1347"/>
              <a:gd name="T11" fmla="*/ 0 h 709"/>
              <a:gd name="T12" fmla="*/ 1347 w 1347"/>
              <a:gd name="T13" fmla="*/ 0 h 709"/>
              <a:gd name="T14" fmla="*/ 1347 w 1347"/>
              <a:gd name="T15" fmla="*/ 202 h 709"/>
              <a:gd name="T16" fmla="*/ 1294 w 1347"/>
              <a:gd name="T17" fmla="*/ 202 h 709"/>
              <a:gd name="T18" fmla="*/ 1294 w 1347"/>
              <a:gd name="T19" fmla="*/ 0 h 7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347" h="709">
                <a:moveTo>
                  <a:pt x="0" y="506"/>
                </a:moveTo>
                <a:lnTo>
                  <a:pt x="49" y="506"/>
                </a:lnTo>
                <a:lnTo>
                  <a:pt x="49" y="709"/>
                </a:lnTo>
                <a:lnTo>
                  <a:pt x="0" y="709"/>
                </a:lnTo>
                <a:lnTo>
                  <a:pt x="0" y="506"/>
                </a:lnTo>
                <a:close/>
                <a:moveTo>
                  <a:pt x="1294" y="0"/>
                </a:moveTo>
                <a:lnTo>
                  <a:pt x="1347" y="0"/>
                </a:lnTo>
                <a:lnTo>
                  <a:pt x="1347" y="202"/>
                </a:lnTo>
                <a:lnTo>
                  <a:pt x="1294" y="202"/>
                </a:lnTo>
                <a:lnTo>
                  <a:pt x="1294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txBody>
          <a:bodyPr/>
          <a:lstStyle/>
          <a:p>
            <a:pPr>
              <a:defRPr/>
            </a:pPr>
            <a:endParaRPr lang="de-DE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reeform 9"/>
          <p:cNvSpPr>
            <a:spLocks noEditPoints="1"/>
          </p:cNvSpPr>
          <p:nvPr/>
        </p:nvSpPr>
        <p:spPr bwMode="auto">
          <a:xfrm>
            <a:off x="3564161" y="3094683"/>
            <a:ext cx="2943225" cy="1125537"/>
          </a:xfrm>
          <a:custGeom>
            <a:avLst/>
            <a:gdLst>
              <a:gd name="T0" fmla="*/ 0 w 1854"/>
              <a:gd name="T1" fmla="*/ 506 h 709"/>
              <a:gd name="T2" fmla="*/ 1854 w 1854"/>
              <a:gd name="T3" fmla="*/ 506 h 709"/>
              <a:gd name="T4" fmla="*/ 1854 w 1854"/>
              <a:gd name="T5" fmla="*/ 709 h 709"/>
              <a:gd name="T6" fmla="*/ 0 w 1854"/>
              <a:gd name="T7" fmla="*/ 709 h 709"/>
              <a:gd name="T8" fmla="*/ 0 w 1854"/>
              <a:gd name="T9" fmla="*/ 506 h 709"/>
              <a:gd name="T10" fmla="*/ 1298 w 1854"/>
              <a:gd name="T11" fmla="*/ 0 h 709"/>
              <a:gd name="T12" fmla="*/ 1854 w 1854"/>
              <a:gd name="T13" fmla="*/ 0 h 709"/>
              <a:gd name="T14" fmla="*/ 1854 w 1854"/>
              <a:gd name="T15" fmla="*/ 202 h 709"/>
              <a:gd name="T16" fmla="*/ 1298 w 1854"/>
              <a:gd name="T17" fmla="*/ 202 h 709"/>
              <a:gd name="T18" fmla="*/ 1298 w 1854"/>
              <a:gd name="T19" fmla="*/ 0 h 7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854" h="709">
                <a:moveTo>
                  <a:pt x="0" y="506"/>
                </a:moveTo>
                <a:lnTo>
                  <a:pt x="1854" y="506"/>
                </a:lnTo>
                <a:lnTo>
                  <a:pt x="1854" y="709"/>
                </a:lnTo>
                <a:lnTo>
                  <a:pt x="0" y="709"/>
                </a:lnTo>
                <a:lnTo>
                  <a:pt x="0" y="506"/>
                </a:lnTo>
                <a:close/>
                <a:moveTo>
                  <a:pt x="1298" y="0"/>
                </a:moveTo>
                <a:lnTo>
                  <a:pt x="1854" y="0"/>
                </a:lnTo>
                <a:lnTo>
                  <a:pt x="1854" y="202"/>
                </a:lnTo>
                <a:lnTo>
                  <a:pt x="1298" y="202"/>
                </a:lnTo>
                <a:lnTo>
                  <a:pt x="1298" y="0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/>
          <a:lstStyle/>
          <a:p>
            <a:pPr>
              <a:defRPr/>
            </a:pPr>
            <a:endParaRPr lang="de-DE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3157761" y="2851795"/>
            <a:ext cx="7938" cy="1609725"/>
          </a:xfrm>
          <a:prstGeom prst="rect">
            <a:avLst/>
          </a:prstGeom>
          <a:solidFill>
            <a:srgbClr val="D9D9D9"/>
          </a:solidFill>
          <a:ln w="1588">
            <a:solidFill>
              <a:srgbClr val="D9D9D9"/>
            </a:solidFill>
            <a:bevel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de-DE" altLang="de-DE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3191099" y="3986858"/>
            <a:ext cx="290512" cy="15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de-DE" altLang="de-DE"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9,7%</a:t>
            </a:r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4208686" y="3183583"/>
            <a:ext cx="360363" cy="15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de-DE" altLang="de-DE"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71,1%</a:t>
            </a:r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4892899" y="3986858"/>
            <a:ext cx="360362" cy="15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de-DE" altLang="de-DE" sz="1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88,0%</a:t>
            </a:r>
            <a:endParaRPr lang="de-DE" altLang="de-DE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5923186" y="3183583"/>
            <a:ext cx="360363" cy="15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de-DE" altLang="de-DE" sz="10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26,3%</a:t>
            </a:r>
            <a:endParaRPr lang="de-DE" altLang="de-DE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3092674" y="4534545"/>
            <a:ext cx="184150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de-DE" altLang="de-DE" sz="10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0%</a:t>
            </a:r>
            <a:endParaRPr lang="de-DE" altLang="de-DE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3732436" y="4534545"/>
            <a:ext cx="255588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de-DE" altLang="de-DE" sz="10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20%</a:t>
            </a:r>
            <a:endParaRPr lang="de-DE" altLang="de-DE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4402361" y="4534545"/>
            <a:ext cx="255588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de-DE" altLang="de-DE" sz="10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40%</a:t>
            </a:r>
            <a:endParaRPr lang="de-DE" altLang="de-DE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5070699" y="4534545"/>
            <a:ext cx="255587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de-DE" altLang="de-DE" sz="10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60%</a:t>
            </a:r>
            <a:endParaRPr lang="de-DE" altLang="de-DE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5739036" y="4534545"/>
            <a:ext cx="255588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de-DE" altLang="de-DE" sz="10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80%</a:t>
            </a:r>
            <a:endParaRPr lang="de-DE" altLang="de-DE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20"/>
          <p:cNvSpPr>
            <a:spLocks noChangeArrowheads="1"/>
          </p:cNvSpPr>
          <p:nvPr/>
        </p:nvSpPr>
        <p:spPr bwMode="auto">
          <a:xfrm>
            <a:off x="6378799" y="4534545"/>
            <a:ext cx="325437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de-DE" altLang="de-DE" sz="10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100%</a:t>
            </a:r>
            <a:endParaRPr lang="de-DE" altLang="de-DE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1"/>
          <p:cNvSpPr>
            <a:spLocks noChangeArrowheads="1"/>
          </p:cNvSpPr>
          <p:nvPr/>
        </p:nvSpPr>
        <p:spPr bwMode="auto">
          <a:xfrm>
            <a:off x="2017573" y="3913815"/>
            <a:ext cx="108523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de-DE" altLang="de-DE" sz="1000" dirty="0" smtClean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Grüne Zeitschriften</a:t>
            </a:r>
            <a:endParaRPr lang="de-DE" alt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 22"/>
          <p:cNvSpPr>
            <a:spLocks noChangeArrowheads="1"/>
          </p:cNvSpPr>
          <p:nvPr/>
        </p:nvSpPr>
        <p:spPr bwMode="auto">
          <a:xfrm>
            <a:off x="2183901" y="4038434"/>
            <a:ext cx="90890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de-DE" altLang="de-DE" sz="1000" dirty="0" smtClean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(frei verfügbare)</a:t>
            </a:r>
            <a:endParaRPr lang="de-DE" alt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tangle 23"/>
          <p:cNvSpPr>
            <a:spLocks noChangeArrowheads="1"/>
          </p:cNvSpPr>
          <p:nvPr/>
        </p:nvSpPr>
        <p:spPr bwMode="auto">
          <a:xfrm>
            <a:off x="2028597" y="3096306"/>
            <a:ext cx="107080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de-DE" altLang="de-DE" sz="1000" dirty="0" smtClean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Gelbe Zeitschriften</a:t>
            </a:r>
            <a:endParaRPr lang="de-DE" alt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 24"/>
          <p:cNvSpPr>
            <a:spLocks noChangeArrowheads="1"/>
          </p:cNvSpPr>
          <p:nvPr/>
        </p:nvSpPr>
        <p:spPr bwMode="auto">
          <a:xfrm>
            <a:off x="2437362" y="3220925"/>
            <a:ext cx="662041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de-DE" altLang="de-DE" sz="1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de-DE" altLang="de-DE" sz="1000" dirty="0" smtClean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lizenzierte)</a:t>
            </a:r>
            <a:endParaRPr lang="de-DE" alt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tangle 25"/>
          <p:cNvSpPr>
            <a:spLocks noChangeArrowheads="1"/>
          </p:cNvSpPr>
          <p:nvPr/>
        </p:nvSpPr>
        <p:spPr bwMode="auto">
          <a:xfrm>
            <a:off x="3149824" y="4832995"/>
            <a:ext cx="61912" cy="61913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  <a:extLst/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de-DE" altLang="de-DE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tangle 26"/>
          <p:cNvSpPr>
            <a:spLocks noChangeArrowheads="1"/>
          </p:cNvSpPr>
          <p:nvPr/>
        </p:nvSpPr>
        <p:spPr bwMode="auto">
          <a:xfrm>
            <a:off x="3238724" y="4786958"/>
            <a:ext cx="1062791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de-DE" altLang="de-DE" sz="1000" dirty="0" smtClean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Links zu Volltexten</a:t>
            </a:r>
            <a:endParaRPr lang="de-DE" alt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tangle 27"/>
          <p:cNvSpPr>
            <a:spLocks noChangeArrowheads="1"/>
          </p:cNvSpPr>
          <p:nvPr/>
        </p:nvSpPr>
        <p:spPr bwMode="auto">
          <a:xfrm>
            <a:off x="3149824" y="5047308"/>
            <a:ext cx="61912" cy="635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txBody>
          <a:bodyPr/>
          <a:lstStyle/>
          <a:p>
            <a:pPr>
              <a:defRPr/>
            </a:pPr>
            <a:endParaRPr lang="de-DE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ctangle 28"/>
          <p:cNvSpPr>
            <a:spLocks noChangeArrowheads="1"/>
          </p:cNvSpPr>
          <p:nvPr/>
        </p:nvSpPr>
        <p:spPr bwMode="auto">
          <a:xfrm>
            <a:off x="3238724" y="5001270"/>
            <a:ext cx="477214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de-DE" altLang="de-DE" sz="1000" dirty="0" smtClean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Links zu Inhaltsverzeichnissen, Heftverzeichnissen oder Jahrgangsverzeichnissen</a:t>
            </a:r>
            <a:endParaRPr lang="de-DE" alt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tangle 29"/>
          <p:cNvSpPr>
            <a:spLocks noChangeArrowheads="1"/>
          </p:cNvSpPr>
          <p:nvPr/>
        </p:nvSpPr>
        <p:spPr bwMode="auto">
          <a:xfrm>
            <a:off x="3149824" y="5261620"/>
            <a:ext cx="61912" cy="6191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/>
          <a:lstStyle/>
          <a:p>
            <a:pPr>
              <a:defRPr/>
            </a:pPr>
            <a:endParaRPr lang="de-DE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ectangle 30"/>
          <p:cNvSpPr>
            <a:spLocks noChangeArrowheads="1"/>
          </p:cNvSpPr>
          <p:nvPr/>
        </p:nvSpPr>
        <p:spPr bwMode="auto">
          <a:xfrm>
            <a:off x="3238724" y="5213995"/>
            <a:ext cx="184345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de-DE" altLang="de-DE" sz="1000" dirty="0" smtClean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Links zur Zeitschriftenhomepage</a:t>
            </a:r>
            <a:endParaRPr lang="de-DE" alt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2" name="Gruppieren 11"/>
          <p:cNvGrpSpPr>
            <a:grpSpLocks/>
          </p:cNvGrpSpPr>
          <p:nvPr/>
        </p:nvGrpSpPr>
        <p:grpSpPr bwMode="auto">
          <a:xfrm>
            <a:off x="6940262" y="3967013"/>
            <a:ext cx="1903661" cy="764382"/>
            <a:chOff x="6048374" y="2209800"/>
            <a:chExt cx="1514475" cy="569644"/>
          </a:xfrm>
        </p:grpSpPr>
        <p:sp>
          <p:nvSpPr>
            <p:cNvPr id="33" name="Abgerundete rechteckige Legende 32"/>
            <p:cNvSpPr/>
            <p:nvPr/>
          </p:nvSpPr>
          <p:spPr>
            <a:xfrm>
              <a:off x="6048374" y="2209800"/>
              <a:ext cx="1514475" cy="569644"/>
            </a:xfrm>
            <a:prstGeom prst="wedgeRoundRectCallout">
              <a:avLst>
                <a:gd name="adj1" fmla="val -85390"/>
                <a:gd name="adj2" fmla="val -35696"/>
                <a:gd name="adj3" fmla="val 16667"/>
              </a:avLst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de-DE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Nur wenige Volltext-</a:t>
              </a:r>
              <a:r>
                <a:rPr lang="de-DE" sz="10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verlinkungen</a:t>
              </a:r>
              <a:r>
                <a:rPr lang="de-DE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zu Inhalten </a:t>
              </a:r>
            </a:p>
            <a:p>
              <a:pPr algn="r">
                <a:defRPr/>
              </a:pPr>
              <a:r>
                <a:rPr lang="de-DE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von grünen Zeitschriften</a:t>
              </a:r>
              <a:endParaRPr lang="de-DE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Gewitterblitz 33"/>
            <p:cNvSpPr/>
            <p:nvPr/>
          </p:nvSpPr>
          <p:spPr>
            <a:xfrm>
              <a:off x="6116823" y="2309809"/>
              <a:ext cx="236538" cy="359870"/>
            </a:xfrm>
            <a:prstGeom prst="lightningBolt">
              <a:avLst/>
            </a:prstGeom>
            <a:solidFill>
              <a:srgbClr val="FFFF00"/>
            </a:solidFill>
            <a:ln>
              <a:solidFill>
                <a:srgbClr val="CDD30F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4201037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32000" y="1501200"/>
            <a:ext cx="7272448" cy="696912"/>
          </a:xfrm>
        </p:spPr>
        <p:txBody>
          <a:bodyPr/>
          <a:lstStyle/>
          <a:p>
            <a:r>
              <a:rPr lang="de-DE" dirty="0"/>
              <a:t>Geplante Erweiterung des EZB-</a:t>
            </a:r>
            <a:r>
              <a:rPr lang="de-DE" dirty="0" err="1"/>
              <a:t>Linkingdienstes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342900"/>
            <a:r>
              <a:rPr lang="de-DE" dirty="0"/>
              <a:t>Erweiterung des EZB-</a:t>
            </a:r>
            <a:r>
              <a:rPr lang="de-DE" dirty="0" err="1"/>
              <a:t>Linkingdienstes</a:t>
            </a:r>
            <a:r>
              <a:rPr lang="de-DE" dirty="0"/>
              <a:t> um Publikationen in institutionellen </a:t>
            </a:r>
            <a:r>
              <a:rPr lang="de-DE" dirty="0" smtClean="0"/>
              <a:t>Repositorien (meist </a:t>
            </a:r>
            <a:r>
              <a:rPr lang="de-DE" dirty="0" err="1"/>
              <a:t>Pre</a:t>
            </a:r>
            <a:r>
              <a:rPr lang="de-DE" dirty="0"/>
              <a:t>- oder </a:t>
            </a:r>
            <a:r>
              <a:rPr lang="de-DE" dirty="0" smtClean="0"/>
              <a:t>Post-Print-Dokumente)</a:t>
            </a:r>
          </a:p>
          <a:p>
            <a:pPr marL="342900"/>
            <a:endParaRPr lang="de-DE" dirty="0" smtClean="0"/>
          </a:p>
          <a:p>
            <a:pPr marL="342900"/>
            <a:r>
              <a:rPr lang="de-DE" dirty="0" smtClean="0"/>
              <a:t>Vorteile:</a:t>
            </a:r>
          </a:p>
          <a:p>
            <a:pPr marL="1085850" lvl="1"/>
            <a:r>
              <a:rPr lang="de-DE" dirty="0" smtClean="0"/>
              <a:t>Verschiedene Publikationsarten (Verlagspublikation &amp; Parallelpublikation) werden damit in einem Service zusammengeführt </a:t>
            </a:r>
            <a:endParaRPr lang="de-DE" dirty="0"/>
          </a:p>
          <a:p>
            <a:pPr marL="1085850" lvl="1"/>
            <a:r>
              <a:rPr lang="de-DE" dirty="0" smtClean="0"/>
              <a:t>Benutzer kann nun auch bei roten Zeitschriften bzw. Verlinkung ohne Volltext schnell und einfach auf Inhalt eines Artikels zugreifen (wenn </a:t>
            </a:r>
            <a:r>
              <a:rPr lang="de-DE" dirty="0"/>
              <a:t>OA Version </a:t>
            </a:r>
            <a:r>
              <a:rPr lang="de-DE" dirty="0" smtClean="0"/>
              <a:t>vorhanden) </a:t>
            </a:r>
          </a:p>
          <a:p>
            <a:pPr marL="342900"/>
            <a:endParaRPr lang="de-DE" dirty="0"/>
          </a:p>
          <a:p>
            <a:pPr marL="342900"/>
            <a:r>
              <a:rPr lang="de-DE" dirty="0" smtClean="0"/>
              <a:t>Kooperation mit OA Suchmaschine BASE </a:t>
            </a:r>
            <a:r>
              <a:rPr lang="de-DE" dirty="0"/>
              <a:t>(Bielefeld Academic Search Engine)</a:t>
            </a:r>
            <a:endParaRPr lang="de-DE" dirty="0" smtClean="0"/>
          </a:p>
          <a:p>
            <a:pPr marL="1085850" lvl="1"/>
            <a:r>
              <a:rPr lang="de-DE" dirty="0"/>
              <a:t>Enthält 70 </a:t>
            </a:r>
            <a:r>
              <a:rPr lang="de-DE" dirty="0" smtClean="0"/>
              <a:t>Mio. </a:t>
            </a:r>
            <a:r>
              <a:rPr lang="de-DE" dirty="0"/>
              <a:t>Dokumente aus über </a:t>
            </a:r>
            <a:r>
              <a:rPr lang="de-DE" dirty="0" smtClean="0"/>
              <a:t>3.000 Repositorien</a:t>
            </a:r>
          </a:p>
          <a:p>
            <a:pPr marL="1085850" lvl="1"/>
            <a:r>
              <a:rPr lang="de-DE" dirty="0" smtClean="0"/>
              <a:t>Abfrage </a:t>
            </a:r>
            <a:r>
              <a:rPr lang="de-DE" dirty="0"/>
              <a:t>der Parallelpublikationen über </a:t>
            </a:r>
            <a:r>
              <a:rPr lang="de-DE" dirty="0" smtClean="0"/>
              <a:t>BASE OAI Schnittstelle.</a:t>
            </a:r>
          </a:p>
          <a:p>
            <a:pPr marL="1085850" lvl="1"/>
            <a:endParaRPr lang="de-DE" dirty="0" smtClean="0"/>
          </a:p>
          <a:p>
            <a:pPr marL="342900"/>
            <a:r>
              <a:rPr lang="de-DE" dirty="0" smtClean="0"/>
              <a:t>Implementierung der Verlinkung soll zunächst für Volltexte, die in den Repositorien mit einem Digital </a:t>
            </a:r>
            <a:r>
              <a:rPr lang="de-DE" dirty="0" err="1" smtClean="0"/>
              <a:t>Object</a:t>
            </a:r>
            <a:r>
              <a:rPr lang="de-DE" dirty="0" smtClean="0"/>
              <a:t> Identifier (DOI) erfolgen</a:t>
            </a:r>
          </a:p>
        </p:txBody>
      </p:sp>
    </p:spTree>
    <p:extLst>
      <p:ext uri="{BB962C8B-B14F-4D97-AF65-F5344CB8AC3E}">
        <p14:creationId xmlns:p14="http://schemas.microsoft.com/office/powerpoint/2010/main" val="1913702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32000" y="1501200"/>
            <a:ext cx="7272448" cy="696912"/>
          </a:xfrm>
        </p:spPr>
        <p:txBody>
          <a:bodyPr/>
          <a:lstStyle/>
          <a:p>
            <a:r>
              <a:rPr lang="de-DE" dirty="0" smtClean="0"/>
              <a:t>Konzept zur Erweiterung </a:t>
            </a:r>
            <a:r>
              <a:rPr lang="de-DE" smtClean="0"/>
              <a:t>des EZB-</a:t>
            </a:r>
            <a:r>
              <a:rPr lang="de-DE" dirty="0" err="1" smtClean="0"/>
              <a:t>Linkingdienstes</a:t>
            </a:r>
            <a:r>
              <a:rPr lang="de-DE" dirty="0" smtClean="0"/>
              <a:t> auf DOI-Basis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331640" y="2340000"/>
            <a:ext cx="7560840" cy="3960440"/>
          </a:xfrm>
        </p:spPr>
        <p:txBody>
          <a:bodyPr>
            <a:noAutofit/>
          </a:bodyPr>
          <a:lstStyle/>
          <a:p>
            <a:pPr marL="360363" indent="-360363"/>
            <a:endParaRPr lang="de-DE" b="1" dirty="0" smtClean="0"/>
          </a:p>
          <a:p>
            <a:pPr marL="360363" indent="-360363"/>
            <a:r>
              <a:rPr lang="de-DE" b="1" dirty="0" smtClean="0"/>
              <a:t>Konzept für Artikel mit DOI</a:t>
            </a:r>
          </a:p>
          <a:p>
            <a:pPr marL="360363" indent="-360363"/>
            <a:endParaRPr lang="de-DE" b="1" dirty="0"/>
          </a:p>
          <a:p>
            <a:pPr marL="360363" indent="-360363"/>
            <a:endParaRPr lang="de-DE" b="1" dirty="0" smtClean="0"/>
          </a:p>
          <a:p>
            <a:pPr marL="360363" indent="-360363"/>
            <a:endParaRPr lang="de-DE" b="1" dirty="0"/>
          </a:p>
          <a:p>
            <a:pPr marL="360363" indent="-360363"/>
            <a:endParaRPr lang="de-DE" b="1" dirty="0" smtClean="0"/>
          </a:p>
          <a:p>
            <a:pPr marL="360363" indent="-360363"/>
            <a:endParaRPr lang="de-DE" b="1" dirty="0" smtClean="0"/>
          </a:p>
          <a:p>
            <a:pPr marL="360363" indent="-360363"/>
            <a:endParaRPr lang="de-DE" b="1" dirty="0" smtClean="0"/>
          </a:p>
          <a:p>
            <a:pPr marL="360363" indent="-360363"/>
            <a:endParaRPr lang="de-DE" b="1" dirty="0"/>
          </a:p>
          <a:p>
            <a:pPr marL="360363" indent="-360363"/>
            <a:r>
              <a:rPr lang="de-DE" b="1" dirty="0" smtClean="0"/>
              <a:t>Testartikel</a:t>
            </a:r>
            <a:r>
              <a:rPr lang="de-DE" dirty="0" smtClean="0"/>
              <a:t>:</a:t>
            </a:r>
            <a:br>
              <a:rPr lang="de-DE" dirty="0" smtClean="0"/>
            </a:br>
            <a:r>
              <a:rPr lang="de-DE" sz="1100" dirty="0" err="1" smtClean="0"/>
              <a:t>Deinzer</a:t>
            </a:r>
            <a:r>
              <a:rPr lang="de-DE" sz="1100" dirty="0" smtClean="0"/>
              <a:t>, Gernot und Schmitt, Michael und Mayer, Andreas P. und Strauch, </a:t>
            </a:r>
            <a:r>
              <a:rPr lang="en-US" sz="1100" dirty="0" smtClean="0"/>
              <a:t>Dieter (2004) Intrinsic lifetimes and </a:t>
            </a:r>
            <a:r>
              <a:rPr lang="en-US" sz="1100" dirty="0" err="1" smtClean="0"/>
              <a:t>anharmonic</a:t>
            </a:r>
            <a:r>
              <a:rPr lang="en-US" sz="1100" dirty="0" smtClean="0"/>
              <a:t> frequency shifts of long-wavelength optical phonons in polar crystals. Physical Review B </a:t>
            </a:r>
            <a:r>
              <a:rPr lang="de-DE" sz="1100" dirty="0" smtClean="0"/>
              <a:t>69(1), 014304.</a:t>
            </a:r>
          </a:p>
          <a:p>
            <a:pPr marL="360363" indent="-360363"/>
            <a:endParaRPr lang="de-DE" dirty="0" smtClean="0"/>
          </a:p>
          <a:p>
            <a:pPr indent="0">
              <a:buNone/>
              <a:tabLst>
                <a:tab pos="536575" algn="l"/>
              </a:tabLst>
            </a:pPr>
            <a:r>
              <a:rPr lang="de-DE" sz="1100" b="1" dirty="0" smtClean="0"/>
              <a:t>	Metadaten</a:t>
            </a:r>
            <a:r>
              <a:rPr lang="de-DE" sz="1100" dirty="0"/>
              <a:t>: ISSN: 1095-3795, Jahr: 2004, Jahrgang: 69, Heft: 1, 1. Seite: </a:t>
            </a:r>
            <a:r>
              <a:rPr lang="de-DE" sz="1100" dirty="0" smtClean="0"/>
              <a:t>014304</a:t>
            </a:r>
          </a:p>
          <a:p>
            <a:pPr indent="0">
              <a:buNone/>
              <a:tabLst>
                <a:tab pos="536575" algn="l"/>
              </a:tabLst>
            </a:pPr>
            <a:r>
              <a:rPr lang="de-DE" sz="1100" b="1" dirty="0" smtClean="0"/>
              <a:t>	DOI</a:t>
            </a:r>
            <a:r>
              <a:rPr lang="de-DE" sz="1100" dirty="0"/>
              <a:t>: 10.1103/PhysRevB.69.014304, </a:t>
            </a:r>
            <a:endParaRPr lang="de-DE" sz="1100" dirty="0" smtClean="0"/>
          </a:p>
          <a:p>
            <a:pPr indent="0">
              <a:buNone/>
              <a:tabLst>
                <a:tab pos="536575" algn="l"/>
              </a:tabLst>
            </a:pPr>
            <a:r>
              <a:rPr lang="de-DE" sz="1100" b="1" dirty="0"/>
              <a:t>	</a:t>
            </a:r>
            <a:r>
              <a:rPr lang="de-DE" sz="1100" b="1" dirty="0" smtClean="0"/>
              <a:t>Artikeltitel</a:t>
            </a:r>
            <a:r>
              <a:rPr lang="de-DE" sz="1100" dirty="0"/>
              <a:t>: </a:t>
            </a:r>
            <a:r>
              <a:rPr lang="en-US" sz="1100" dirty="0"/>
              <a:t>Intrinsic lifetimes and </a:t>
            </a:r>
            <a:r>
              <a:rPr lang="en-US" sz="1100" dirty="0" err="1"/>
              <a:t>anharmonic</a:t>
            </a:r>
            <a:r>
              <a:rPr lang="en-US" sz="1100" dirty="0"/>
              <a:t> frequency shifts of long-wavelength optical phonons in polar crystals</a:t>
            </a:r>
            <a:endParaRPr lang="de-DE" sz="1100" dirty="0"/>
          </a:p>
          <a:p>
            <a:pPr marL="360363" indent="-360363"/>
            <a:endParaRPr lang="de-DE" dirty="0" smtClean="0"/>
          </a:p>
          <a:p>
            <a:pPr marL="360363" indent="-360363"/>
            <a:endParaRPr lang="de-DE" u="sng" dirty="0"/>
          </a:p>
        </p:txBody>
      </p:sp>
      <p:sp>
        <p:nvSpPr>
          <p:cNvPr id="4" name="Zylinder 3"/>
          <p:cNvSpPr/>
          <p:nvPr/>
        </p:nvSpPr>
        <p:spPr>
          <a:xfrm>
            <a:off x="3737389" y="3168676"/>
            <a:ext cx="720000" cy="1080000"/>
          </a:xfrm>
          <a:prstGeom prst="ca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00" b="1" dirty="0" smtClean="0"/>
              <a:t>EZB-Linking-dienst</a:t>
            </a:r>
            <a:endParaRPr lang="de-DE" sz="1200" b="1" dirty="0"/>
          </a:p>
        </p:txBody>
      </p:sp>
      <p:cxnSp>
        <p:nvCxnSpPr>
          <p:cNvPr id="6" name="Gerade Verbindung mit Pfeil 5"/>
          <p:cNvCxnSpPr>
            <a:endCxn id="9" idx="2"/>
          </p:cNvCxnSpPr>
          <p:nvPr/>
        </p:nvCxnSpPr>
        <p:spPr>
          <a:xfrm flipV="1">
            <a:off x="4450805" y="2456832"/>
            <a:ext cx="2846492" cy="8307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Zylinder 7"/>
          <p:cNvSpPr/>
          <p:nvPr/>
        </p:nvSpPr>
        <p:spPr>
          <a:xfrm>
            <a:off x="7297217" y="3100113"/>
            <a:ext cx="720000" cy="1080000"/>
          </a:xfrm>
          <a:prstGeom prst="ca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00" b="1" dirty="0" smtClean="0"/>
              <a:t>BASE</a:t>
            </a:r>
            <a:endParaRPr lang="de-DE" sz="1200" b="1" dirty="0"/>
          </a:p>
        </p:txBody>
      </p:sp>
      <p:sp>
        <p:nvSpPr>
          <p:cNvPr id="9" name="Zylinder 8"/>
          <p:cNvSpPr/>
          <p:nvPr/>
        </p:nvSpPr>
        <p:spPr>
          <a:xfrm>
            <a:off x="7297297" y="1916832"/>
            <a:ext cx="720000" cy="1080000"/>
          </a:xfrm>
          <a:prstGeom prst="ca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00" b="1" dirty="0"/>
              <a:t>d</a:t>
            </a:r>
            <a:r>
              <a:rPr lang="de-DE" sz="1200" b="1" dirty="0" smtClean="0"/>
              <a:t>oi.org</a:t>
            </a:r>
            <a:endParaRPr lang="de-DE" sz="1200" b="1" dirty="0"/>
          </a:p>
        </p:txBody>
      </p:sp>
      <p:cxnSp>
        <p:nvCxnSpPr>
          <p:cNvPr id="13" name="Gerade Verbindung mit Pfeil 12"/>
          <p:cNvCxnSpPr/>
          <p:nvPr/>
        </p:nvCxnSpPr>
        <p:spPr>
          <a:xfrm flipH="1">
            <a:off x="4470606" y="2633870"/>
            <a:ext cx="2826611" cy="8345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Gerade Verbindung mit Pfeil 16"/>
          <p:cNvCxnSpPr/>
          <p:nvPr/>
        </p:nvCxnSpPr>
        <p:spPr>
          <a:xfrm>
            <a:off x="4464522" y="3771776"/>
            <a:ext cx="2813375" cy="12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Gerade Verbindung mit Pfeil 18"/>
          <p:cNvCxnSpPr/>
          <p:nvPr/>
        </p:nvCxnSpPr>
        <p:spPr>
          <a:xfrm flipH="1" flipV="1">
            <a:off x="4459030" y="3937818"/>
            <a:ext cx="2825487" cy="71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Rechteck 21"/>
          <p:cNvSpPr/>
          <p:nvPr/>
        </p:nvSpPr>
        <p:spPr>
          <a:xfrm rot="20617387">
            <a:off x="4998704" y="2638114"/>
            <a:ext cx="164192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err="1" smtClean="0"/>
              <a:t>Anfrage</a:t>
            </a:r>
            <a:r>
              <a:rPr lang="en-US" sz="1200" dirty="0" smtClean="0"/>
              <a:t> </a:t>
            </a:r>
            <a:r>
              <a:rPr lang="en-US" sz="1200" dirty="0" err="1" smtClean="0"/>
              <a:t>mit</a:t>
            </a:r>
            <a:r>
              <a:rPr lang="en-US" sz="1200" dirty="0" smtClean="0"/>
              <a:t> </a:t>
            </a:r>
            <a:r>
              <a:rPr lang="en-US" sz="1200" dirty="0" err="1" smtClean="0"/>
              <a:t>Metadaten</a:t>
            </a:r>
            <a:endParaRPr lang="de-DE" sz="1200" dirty="0"/>
          </a:p>
        </p:txBody>
      </p:sp>
      <p:sp>
        <p:nvSpPr>
          <p:cNvPr id="26" name="Rechteck 25"/>
          <p:cNvSpPr/>
          <p:nvPr/>
        </p:nvSpPr>
        <p:spPr>
          <a:xfrm rot="20597984">
            <a:off x="5218138" y="3021048"/>
            <a:ext cx="1453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err="1" smtClean="0"/>
              <a:t>Antwort</a:t>
            </a:r>
            <a:r>
              <a:rPr lang="en-US" sz="1200" dirty="0" smtClean="0"/>
              <a:t> </a:t>
            </a:r>
            <a:r>
              <a:rPr lang="en-US" sz="1200" dirty="0" err="1" smtClean="0"/>
              <a:t>enthält</a:t>
            </a:r>
            <a:r>
              <a:rPr lang="en-US" sz="1200" dirty="0" smtClean="0"/>
              <a:t> DOI</a:t>
            </a:r>
            <a:endParaRPr lang="de-DE" sz="1200" dirty="0"/>
          </a:p>
        </p:txBody>
      </p:sp>
      <p:sp>
        <p:nvSpPr>
          <p:cNvPr id="27" name="Rechteck 26"/>
          <p:cNvSpPr/>
          <p:nvPr/>
        </p:nvSpPr>
        <p:spPr>
          <a:xfrm>
            <a:off x="4803838" y="3531148"/>
            <a:ext cx="220534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err="1" smtClean="0"/>
              <a:t>Anfrage</a:t>
            </a:r>
            <a:r>
              <a:rPr lang="en-US" sz="1200" dirty="0" smtClean="0"/>
              <a:t> </a:t>
            </a:r>
            <a:r>
              <a:rPr lang="en-US" sz="1200" dirty="0" err="1" smtClean="0"/>
              <a:t>mit</a:t>
            </a:r>
            <a:r>
              <a:rPr lang="en-US" sz="1200" dirty="0" smtClean="0"/>
              <a:t> DOI </a:t>
            </a:r>
            <a:r>
              <a:rPr lang="en-US" sz="1200" dirty="0" err="1" smtClean="0"/>
              <a:t>oder</a:t>
            </a:r>
            <a:r>
              <a:rPr lang="en-US" sz="1200" dirty="0" smtClean="0"/>
              <a:t> </a:t>
            </a:r>
            <a:r>
              <a:rPr lang="en-US" sz="1200" dirty="0" err="1" smtClean="0"/>
              <a:t>Artikeltitel</a:t>
            </a:r>
            <a:endParaRPr lang="de-DE" sz="1200" dirty="0"/>
          </a:p>
        </p:txBody>
      </p:sp>
      <p:sp>
        <p:nvSpPr>
          <p:cNvPr id="28" name="Rechteck 27"/>
          <p:cNvSpPr/>
          <p:nvPr/>
        </p:nvSpPr>
        <p:spPr>
          <a:xfrm>
            <a:off x="4917329" y="3902859"/>
            <a:ext cx="20198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dirty="0" err="1" smtClean="0"/>
              <a:t>Antwort</a:t>
            </a:r>
            <a:r>
              <a:rPr lang="en-US" sz="1200" dirty="0" smtClean="0"/>
              <a:t> </a:t>
            </a:r>
            <a:r>
              <a:rPr lang="en-US" sz="1200" dirty="0" err="1" smtClean="0"/>
              <a:t>enthält</a:t>
            </a:r>
            <a:r>
              <a:rPr lang="en-US" sz="1200" dirty="0" smtClean="0"/>
              <a:t> Link </a:t>
            </a:r>
            <a:br>
              <a:rPr lang="en-US" sz="1200" dirty="0" smtClean="0"/>
            </a:br>
            <a:r>
              <a:rPr lang="en-US" sz="1200" dirty="0" err="1" smtClean="0"/>
              <a:t>zu</a:t>
            </a:r>
            <a:r>
              <a:rPr lang="en-US" sz="1200" dirty="0" smtClean="0"/>
              <a:t> </a:t>
            </a:r>
            <a:r>
              <a:rPr lang="en-US" sz="1200" dirty="0" err="1" smtClean="0"/>
              <a:t>Ressource</a:t>
            </a:r>
            <a:r>
              <a:rPr lang="en-US" sz="1200" dirty="0"/>
              <a:t> </a:t>
            </a:r>
            <a:r>
              <a:rPr lang="en-US" sz="1200" dirty="0" smtClean="0"/>
              <a:t>in </a:t>
            </a:r>
            <a:r>
              <a:rPr lang="en-US" sz="1200" dirty="0" err="1" smtClean="0"/>
              <a:t>Repositorium</a:t>
            </a:r>
            <a:endParaRPr lang="de-DE" sz="1200" dirty="0"/>
          </a:p>
        </p:txBody>
      </p:sp>
      <p:cxnSp>
        <p:nvCxnSpPr>
          <p:cNvPr id="31" name="Gerade Verbindung mit Pfeil 30"/>
          <p:cNvCxnSpPr/>
          <p:nvPr/>
        </p:nvCxnSpPr>
        <p:spPr>
          <a:xfrm flipV="1">
            <a:off x="1565488" y="3405975"/>
            <a:ext cx="2160000" cy="6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Rechteck 32"/>
          <p:cNvSpPr/>
          <p:nvPr/>
        </p:nvSpPr>
        <p:spPr>
          <a:xfrm>
            <a:off x="1518825" y="3159547"/>
            <a:ext cx="220534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err="1"/>
              <a:t>Anfrage</a:t>
            </a:r>
            <a:r>
              <a:rPr lang="en-US" sz="1200" dirty="0"/>
              <a:t> </a:t>
            </a:r>
            <a:r>
              <a:rPr lang="en-US" sz="1200" dirty="0" err="1" smtClean="0"/>
              <a:t>mit</a:t>
            </a:r>
            <a:r>
              <a:rPr lang="en-US" sz="1200" dirty="0" smtClean="0"/>
              <a:t> </a:t>
            </a:r>
            <a:r>
              <a:rPr lang="en-US" sz="1200" dirty="0"/>
              <a:t>DOI </a:t>
            </a:r>
            <a:r>
              <a:rPr lang="en-US" sz="1200" dirty="0" err="1"/>
              <a:t>oder</a:t>
            </a:r>
            <a:r>
              <a:rPr lang="en-US" sz="1200" dirty="0"/>
              <a:t> </a:t>
            </a:r>
            <a:r>
              <a:rPr lang="en-US" sz="1200" dirty="0" err="1" smtClean="0"/>
              <a:t>Artikeltitel</a:t>
            </a:r>
            <a:endParaRPr lang="de-DE" sz="1200" dirty="0"/>
          </a:p>
        </p:txBody>
      </p:sp>
      <p:cxnSp>
        <p:nvCxnSpPr>
          <p:cNvPr id="35" name="Gerade Verbindung mit Pfeil 34"/>
          <p:cNvCxnSpPr/>
          <p:nvPr/>
        </p:nvCxnSpPr>
        <p:spPr>
          <a:xfrm flipH="1">
            <a:off x="1567160" y="4117431"/>
            <a:ext cx="2160000" cy="24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Rechteck 36"/>
          <p:cNvSpPr/>
          <p:nvPr/>
        </p:nvSpPr>
        <p:spPr>
          <a:xfrm>
            <a:off x="1757051" y="3872081"/>
            <a:ext cx="196053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err="1" smtClean="0"/>
              <a:t>Anwort</a:t>
            </a:r>
            <a:r>
              <a:rPr lang="en-US" sz="1200" dirty="0" smtClean="0"/>
              <a:t> </a:t>
            </a:r>
            <a:r>
              <a:rPr lang="en-US" sz="1200" dirty="0" err="1" smtClean="0"/>
              <a:t>ist</a:t>
            </a:r>
            <a:r>
              <a:rPr lang="en-US" sz="1200" dirty="0" smtClean="0"/>
              <a:t> Link </a:t>
            </a:r>
            <a:r>
              <a:rPr lang="en-US" sz="1200" dirty="0" err="1" smtClean="0"/>
              <a:t>zu</a:t>
            </a:r>
            <a:r>
              <a:rPr lang="en-US" sz="1200" dirty="0" smtClean="0"/>
              <a:t> </a:t>
            </a:r>
            <a:r>
              <a:rPr lang="en-US" sz="1200" dirty="0" err="1" smtClean="0"/>
              <a:t>Ressource</a:t>
            </a:r>
            <a:endParaRPr lang="de-DE" sz="1200" dirty="0"/>
          </a:p>
        </p:txBody>
      </p:sp>
      <p:sp>
        <p:nvSpPr>
          <p:cNvPr id="5" name="Rechteck 4"/>
          <p:cNvSpPr/>
          <p:nvPr/>
        </p:nvSpPr>
        <p:spPr>
          <a:xfrm>
            <a:off x="1517185" y="3362248"/>
            <a:ext cx="21818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200" dirty="0" err="1"/>
              <a:t>Anfrage</a:t>
            </a:r>
            <a:r>
              <a:rPr lang="en-US" sz="1200" dirty="0"/>
              <a:t> </a:t>
            </a:r>
            <a:r>
              <a:rPr lang="en-US" sz="1200" dirty="0" err="1"/>
              <a:t>mit</a:t>
            </a:r>
            <a:r>
              <a:rPr lang="en-US" sz="1200" dirty="0"/>
              <a:t> </a:t>
            </a:r>
            <a:r>
              <a:rPr lang="en-US" sz="1200" dirty="0" err="1"/>
              <a:t>Metadaten</a:t>
            </a:r>
            <a:r>
              <a:rPr lang="en-US" sz="1200" dirty="0"/>
              <a:t> </a:t>
            </a:r>
            <a:br>
              <a:rPr lang="en-US" sz="1200" dirty="0"/>
            </a:br>
            <a:r>
              <a:rPr lang="en-US" sz="1200" dirty="0"/>
              <a:t>(ISSN, </a:t>
            </a:r>
            <a:r>
              <a:rPr lang="en-US" sz="1200" dirty="0" smtClean="0"/>
              <a:t>Year, Volume</a:t>
            </a:r>
            <a:r>
              <a:rPr lang="en-US" sz="1200" dirty="0"/>
              <a:t>, Issue, Page)</a:t>
            </a:r>
          </a:p>
        </p:txBody>
      </p:sp>
    </p:spTree>
    <p:extLst>
      <p:ext uri="{BB962C8B-B14F-4D97-AF65-F5344CB8AC3E}">
        <p14:creationId xmlns:p14="http://schemas.microsoft.com/office/powerpoint/2010/main" val="1964050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2" grpId="0"/>
      <p:bldP spid="26" grpId="0"/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32000" y="1501200"/>
            <a:ext cx="7272448" cy="696912"/>
          </a:xfrm>
        </p:spPr>
        <p:txBody>
          <a:bodyPr/>
          <a:lstStyle/>
          <a:p>
            <a:r>
              <a:rPr lang="de-DE" dirty="0"/>
              <a:t>Konzept zur Erweiterung des </a:t>
            </a:r>
            <a:r>
              <a:rPr lang="de-DE" dirty="0" err="1"/>
              <a:t>des</a:t>
            </a:r>
            <a:r>
              <a:rPr lang="de-DE" dirty="0"/>
              <a:t> EZB-</a:t>
            </a:r>
            <a:r>
              <a:rPr lang="de-DE" dirty="0" err="1"/>
              <a:t>Linkingdienstes</a:t>
            </a:r>
            <a:r>
              <a:rPr lang="de-DE" dirty="0"/>
              <a:t> auf DOI-Basis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360363" indent="-360363"/>
            <a:endParaRPr lang="de-DE" b="1" dirty="0" smtClean="0"/>
          </a:p>
          <a:p>
            <a:pPr marL="360363" indent="-360363"/>
            <a:r>
              <a:rPr lang="de-DE" b="1" dirty="0" smtClean="0"/>
              <a:t>Anfrage </a:t>
            </a:r>
            <a:r>
              <a:rPr lang="de-DE" b="1" dirty="0"/>
              <a:t>mit </a:t>
            </a:r>
            <a:r>
              <a:rPr lang="de-DE" b="1" dirty="0" smtClean="0"/>
              <a:t>DOI: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sz="1100" u="sng" dirty="0" smtClean="0"/>
              <a:t>http</a:t>
            </a:r>
            <a:r>
              <a:rPr lang="de-DE" sz="1100" u="sng" dirty="0"/>
              <a:t>://ezbtest.uni-regensburg.de/ezeit/vascoda/openURL.phtml?issn=1550-235X&amp;date=2004&amp;</a:t>
            </a:r>
            <a:r>
              <a:rPr lang="de-DE" sz="1100" b="1" u="sng" dirty="0"/>
              <a:t>id=doi%3A10.1103%2FPhysRevB.69.014304</a:t>
            </a:r>
            <a:r>
              <a:rPr lang="de-DE" sz="1100" u="sng" dirty="0"/>
              <a:t>&amp;bibid=UBR&amp;sid=admin%3AOpenURLmaker&amp;format=HTML&amp;baseURL=http%3A%2F%2Fezb.uni-regensburg.de%2Fezeit%2Fvascoda%2FopenURL.phtml&amp;genre=article </a:t>
            </a:r>
          </a:p>
          <a:p>
            <a:endParaRPr lang="de-DE" u="sng" dirty="0"/>
          </a:p>
          <a:p>
            <a:pPr marL="361950" indent="-361950"/>
            <a:r>
              <a:rPr lang="de-DE" b="1" dirty="0"/>
              <a:t>Anfrage mit </a:t>
            </a:r>
            <a:r>
              <a:rPr lang="de-DE" b="1" dirty="0" smtClean="0"/>
              <a:t>Metadaten:</a:t>
            </a:r>
            <a:r>
              <a:rPr lang="de-DE" u="sng" dirty="0" smtClean="0"/>
              <a:t/>
            </a:r>
            <a:br>
              <a:rPr lang="de-DE" u="sng" dirty="0" smtClean="0"/>
            </a:br>
            <a:r>
              <a:rPr lang="de-DE" sz="1100" u="sng" dirty="0" smtClean="0"/>
              <a:t>http</a:t>
            </a:r>
            <a:r>
              <a:rPr lang="de-DE" sz="1100" u="sng" dirty="0"/>
              <a:t>://ezbtest.uni-regensburg.de/ezeit/vascoda/openURL.phtml?</a:t>
            </a:r>
            <a:r>
              <a:rPr lang="de-DE" sz="1100" b="1" u="sng" dirty="0"/>
              <a:t>issn=1095-3795&amp;date=2004&amp;volume=69&amp;issue=1&amp;spage=014304</a:t>
            </a:r>
            <a:r>
              <a:rPr lang="de-DE" sz="1100" u="sng" dirty="0"/>
              <a:t>&amp;bibid=UBR&amp;sid=admin%3AOpenURLmaker&amp;format=HTML&amp;baseURL=http%3A%2F%2Fezb.uni-regensburg.de%2Fezeit%2Fvascoda%2FopenURL.phtml&amp;genre=article </a:t>
            </a:r>
          </a:p>
          <a:p>
            <a:endParaRPr lang="de-DE" u="sng" dirty="0"/>
          </a:p>
          <a:p>
            <a:pPr marL="361950" indent="-361950"/>
            <a:r>
              <a:rPr lang="de-DE" b="1" dirty="0"/>
              <a:t>Anfrage mit </a:t>
            </a:r>
            <a:r>
              <a:rPr lang="de-DE" b="1" dirty="0" smtClean="0"/>
              <a:t>Artikeltitel:</a:t>
            </a:r>
            <a:br>
              <a:rPr lang="de-DE" b="1" dirty="0" smtClean="0"/>
            </a:br>
            <a:r>
              <a:rPr lang="de-DE" sz="1100" u="sng" dirty="0" smtClean="0"/>
              <a:t>http</a:t>
            </a:r>
            <a:r>
              <a:rPr lang="de-DE" sz="1100" u="sng" dirty="0"/>
              <a:t>://ezbtest.uni-regensburg.de/ezeit/vascoda/openURL.phtml?issn=1550-235X&amp;</a:t>
            </a:r>
            <a:r>
              <a:rPr lang="de-DE" sz="1100" b="1" u="sng" dirty="0"/>
              <a:t>atitle=Intrinsic%20lifetimes%20and%20anharmonic%20frequency%20shifts%20of%20long-wavelength%20optical%20phonons%20in%20polar%20crystals</a:t>
            </a:r>
            <a:r>
              <a:rPr lang="de-DE" sz="1100" u="sng" dirty="0"/>
              <a:t>&amp;date=2004&amp;volume=&amp;</a:t>
            </a:r>
            <a:r>
              <a:rPr lang="de-DE" sz="1100" u="sng" dirty="0" smtClean="0"/>
              <a:t>issue=18&amp;spage=842&amp;bibid=UBR&amp;sid=admin%3AOpenURLmaker&amp;format=HTML&amp;baseURL=http%3A%2F%2Fezb.uni-regensburg.de%2Fezeit%2Fvascoda%2FopenURL.phtml&amp;genre=article</a:t>
            </a:r>
            <a:endParaRPr lang="de-DE" sz="1100" u="sng" dirty="0"/>
          </a:p>
        </p:txBody>
      </p:sp>
    </p:spTree>
    <p:extLst>
      <p:ext uri="{BB962C8B-B14F-4D97-AF65-F5344CB8AC3E}">
        <p14:creationId xmlns:p14="http://schemas.microsoft.com/office/powerpoint/2010/main" val="3575495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2448597"/>
            <a:ext cx="4673100" cy="3636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32000" y="1501200"/>
            <a:ext cx="7272448" cy="696912"/>
          </a:xfrm>
        </p:spPr>
        <p:txBody>
          <a:bodyPr/>
          <a:lstStyle/>
          <a:p>
            <a:r>
              <a:rPr lang="de-DE" dirty="0"/>
              <a:t>Konzept zur Erweiterung des </a:t>
            </a:r>
            <a:r>
              <a:rPr lang="de-DE" dirty="0" err="1"/>
              <a:t>des</a:t>
            </a:r>
            <a:r>
              <a:rPr lang="de-DE" dirty="0"/>
              <a:t> EZB-</a:t>
            </a:r>
            <a:r>
              <a:rPr lang="de-DE" dirty="0" err="1"/>
              <a:t>Linkingdienstes</a:t>
            </a:r>
            <a:r>
              <a:rPr lang="de-DE" dirty="0"/>
              <a:t> auf DOI-Basis</a:t>
            </a:r>
          </a:p>
        </p:txBody>
      </p:sp>
      <p:sp>
        <p:nvSpPr>
          <p:cNvPr id="7" name="Abgerundete rechteckige Legende 6"/>
          <p:cNvSpPr/>
          <p:nvPr/>
        </p:nvSpPr>
        <p:spPr>
          <a:xfrm>
            <a:off x="4977243" y="2356587"/>
            <a:ext cx="3940119" cy="3832304"/>
          </a:xfrm>
          <a:prstGeom prst="wedgeRoundRectCallout">
            <a:avLst>
              <a:gd name="adj1" fmla="val -84213"/>
              <a:gd name="adj2" fmla="val 39054"/>
              <a:gd name="adj3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3302" y="2560146"/>
            <a:ext cx="3348000" cy="3425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1576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Agenda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442913" indent="-442913">
              <a:lnSpc>
                <a:spcPts val="2200"/>
              </a:lnSpc>
              <a:buFont typeface="+mj-lt"/>
              <a:buAutoNum type="arabicPeriod"/>
            </a:pPr>
            <a:r>
              <a:rPr lang="de-DE" altLang="de-DE" b="1" dirty="0" smtClean="0"/>
              <a:t>Zielsetzung des Projekts und Schwerpunkte</a:t>
            </a:r>
          </a:p>
          <a:p>
            <a:pPr marL="442913" indent="-442913">
              <a:lnSpc>
                <a:spcPts val="2200"/>
              </a:lnSpc>
              <a:buFont typeface="+mj-lt"/>
              <a:buAutoNum type="arabicPeriod"/>
            </a:pPr>
            <a:endParaRPr lang="de-DE" altLang="de-DE" dirty="0"/>
          </a:p>
          <a:p>
            <a:pPr marL="442913" indent="-442913">
              <a:lnSpc>
                <a:spcPts val="2200"/>
              </a:lnSpc>
              <a:buFont typeface="+mj-lt"/>
              <a:buAutoNum type="arabicPeriod"/>
            </a:pPr>
            <a:r>
              <a:rPr lang="de-DE" dirty="0" smtClean="0"/>
              <a:t>Schwerpunkt 1: OA-erweiterter EZB-</a:t>
            </a:r>
            <a:r>
              <a:rPr lang="de-DE" dirty="0" err="1" smtClean="0"/>
              <a:t>Linkingdienst</a:t>
            </a:r>
            <a:endParaRPr lang="de-DE" dirty="0" smtClean="0"/>
          </a:p>
          <a:p>
            <a:pPr marL="1185863" lvl="1" indent="-442913">
              <a:lnSpc>
                <a:spcPts val="2200"/>
              </a:lnSpc>
              <a:buFont typeface="+mj-lt"/>
              <a:buAutoNum type="arabicPeriod"/>
            </a:pPr>
            <a:r>
              <a:rPr lang="de-DE" dirty="0" smtClean="0"/>
              <a:t>Funktionsweise des EZB-</a:t>
            </a:r>
            <a:r>
              <a:rPr lang="de-DE" dirty="0" err="1" smtClean="0"/>
              <a:t>Linkingdienstes</a:t>
            </a:r>
            <a:endParaRPr lang="de-DE" dirty="0" smtClean="0"/>
          </a:p>
          <a:p>
            <a:pPr marL="1185863" lvl="1" indent="-442913">
              <a:lnSpc>
                <a:spcPts val="2200"/>
              </a:lnSpc>
              <a:buFont typeface="+mj-lt"/>
              <a:buAutoNum type="arabicPeriod"/>
            </a:pPr>
            <a:r>
              <a:rPr lang="de-DE" dirty="0"/>
              <a:t>Nutzung des EZB-</a:t>
            </a:r>
            <a:r>
              <a:rPr lang="de-DE" dirty="0" err="1"/>
              <a:t>Linkingdienstes</a:t>
            </a:r>
            <a:r>
              <a:rPr lang="de-DE" dirty="0"/>
              <a:t> </a:t>
            </a:r>
            <a:endParaRPr lang="de-DE" dirty="0" smtClean="0"/>
          </a:p>
          <a:p>
            <a:pPr marL="1185863" lvl="1" indent="-442913">
              <a:lnSpc>
                <a:spcPts val="2200"/>
              </a:lnSpc>
              <a:buFont typeface="+mj-lt"/>
              <a:buAutoNum type="arabicPeriod"/>
            </a:pPr>
            <a:r>
              <a:rPr lang="de-DE" dirty="0" smtClean="0"/>
              <a:t>Geplante </a:t>
            </a:r>
            <a:r>
              <a:rPr lang="de-DE" dirty="0"/>
              <a:t>Erweiterung des EZB-</a:t>
            </a:r>
            <a:r>
              <a:rPr lang="de-DE" dirty="0" err="1"/>
              <a:t>Linkingdienstes</a:t>
            </a:r>
            <a:endParaRPr lang="de-DE" dirty="0"/>
          </a:p>
          <a:p>
            <a:pPr marL="442913" indent="-442913">
              <a:lnSpc>
                <a:spcPts val="2200"/>
              </a:lnSpc>
              <a:buFont typeface="+mj-lt"/>
              <a:buAutoNum type="arabicPeriod"/>
            </a:pPr>
            <a:endParaRPr lang="de-DE" altLang="de-DE" dirty="0" smtClean="0"/>
          </a:p>
          <a:p>
            <a:pPr marL="442913" indent="-442913">
              <a:lnSpc>
                <a:spcPts val="2200"/>
              </a:lnSpc>
              <a:buFont typeface="+mj-lt"/>
              <a:buAutoNum type="arabicPeriod"/>
            </a:pPr>
            <a:r>
              <a:rPr lang="de-DE" altLang="de-DE" dirty="0" smtClean="0"/>
              <a:t>Schwerpunkt 2: </a:t>
            </a:r>
            <a:r>
              <a:rPr lang="de-DE" dirty="0" smtClean="0"/>
              <a:t>OA-Verwertungsrechte</a:t>
            </a:r>
          </a:p>
          <a:p>
            <a:pPr marL="1185863" lvl="1" indent="-442913">
              <a:lnSpc>
                <a:spcPts val="2200"/>
              </a:lnSpc>
              <a:buFont typeface="+mj-lt"/>
              <a:buAutoNum type="arabicPeriod"/>
            </a:pPr>
            <a:r>
              <a:rPr lang="de-DE" dirty="0" smtClean="0"/>
              <a:t>Verschiedene Informationsquellen für Autoren</a:t>
            </a:r>
          </a:p>
          <a:p>
            <a:pPr marL="1185863" lvl="1" indent="-442913">
              <a:lnSpc>
                <a:spcPts val="2200"/>
              </a:lnSpc>
              <a:buFont typeface="+mj-lt"/>
              <a:buAutoNum type="arabicPeriod"/>
            </a:pPr>
            <a:r>
              <a:rPr lang="de-DE" dirty="0" smtClean="0"/>
              <a:t>Geplante Zusammenführung</a:t>
            </a:r>
            <a:endParaRPr lang="de-DE" dirty="0"/>
          </a:p>
          <a:p>
            <a:pPr marL="442913" indent="-442913">
              <a:lnSpc>
                <a:spcPts val="2200"/>
              </a:lnSpc>
              <a:buFont typeface="+mj-lt"/>
              <a:buAutoNum type="arabicPeriod"/>
            </a:pPr>
            <a:endParaRPr lang="de-DE" altLang="de-DE" dirty="0" smtClean="0"/>
          </a:p>
          <a:p>
            <a:pPr marL="442913" indent="-442913">
              <a:lnSpc>
                <a:spcPts val="2200"/>
              </a:lnSpc>
              <a:buFont typeface="+mj-lt"/>
              <a:buAutoNum type="arabicPeriod"/>
            </a:pPr>
            <a:r>
              <a:rPr lang="de-DE" altLang="de-DE" dirty="0" smtClean="0"/>
              <a:t>Ausblick</a:t>
            </a:r>
          </a:p>
        </p:txBody>
      </p:sp>
    </p:spTree>
    <p:extLst>
      <p:ext uri="{BB962C8B-B14F-4D97-AF65-F5344CB8AC3E}">
        <p14:creationId xmlns:p14="http://schemas.microsoft.com/office/powerpoint/2010/main" val="1324636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32000" y="1501200"/>
            <a:ext cx="7272448" cy="696912"/>
          </a:xfrm>
        </p:spPr>
        <p:txBody>
          <a:bodyPr/>
          <a:lstStyle/>
          <a:p>
            <a:r>
              <a:rPr lang="de-DE" dirty="0" smtClean="0"/>
              <a:t>Nächste Schritte bei der Erweiterung </a:t>
            </a:r>
            <a:r>
              <a:rPr lang="de-DE" dirty="0"/>
              <a:t>des EZB-</a:t>
            </a:r>
            <a:r>
              <a:rPr lang="de-DE" dirty="0" err="1"/>
              <a:t>Linkingdienstes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342900"/>
            <a:endParaRPr lang="de-DE" dirty="0" smtClean="0"/>
          </a:p>
          <a:p>
            <a:pPr marL="342900"/>
            <a:r>
              <a:rPr lang="de-DE" dirty="0" smtClean="0"/>
              <a:t>Abstimmung mit UB Bielefeld über die Nutzung des Metadatenpools</a:t>
            </a:r>
          </a:p>
          <a:p>
            <a:pPr marL="1085850" lvl="1"/>
            <a:r>
              <a:rPr lang="de-DE" dirty="0" smtClean="0"/>
              <a:t>Rückgabe, ob Volltext in Repositorium vorhanden oder nur verlinkt</a:t>
            </a:r>
          </a:p>
          <a:p>
            <a:pPr marL="1085850" lvl="1"/>
            <a:r>
              <a:rPr lang="de-DE" dirty="0"/>
              <a:t>Anfrage von Artikeln ohne </a:t>
            </a:r>
            <a:r>
              <a:rPr lang="de-DE" dirty="0" smtClean="0"/>
              <a:t>DOI</a:t>
            </a:r>
          </a:p>
          <a:p>
            <a:pPr marL="1085850" lvl="1"/>
            <a:endParaRPr lang="de-DE" dirty="0"/>
          </a:p>
          <a:p>
            <a:pPr marL="342900"/>
            <a:r>
              <a:rPr lang="de-DE" dirty="0" smtClean="0"/>
              <a:t>Abstimmung mit doi.org über die Nutzung der Schnittstelle zu diesem Zweck (und auch im Hinblick auf die Verbesserung des bestehenden EZB-</a:t>
            </a:r>
            <a:r>
              <a:rPr lang="de-DE" dirty="0" err="1" smtClean="0"/>
              <a:t>Linkingdienstes</a:t>
            </a:r>
            <a:r>
              <a:rPr lang="de-DE" dirty="0" smtClean="0"/>
              <a:t>)</a:t>
            </a:r>
          </a:p>
          <a:p>
            <a:pPr marL="1085850" lvl="1"/>
            <a:endParaRPr lang="de-DE" dirty="0" smtClean="0"/>
          </a:p>
          <a:p>
            <a:pPr marL="342900"/>
            <a:r>
              <a:rPr lang="de-DE" dirty="0" smtClean="0"/>
              <a:t>Erweiterung in End-Nutzer-Frontend gestalten</a:t>
            </a:r>
          </a:p>
          <a:p>
            <a:pPr marL="342900"/>
            <a:endParaRPr lang="de-DE" dirty="0"/>
          </a:p>
          <a:p>
            <a:pPr marL="342900"/>
            <a:r>
              <a:rPr lang="de-DE" dirty="0" smtClean="0"/>
              <a:t>Erweiterung auch für XML-Schnittstelle umsetzen</a:t>
            </a:r>
          </a:p>
          <a:p>
            <a:pPr marL="342900"/>
            <a:endParaRPr lang="de-DE" dirty="0"/>
          </a:p>
          <a:p>
            <a:pPr marL="342900"/>
            <a:r>
              <a:rPr lang="de-DE" dirty="0"/>
              <a:t>Vorstellung des Projekts bzw. Präsentation von Zwischenergebnissen</a:t>
            </a:r>
          </a:p>
          <a:p>
            <a:pPr marL="342900"/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3254912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32000" y="1501200"/>
            <a:ext cx="7272448" cy="696912"/>
          </a:xfrm>
        </p:spPr>
        <p:txBody>
          <a:bodyPr/>
          <a:lstStyle/>
          <a:p>
            <a:r>
              <a:rPr lang="de-DE" dirty="0" smtClean="0"/>
              <a:t>Nächste Schritte bei der Erweiterung </a:t>
            </a:r>
            <a:r>
              <a:rPr lang="de-DE" dirty="0"/>
              <a:t>des EZB-</a:t>
            </a:r>
            <a:r>
              <a:rPr lang="de-DE" dirty="0" err="1"/>
              <a:t>Linkingdienstes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342900"/>
            <a:endParaRPr lang="en-US" dirty="0" smtClean="0"/>
          </a:p>
          <a:p>
            <a:pPr marL="342900"/>
            <a:r>
              <a:rPr lang="en-US" dirty="0" err="1" smtClean="0"/>
              <a:t>Vortrag</a:t>
            </a:r>
            <a:r>
              <a:rPr lang="en-US" dirty="0" smtClean="0"/>
              <a:t> </a:t>
            </a:r>
            <a:r>
              <a:rPr lang="en-US" dirty="0"/>
              <a:t>auf der IATUL Conference 2015 am 9.7.15 in Hannover </a:t>
            </a:r>
            <a:r>
              <a:rPr lang="en-US" dirty="0" err="1"/>
              <a:t>zum</a:t>
            </a:r>
            <a:r>
              <a:rPr lang="en-US" dirty="0"/>
              <a:t> </a:t>
            </a:r>
            <a:r>
              <a:rPr lang="en-US" dirty="0" err="1"/>
              <a:t>Thema</a:t>
            </a:r>
            <a:r>
              <a:rPr lang="en-US" dirty="0"/>
              <a:t>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“</a:t>
            </a:r>
            <a:r>
              <a:rPr lang="en-US" dirty="0"/>
              <a:t>Easy access to open access: Integration of open access publications into the EZB Linking Service</a:t>
            </a:r>
            <a:r>
              <a:rPr lang="en-US" dirty="0" smtClean="0"/>
              <a:t>”</a:t>
            </a:r>
          </a:p>
          <a:p>
            <a:pPr marL="1085850" lvl="1"/>
            <a:endParaRPr lang="en-US" dirty="0"/>
          </a:p>
          <a:p>
            <a:pPr marL="342900"/>
            <a:r>
              <a:rPr lang="en-US" dirty="0" err="1"/>
              <a:t>Vortrag</a:t>
            </a:r>
            <a:r>
              <a:rPr lang="en-US" dirty="0"/>
              <a:t> </a:t>
            </a:r>
            <a:r>
              <a:rPr lang="en-US" dirty="0" err="1" smtClean="0"/>
              <a:t>beim</a:t>
            </a:r>
            <a:r>
              <a:rPr lang="de-DE" dirty="0" smtClean="0"/>
              <a:t> </a:t>
            </a:r>
            <a:r>
              <a:rPr lang="de-DE" dirty="0"/>
              <a:t>Österreichischen </a:t>
            </a:r>
            <a:r>
              <a:rPr lang="de-DE" dirty="0" err="1"/>
              <a:t>Bibliothekartag</a:t>
            </a:r>
            <a:r>
              <a:rPr lang="de-DE" dirty="0"/>
              <a:t> 2015 im September in Wien zum Thema: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en-US" dirty="0" smtClean="0"/>
              <a:t>“</a:t>
            </a:r>
            <a:r>
              <a:rPr lang="de-DE" dirty="0"/>
              <a:t>Der schnelle Weg zu Parallelpublikationen: OA-Erweiterungen des EZB-</a:t>
            </a:r>
            <a:r>
              <a:rPr lang="de-DE" dirty="0" err="1"/>
              <a:t>Linkingdienstes</a:t>
            </a:r>
            <a:r>
              <a:rPr lang="en-US" dirty="0" smtClean="0"/>
              <a:t>”</a:t>
            </a:r>
          </a:p>
          <a:p>
            <a:pPr marL="1085850" lvl="1"/>
            <a:endParaRPr lang="de-DE" dirty="0"/>
          </a:p>
          <a:p>
            <a:pPr marL="342900"/>
            <a:r>
              <a:rPr lang="de-DE" dirty="0" smtClean="0"/>
              <a:t>Poster beim </a:t>
            </a:r>
            <a:r>
              <a:rPr lang="en-US" dirty="0" smtClean="0"/>
              <a:t>CERN Workshop on Innovations in Scholarly Communication (OAI9) </a:t>
            </a:r>
            <a:r>
              <a:rPr lang="en-US" dirty="0" err="1" smtClean="0"/>
              <a:t>im</a:t>
            </a:r>
            <a:r>
              <a:rPr lang="en-US" dirty="0" smtClean="0"/>
              <a:t> </a:t>
            </a:r>
            <a:r>
              <a:rPr lang="en-US" dirty="0" err="1" smtClean="0"/>
              <a:t>Juni</a:t>
            </a:r>
            <a:r>
              <a:rPr lang="en-US" dirty="0" smtClean="0"/>
              <a:t> </a:t>
            </a:r>
            <a:r>
              <a:rPr lang="de-DE" dirty="0" smtClean="0"/>
              <a:t>in Genf zum Thema: </a:t>
            </a:r>
            <a:br>
              <a:rPr lang="de-DE" dirty="0" smtClean="0"/>
            </a:br>
            <a:r>
              <a:rPr lang="en-US" dirty="0" smtClean="0"/>
              <a:t>“Making the link: The repository as integrated system for library staff and end users”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79148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Agenda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442913" indent="-442913">
              <a:lnSpc>
                <a:spcPts val="2200"/>
              </a:lnSpc>
              <a:buFont typeface="+mj-lt"/>
              <a:buAutoNum type="arabicPeriod"/>
            </a:pPr>
            <a:r>
              <a:rPr lang="de-DE" altLang="de-DE" dirty="0" smtClean="0"/>
              <a:t>Zielsetzung des Projekts und Schwerpunkte</a:t>
            </a:r>
          </a:p>
          <a:p>
            <a:pPr marL="442913" indent="-442913">
              <a:lnSpc>
                <a:spcPts val="2200"/>
              </a:lnSpc>
              <a:buFont typeface="+mj-lt"/>
              <a:buAutoNum type="arabicPeriod"/>
            </a:pPr>
            <a:endParaRPr lang="de-DE" altLang="de-DE" dirty="0"/>
          </a:p>
          <a:p>
            <a:pPr marL="442913" indent="-442913">
              <a:lnSpc>
                <a:spcPts val="2200"/>
              </a:lnSpc>
              <a:buFont typeface="+mj-lt"/>
              <a:buAutoNum type="arabicPeriod"/>
            </a:pPr>
            <a:r>
              <a:rPr lang="de-DE" dirty="0" smtClean="0"/>
              <a:t>Schwerpunkt 1: OA-erweiterter EZB-</a:t>
            </a:r>
            <a:r>
              <a:rPr lang="de-DE" dirty="0" err="1" smtClean="0"/>
              <a:t>Linkingdienst</a:t>
            </a:r>
            <a:endParaRPr lang="de-DE" dirty="0" smtClean="0"/>
          </a:p>
          <a:p>
            <a:pPr marL="1185863" lvl="1" indent="-442913">
              <a:lnSpc>
                <a:spcPts val="2200"/>
              </a:lnSpc>
              <a:buFont typeface="+mj-lt"/>
              <a:buAutoNum type="arabicPeriod"/>
            </a:pPr>
            <a:r>
              <a:rPr lang="de-DE" dirty="0" smtClean="0"/>
              <a:t>Funktionsweise des EZB-</a:t>
            </a:r>
            <a:r>
              <a:rPr lang="de-DE" dirty="0" err="1" smtClean="0"/>
              <a:t>Linkingdienstes</a:t>
            </a:r>
            <a:endParaRPr lang="de-DE" dirty="0" smtClean="0"/>
          </a:p>
          <a:p>
            <a:pPr marL="1185863" lvl="1" indent="-442913">
              <a:lnSpc>
                <a:spcPts val="2200"/>
              </a:lnSpc>
              <a:buFont typeface="+mj-lt"/>
              <a:buAutoNum type="arabicPeriod"/>
            </a:pPr>
            <a:r>
              <a:rPr lang="de-DE" dirty="0"/>
              <a:t>Nutzung des </a:t>
            </a:r>
            <a:r>
              <a:rPr lang="de-DE" dirty="0" smtClean="0"/>
              <a:t>EZB-</a:t>
            </a:r>
            <a:r>
              <a:rPr lang="de-DE" dirty="0" err="1" smtClean="0"/>
              <a:t>Linkingdienstes</a:t>
            </a:r>
            <a:endParaRPr lang="de-DE" dirty="0" smtClean="0"/>
          </a:p>
          <a:p>
            <a:pPr marL="1185863" lvl="1" indent="-442913">
              <a:lnSpc>
                <a:spcPts val="2200"/>
              </a:lnSpc>
              <a:buFont typeface="+mj-lt"/>
              <a:buAutoNum type="arabicPeriod"/>
            </a:pPr>
            <a:r>
              <a:rPr lang="de-DE" dirty="0" smtClean="0"/>
              <a:t>Geplante Erweiterung des EZB-</a:t>
            </a:r>
            <a:r>
              <a:rPr lang="de-DE" dirty="0" err="1" smtClean="0"/>
              <a:t>Linkingdienstes</a:t>
            </a:r>
            <a:endParaRPr lang="de-DE" dirty="0"/>
          </a:p>
          <a:p>
            <a:pPr marL="442913" indent="-442913">
              <a:lnSpc>
                <a:spcPts val="2200"/>
              </a:lnSpc>
              <a:buFont typeface="+mj-lt"/>
              <a:buAutoNum type="arabicPeriod"/>
            </a:pPr>
            <a:endParaRPr lang="de-DE" altLang="de-DE" dirty="0" smtClean="0"/>
          </a:p>
          <a:p>
            <a:pPr marL="442913" indent="-442913">
              <a:lnSpc>
                <a:spcPts val="2200"/>
              </a:lnSpc>
              <a:buFont typeface="+mj-lt"/>
              <a:buAutoNum type="arabicPeriod"/>
            </a:pPr>
            <a:r>
              <a:rPr lang="de-DE" altLang="de-DE" b="1" dirty="0" smtClean="0"/>
              <a:t>Schwerpunkt 2: </a:t>
            </a:r>
            <a:r>
              <a:rPr lang="de-DE" b="1" dirty="0" smtClean="0"/>
              <a:t>OA-Verwertungsrechte</a:t>
            </a:r>
          </a:p>
          <a:p>
            <a:pPr marL="1185863" lvl="1" indent="-442913">
              <a:lnSpc>
                <a:spcPts val="2200"/>
              </a:lnSpc>
              <a:buFont typeface="+mj-lt"/>
              <a:buAutoNum type="arabicPeriod"/>
            </a:pPr>
            <a:r>
              <a:rPr lang="de-DE" dirty="0"/>
              <a:t>Verschiedene Informationsquellen für Autoren</a:t>
            </a:r>
          </a:p>
          <a:p>
            <a:pPr marL="1185863" lvl="1" indent="-442913">
              <a:lnSpc>
                <a:spcPts val="2200"/>
              </a:lnSpc>
              <a:buFont typeface="+mj-lt"/>
              <a:buAutoNum type="arabicPeriod"/>
            </a:pPr>
            <a:r>
              <a:rPr lang="de-DE" dirty="0" smtClean="0"/>
              <a:t>Geplante Zusammenführung</a:t>
            </a:r>
            <a:endParaRPr lang="de-DE" dirty="0"/>
          </a:p>
          <a:p>
            <a:pPr marL="442913" indent="-442913">
              <a:lnSpc>
                <a:spcPts val="2200"/>
              </a:lnSpc>
              <a:buFont typeface="+mj-lt"/>
              <a:buAutoNum type="arabicPeriod"/>
            </a:pPr>
            <a:endParaRPr lang="de-DE" altLang="de-DE" dirty="0" smtClean="0"/>
          </a:p>
          <a:p>
            <a:pPr marL="442913" indent="-442913">
              <a:lnSpc>
                <a:spcPts val="2200"/>
              </a:lnSpc>
              <a:buFont typeface="+mj-lt"/>
              <a:buAutoNum type="arabicPeriod"/>
            </a:pPr>
            <a:r>
              <a:rPr lang="de-DE" altLang="de-DE" dirty="0" smtClean="0"/>
              <a:t>Ausblick</a:t>
            </a:r>
          </a:p>
        </p:txBody>
      </p:sp>
    </p:spTree>
    <p:extLst>
      <p:ext uri="{BB962C8B-B14F-4D97-AF65-F5344CB8AC3E}">
        <p14:creationId xmlns:p14="http://schemas.microsoft.com/office/powerpoint/2010/main" val="4021555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32000" y="1501200"/>
            <a:ext cx="7272448" cy="696912"/>
          </a:xfrm>
        </p:spPr>
        <p:txBody>
          <a:bodyPr/>
          <a:lstStyle/>
          <a:p>
            <a:r>
              <a:rPr lang="de-DE" dirty="0"/>
              <a:t>Schwerpunkt 2: OA-Verwertungsrechte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342900"/>
            <a:r>
              <a:rPr lang="en-US" b="1" dirty="0" smtClean="0"/>
              <a:t>Problem: </a:t>
            </a:r>
          </a:p>
          <a:p>
            <a:pPr marL="1085850" lvl="1"/>
            <a:r>
              <a:rPr lang="de-DE" dirty="0" smtClean="0"/>
              <a:t>Parallelveröffentlichung ist an bestimmte Rahmenbedingungen gebunden, die Autoren berücksichtigen müssen (Verwertungsrechte)</a:t>
            </a:r>
          </a:p>
          <a:p>
            <a:pPr marL="1085850" lvl="1"/>
            <a:endParaRPr lang="de-DE" dirty="0" smtClean="0"/>
          </a:p>
          <a:p>
            <a:pPr marL="1085850" lvl="1"/>
            <a:r>
              <a:rPr lang="de-DE" dirty="0" smtClean="0"/>
              <a:t>Informationen dazu sind verteilt an </a:t>
            </a:r>
            <a:r>
              <a:rPr lang="de-DE" dirty="0"/>
              <a:t>verschiedenen Stellen </a:t>
            </a:r>
            <a:r>
              <a:rPr lang="de-DE" dirty="0" smtClean="0"/>
              <a:t>vorhanden</a:t>
            </a:r>
            <a:endParaRPr lang="de-DE" dirty="0"/>
          </a:p>
          <a:p>
            <a:pPr marL="342900"/>
            <a:endParaRPr lang="en-US" b="1" dirty="0" smtClean="0"/>
          </a:p>
          <a:p>
            <a:pPr marL="342900"/>
            <a:r>
              <a:rPr lang="en-US" b="1" dirty="0" err="1" smtClean="0"/>
              <a:t>Lösungsansatz</a:t>
            </a:r>
            <a:r>
              <a:rPr lang="en-US" b="1" dirty="0" smtClean="0"/>
              <a:t>:</a:t>
            </a:r>
            <a:r>
              <a:rPr lang="en-US" dirty="0" smtClean="0"/>
              <a:t>	</a:t>
            </a:r>
          </a:p>
          <a:p>
            <a:pPr marL="1085850" lvl="1"/>
            <a:r>
              <a:rPr lang="de-DE" dirty="0"/>
              <a:t>Konsolidierung verschiedener Informationen bezüglich der Verwertungsrechte in </a:t>
            </a:r>
            <a:r>
              <a:rPr lang="de-DE" dirty="0" smtClean="0"/>
              <a:t>einen Service (OA-Verwertungsrechte)</a:t>
            </a:r>
          </a:p>
          <a:p>
            <a:pPr marL="1085850" lvl="1"/>
            <a:endParaRPr lang="de-DE" dirty="0"/>
          </a:p>
          <a:p>
            <a:pPr marL="1085850" lvl="1"/>
            <a:r>
              <a:rPr lang="de-DE" dirty="0" smtClean="0"/>
              <a:t>Webservice zur Abfrage der OA-Verwertungsrechte </a:t>
            </a:r>
            <a:r>
              <a:rPr lang="de-DE" dirty="0" smtClean="0">
                <a:sym typeface="Wingdings" panose="05000000000000000000" pitchFamily="2" charset="2"/>
              </a:rPr>
              <a:t> Integration in Repositorien geplant</a:t>
            </a:r>
            <a:endParaRPr lang="de-DE" dirty="0" smtClean="0"/>
          </a:p>
          <a:p>
            <a:pPr marL="1085850" lvl="1"/>
            <a:endParaRPr lang="de-DE" b="1" dirty="0" smtClean="0"/>
          </a:p>
          <a:p>
            <a:pPr marL="342900"/>
            <a:r>
              <a:rPr lang="de-DE" b="1" dirty="0" smtClean="0"/>
              <a:t>Ziel:</a:t>
            </a:r>
          </a:p>
          <a:p>
            <a:pPr marL="1085850" lvl="1"/>
            <a:r>
              <a:rPr lang="de-DE" dirty="0" smtClean="0"/>
              <a:t>Autoren werden dabei unterstützt, ihre Forschungsergebnisse </a:t>
            </a:r>
            <a:r>
              <a:rPr lang="de-DE" dirty="0"/>
              <a:t>in OA verfügbar zu machen</a:t>
            </a:r>
          </a:p>
          <a:p>
            <a:pPr marL="1085850"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66106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32000" y="1501200"/>
            <a:ext cx="7272448" cy="696912"/>
          </a:xfrm>
        </p:spPr>
        <p:txBody>
          <a:bodyPr/>
          <a:lstStyle/>
          <a:p>
            <a:r>
              <a:rPr lang="de-DE" dirty="0" smtClean="0"/>
              <a:t>Informationsquelle I: Autorenvertrag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400050"/>
            <a:endParaRPr lang="de-DE" dirty="0" smtClean="0">
              <a:latin typeface="Frutiger Next LT W1G" panose="020B0503040204020203" pitchFamily="34" charset="0"/>
            </a:endParaRPr>
          </a:p>
          <a:p>
            <a:pPr marL="400050"/>
            <a:r>
              <a:rPr lang="de-DE" b="1" dirty="0" smtClean="0"/>
              <a:t>Autorenvertrag</a:t>
            </a:r>
            <a:r>
              <a:rPr lang="de-DE" b="1" dirty="0" smtClean="0">
                <a:sym typeface="Wingdings" panose="05000000000000000000" pitchFamily="2" charset="2"/>
              </a:rPr>
              <a:t>:</a:t>
            </a:r>
          </a:p>
          <a:p>
            <a:pPr marL="400050"/>
            <a:endParaRPr lang="de-DE" dirty="0" smtClean="0">
              <a:sym typeface="Wingdings" panose="05000000000000000000" pitchFamily="2" charset="2"/>
            </a:endParaRPr>
          </a:p>
          <a:p>
            <a:pPr marL="1143000" lvl="1"/>
            <a:r>
              <a:rPr lang="de-DE" dirty="0" smtClean="0">
                <a:sym typeface="Wingdings" panose="05000000000000000000" pitchFamily="2" charset="2"/>
              </a:rPr>
              <a:t>Enthält i.d.R. die Bedingungen </a:t>
            </a:r>
            <a:r>
              <a:rPr lang="de-DE" dirty="0"/>
              <a:t>bezüglich der </a:t>
            </a:r>
            <a:r>
              <a:rPr lang="de-DE" dirty="0" smtClean="0"/>
              <a:t>Parallelveröffentlichung in </a:t>
            </a:r>
            <a:r>
              <a:rPr lang="de-DE" dirty="0"/>
              <a:t>Open </a:t>
            </a:r>
            <a:r>
              <a:rPr lang="de-DE" dirty="0" smtClean="0"/>
              <a:t>Access</a:t>
            </a:r>
            <a:endParaRPr lang="de-DE" dirty="0" smtClean="0">
              <a:sym typeface="Wingdings" panose="05000000000000000000" pitchFamily="2" charset="2"/>
            </a:endParaRPr>
          </a:p>
          <a:p>
            <a:pPr marL="400050"/>
            <a:endParaRPr lang="de-DE" dirty="0" smtClean="0">
              <a:sym typeface="Wingdings" panose="05000000000000000000" pitchFamily="2" charset="2"/>
            </a:endParaRPr>
          </a:p>
          <a:p>
            <a:pPr marL="400050"/>
            <a:r>
              <a:rPr lang="de-DE" b="1" dirty="0" smtClean="0">
                <a:sym typeface="Wingdings" panose="05000000000000000000" pitchFamily="2" charset="2"/>
              </a:rPr>
              <a:t>SHERPA/</a:t>
            </a:r>
            <a:r>
              <a:rPr lang="de-DE" b="1" dirty="0" err="1" smtClean="0">
                <a:sym typeface="Wingdings" panose="05000000000000000000" pitchFamily="2" charset="2"/>
              </a:rPr>
              <a:t>RoMEO</a:t>
            </a:r>
            <a:r>
              <a:rPr lang="de-DE" b="1" dirty="0" smtClean="0">
                <a:sym typeface="Wingdings" panose="05000000000000000000" pitchFamily="2" charset="2"/>
              </a:rPr>
              <a:t>:</a:t>
            </a:r>
          </a:p>
          <a:p>
            <a:pPr marL="1143000" lvl="1"/>
            <a:endParaRPr lang="de-DE" dirty="0" smtClean="0"/>
          </a:p>
          <a:p>
            <a:pPr marL="1143000" lvl="1"/>
            <a:r>
              <a:rPr lang="de-DE" dirty="0" smtClean="0"/>
              <a:t>Enthält </a:t>
            </a:r>
            <a:r>
              <a:rPr lang="de-DE" dirty="0"/>
              <a:t>Standardbedingungen der Verlage </a:t>
            </a:r>
            <a:r>
              <a:rPr lang="de-DE" dirty="0" smtClean="0"/>
              <a:t>zur </a:t>
            </a:r>
            <a:r>
              <a:rPr lang="de-DE" dirty="0"/>
              <a:t>Veröffentlichung in Open </a:t>
            </a:r>
            <a:r>
              <a:rPr lang="de-DE" dirty="0" smtClean="0"/>
              <a:t>Access (</a:t>
            </a:r>
            <a:r>
              <a:rPr lang="de-DE" dirty="0"/>
              <a:t>Open Access </a:t>
            </a:r>
            <a:r>
              <a:rPr lang="de-DE" dirty="0" err="1" smtClean="0"/>
              <a:t>Policy</a:t>
            </a:r>
            <a:r>
              <a:rPr lang="de-DE" dirty="0" smtClean="0"/>
              <a:t>)</a:t>
            </a:r>
            <a:endParaRPr lang="de-DE" dirty="0"/>
          </a:p>
          <a:p>
            <a:pPr marL="1143000" lvl="1"/>
            <a:endParaRPr lang="de-DE" dirty="0"/>
          </a:p>
          <a:p>
            <a:pPr marL="1143000" lvl="1"/>
            <a:r>
              <a:rPr lang="de-DE" dirty="0" smtClean="0">
                <a:sym typeface="Wingdings" panose="05000000000000000000" pitchFamily="2" charset="2"/>
              </a:rPr>
              <a:t>Abfrage unter: </a:t>
            </a:r>
            <a:r>
              <a:rPr lang="de-DE" dirty="0" smtClean="0">
                <a:latin typeface="Frutiger Next LT W1G" panose="020B0503040204020203" pitchFamily="34" charset="0"/>
              </a:rPr>
              <a:t>http</a:t>
            </a:r>
            <a:r>
              <a:rPr lang="de-DE" dirty="0">
                <a:latin typeface="Frutiger Next LT W1G" panose="020B0503040204020203" pitchFamily="34" charset="0"/>
              </a:rPr>
              <a:t>://</a:t>
            </a:r>
            <a:r>
              <a:rPr lang="de-DE" dirty="0" smtClean="0">
                <a:latin typeface="Frutiger Next LT W1G" panose="020B0503040204020203" pitchFamily="34" charset="0"/>
              </a:rPr>
              <a:t>www.sherpa.ac.uk/romeo/</a:t>
            </a:r>
            <a:br>
              <a:rPr lang="de-DE" dirty="0" smtClean="0">
                <a:latin typeface="Frutiger Next LT W1G" panose="020B0503040204020203" pitchFamily="34" charset="0"/>
              </a:rPr>
            </a:br>
            <a:r>
              <a:rPr lang="de-DE" dirty="0" smtClean="0">
                <a:latin typeface="Frutiger Next LT W1G" panose="020B0503040204020203" pitchFamily="34" charset="0"/>
                <a:sym typeface="Wingdings" panose="05000000000000000000" pitchFamily="2" charset="2"/>
              </a:rPr>
              <a:t>Information auch bereits </a:t>
            </a:r>
            <a:r>
              <a:rPr lang="de-DE" dirty="0">
                <a:latin typeface="Frutiger Next LT W1G" panose="020B0503040204020203" pitchFamily="34" charset="0"/>
                <a:sym typeface="Wingdings" panose="05000000000000000000" pitchFamily="2" charset="2"/>
              </a:rPr>
              <a:t>in EZB abrufbar </a:t>
            </a:r>
            <a:r>
              <a:rPr lang="de-DE" dirty="0" smtClean="0">
                <a:latin typeface="Frutiger Next LT W1G" panose="020B0503040204020203" pitchFamily="34" charset="0"/>
                <a:sym typeface="Wingdings" panose="05000000000000000000" pitchFamily="2" charset="2"/>
              </a:rPr>
              <a:t>(auf </a:t>
            </a:r>
            <a:r>
              <a:rPr lang="de-DE" dirty="0">
                <a:latin typeface="Frutiger Next LT W1G" panose="020B0503040204020203" pitchFamily="34" charset="0"/>
                <a:sym typeface="Wingdings" panose="05000000000000000000" pitchFamily="2" charset="2"/>
              </a:rPr>
              <a:t>Verlagsebene)</a:t>
            </a:r>
          </a:p>
          <a:p>
            <a:pPr marL="1143000" lvl="1"/>
            <a:endParaRPr lang="de-DE" dirty="0">
              <a:sym typeface="Wingdings" panose="05000000000000000000" pitchFamily="2" charset="2"/>
            </a:endParaRPr>
          </a:p>
          <a:p>
            <a:pPr marL="1143000" lvl="1"/>
            <a:r>
              <a:rPr lang="de-DE" dirty="0"/>
              <a:t>Möglicherweise können Autoren auch </a:t>
            </a:r>
            <a:r>
              <a:rPr lang="de-DE" dirty="0" smtClean="0"/>
              <a:t>Ausnahmen aushandeln</a:t>
            </a:r>
            <a:br>
              <a:rPr lang="de-DE" dirty="0" smtClean="0"/>
            </a:br>
            <a:r>
              <a:rPr lang="de-DE" dirty="0" smtClean="0">
                <a:sym typeface="Wingdings" panose="05000000000000000000" pitchFamily="2" charset="2"/>
              </a:rPr>
              <a:t> </a:t>
            </a:r>
            <a:r>
              <a:rPr lang="de-DE" b="1" dirty="0" smtClean="0"/>
              <a:t>Es gilt daher immer </a:t>
            </a:r>
            <a:r>
              <a:rPr lang="de-DE" b="1" dirty="0"/>
              <a:t>der </a:t>
            </a:r>
            <a:r>
              <a:rPr lang="de-DE" b="1" dirty="0" smtClean="0"/>
              <a:t>Autorenvertrag!</a:t>
            </a:r>
            <a:endParaRPr lang="de-DE" dirty="0">
              <a:sym typeface="Wingdings" panose="05000000000000000000" pitchFamily="2" charset="2"/>
            </a:endParaRPr>
          </a:p>
          <a:p>
            <a:pPr marL="57150" indent="0">
              <a:buNone/>
            </a:pPr>
            <a:endParaRPr lang="de-DE" dirty="0"/>
          </a:p>
          <a:p>
            <a:pPr marL="400050"/>
            <a:endParaRPr lang="de-DE" dirty="0" smtClean="0">
              <a:latin typeface="Frutiger Next LT W1G" panose="020B0503040204020203" pitchFamily="34" charset="0"/>
              <a:sym typeface="Wingdings" panose="05000000000000000000" pitchFamily="2" charset="2"/>
            </a:endParaRPr>
          </a:p>
          <a:p>
            <a:pPr marL="400050"/>
            <a:endParaRPr lang="de-DE" dirty="0">
              <a:sym typeface="Wingdings" panose="05000000000000000000" pitchFamily="2" charset="2"/>
            </a:endParaRPr>
          </a:p>
          <a:p>
            <a:pPr marL="400050"/>
            <a:endParaRPr lang="en-US" dirty="0"/>
          </a:p>
          <a:p>
            <a:pPr marL="342900"/>
            <a:endParaRPr lang="en-US" dirty="0" smtClean="0"/>
          </a:p>
        </p:txBody>
      </p:sp>
      <p:pic>
        <p:nvPicPr>
          <p:cNvPr id="1026" name="Picture 2" descr="http://utopiadocs.cs.man.ac.uk/wp-content/uploads/2014/02/SherpaRome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3789040"/>
            <a:ext cx="2232000" cy="419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8326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32000" y="1501200"/>
            <a:ext cx="7272448" cy="696912"/>
          </a:xfrm>
        </p:spPr>
        <p:txBody>
          <a:bodyPr/>
          <a:lstStyle/>
          <a:p>
            <a:r>
              <a:rPr lang="de-DE" dirty="0" smtClean="0"/>
              <a:t>Informationsquelle II: Allianz- </a:t>
            </a:r>
            <a:r>
              <a:rPr lang="de-DE" dirty="0"/>
              <a:t>und </a:t>
            </a:r>
            <a:r>
              <a:rPr lang="de-DE" dirty="0" smtClean="0"/>
              <a:t>National-lizenzen </a:t>
            </a:r>
            <a:r>
              <a:rPr lang="de-DE" dirty="0"/>
              <a:t>mit Open-Access-Komponente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331640" y="2340000"/>
            <a:ext cx="7560840" cy="3960440"/>
          </a:xfrm>
        </p:spPr>
        <p:txBody>
          <a:bodyPr>
            <a:noAutofit/>
          </a:bodyPr>
          <a:lstStyle/>
          <a:p>
            <a:pPr marL="400050"/>
            <a:endParaRPr lang="de-DE" dirty="0" smtClean="0">
              <a:latin typeface="Frutiger Next LT W1G" panose="020B0503040204020203" pitchFamily="34" charset="0"/>
            </a:endParaRPr>
          </a:p>
          <a:p>
            <a:pPr marL="400050"/>
            <a:r>
              <a:rPr lang="de-DE" dirty="0" smtClean="0"/>
              <a:t>Räumen den Autoren bestimmter Einrichtungen Rechte zur Zweitveröffentlichung (von Volltexten, die als subskriptionspflichtige Publikationen erstveröffentlicht wurden) ein</a:t>
            </a:r>
          </a:p>
          <a:p>
            <a:pPr marL="857250" lvl="1" indent="0">
              <a:buNone/>
            </a:pPr>
            <a:endParaRPr lang="de-DE" dirty="0" smtClean="0"/>
          </a:p>
          <a:p>
            <a:pPr marL="400050"/>
            <a:r>
              <a:rPr lang="de-DE" dirty="0"/>
              <a:t>Rechte gelten nur für Einrichtungen (und deren Autoren), </a:t>
            </a:r>
            <a:r>
              <a:rPr lang="de-DE" dirty="0" smtClean="0"/>
              <a:t>die</a:t>
            </a:r>
          </a:p>
          <a:p>
            <a:pPr marL="400050"/>
            <a:endParaRPr lang="de-DE" dirty="0"/>
          </a:p>
          <a:p>
            <a:pPr marL="1143000" lvl="1"/>
            <a:r>
              <a:rPr lang="de-DE" dirty="0">
                <a:latin typeface="Frutiger Next LT W1G" panose="020B0503040204020203" pitchFamily="34" charset="0"/>
              </a:rPr>
              <a:t>an betreffenden Nationalkonsortien teilnehmen und beziehen sich auf Dokumente aus dem Publikationszeitraum, der der Laufzeit des betreffenden Konsortiums entspricht</a:t>
            </a:r>
            <a:r>
              <a:rPr lang="de-DE" dirty="0" smtClean="0">
                <a:latin typeface="Frutiger Next LT W1G" panose="020B0503040204020203" pitchFamily="34" charset="0"/>
              </a:rPr>
              <a:t>.</a:t>
            </a:r>
          </a:p>
          <a:p>
            <a:pPr marL="1143000" lvl="1"/>
            <a:endParaRPr lang="de-DE" dirty="0">
              <a:latin typeface="Frutiger Next LT W1G" panose="020B0503040204020203" pitchFamily="34" charset="0"/>
            </a:endParaRPr>
          </a:p>
          <a:p>
            <a:pPr marL="1143000" lvl="1"/>
            <a:r>
              <a:rPr lang="de-DE" dirty="0">
                <a:latin typeface="Frutiger Next LT W1G" panose="020B0503040204020203" pitchFamily="34" charset="0"/>
              </a:rPr>
              <a:t>sich für den Zugang zu der betreffenden </a:t>
            </a:r>
            <a:r>
              <a:rPr lang="de-DE" dirty="0" smtClean="0">
                <a:latin typeface="Frutiger Next LT W1G" panose="020B0503040204020203" pitchFamily="34" charset="0"/>
              </a:rPr>
              <a:t>Nationallizenz </a:t>
            </a:r>
            <a:r>
              <a:rPr lang="de-DE" dirty="0">
                <a:latin typeface="Frutiger Next LT W1G" panose="020B0503040204020203" pitchFamily="34" charset="0"/>
              </a:rPr>
              <a:t>registriert </a:t>
            </a:r>
            <a:r>
              <a:rPr lang="de-DE" dirty="0" smtClean="0">
                <a:latin typeface="Frutiger Next LT W1G" panose="020B0503040204020203" pitchFamily="34" charset="0"/>
              </a:rPr>
              <a:t>haben.</a:t>
            </a:r>
            <a:endParaRPr lang="de-DE" dirty="0">
              <a:latin typeface="Frutiger Next LT W1G" panose="020B0503040204020203" pitchFamily="34" charset="0"/>
            </a:endParaRPr>
          </a:p>
          <a:p>
            <a:pPr marL="1143000" lvl="1"/>
            <a:endParaRPr lang="de-DE" dirty="0" smtClean="0"/>
          </a:p>
          <a:p>
            <a:pPr marL="400050"/>
            <a:r>
              <a:rPr lang="de-DE" dirty="0" smtClean="0"/>
              <a:t>Vereinbarungen </a:t>
            </a:r>
            <a:r>
              <a:rPr lang="de-DE" dirty="0"/>
              <a:t>auf Basis von Allianz- und Nationallizenzen </a:t>
            </a:r>
            <a:r>
              <a:rPr lang="de-DE" dirty="0" smtClean="0"/>
              <a:t>hier abrufbar:</a:t>
            </a:r>
            <a:br>
              <a:rPr lang="de-DE" dirty="0" smtClean="0"/>
            </a:br>
            <a:r>
              <a:rPr lang="de-DE" dirty="0" smtClean="0"/>
              <a:t>https</a:t>
            </a:r>
            <a:r>
              <a:rPr lang="de-DE" dirty="0"/>
              <a:t>://www.nationallizenzen.de/open-access/open-access-rechte.xls/at_download/file</a:t>
            </a:r>
          </a:p>
          <a:p>
            <a:pPr marL="400050"/>
            <a:endParaRPr lang="de-DE" dirty="0">
              <a:sym typeface="Wingdings" panose="05000000000000000000" pitchFamily="2" charset="2"/>
            </a:endParaRPr>
          </a:p>
          <a:p>
            <a:pPr marL="57150" indent="0">
              <a:buNone/>
            </a:pPr>
            <a:endParaRPr lang="de-DE" dirty="0"/>
          </a:p>
          <a:p>
            <a:pPr marL="400050"/>
            <a:endParaRPr lang="de-DE" dirty="0" smtClean="0">
              <a:latin typeface="Frutiger Next LT W1G" panose="020B0503040204020203" pitchFamily="34" charset="0"/>
              <a:sym typeface="Wingdings" panose="05000000000000000000" pitchFamily="2" charset="2"/>
            </a:endParaRPr>
          </a:p>
          <a:p>
            <a:pPr marL="400050"/>
            <a:endParaRPr lang="de-DE" dirty="0">
              <a:sym typeface="Wingdings" panose="05000000000000000000" pitchFamily="2" charset="2"/>
            </a:endParaRPr>
          </a:p>
          <a:p>
            <a:pPr marL="400050"/>
            <a:endParaRPr lang="en-US" dirty="0"/>
          </a:p>
          <a:p>
            <a:pPr marL="34290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91710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32000" y="1501200"/>
            <a:ext cx="7344456" cy="696912"/>
          </a:xfrm>
        </p:spPr>
        <p:txBody>
          <a:bodyPr/>
          <a:lstStyle/>
          <a:p>
            <a:r>
              <a:rPr lang="de-DE" dirty="0" smtClean="0"/>
              <a:t>Informationsquelle III: Zweitveröffentlichungsrecht </a:t>
            </a:r>
            <a:r>
              <a:rPr lang="de-DE" dirty="0"/>
              <a:t>für öffentlich geförderte </a:t>
            </a:r>
            <a:r>
              <a:rPr lang="de-DE" dirty="0" smtClean="0"/>
              <a:t>Forschungsergebnisse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331640" y="2340000"/>
            <a:ext cx="7200800" cy="3960440"/>
          </a:xfrm>
        </p:spPr>
        <p:txBody>
          <a:bodyPr>
            <a:noAutofit/>
          </a:bodyPr>
          <a:lstStyle/>
          <a:p>
            <a:pPr marL="400050"/>
            <a:endParaRPr lang="de-DE" dirty="0" smtClean="0">
              <a:latin typeface="Frutiger Next LT W1G" panose="020B0503040204020203" pitchFamily="34" charset="0"/>
              <a:sym typeface="Wingdings" panose="05000000000000000000" pitchFamily="2" charset="2"/>
            </a:endParaRPr>
          </a:p>
          <a:p>
            <a:pPr marL="400050"/>
            <a:r>
              <a:rPr lang="de-DE" dirty="0" smtClean="0">
                <a:latin typeface="Frutiger Next LT W1G" panose="020B0503040204020203" pitchFamily="34" charset="0"/>
                <a:sym typeface="Wingdings" panose="05000000000000000000" pitchFamily="2" charset="2"/>
              </a:rPr>
              <a:t>§</a:t>
            </a:r>
            <a:r>
              <a:rPr lang="de-DE" dirty="0">
                <a:latin typeface="Frutiger Next LT W1G" panose="020B0503040204020203" pitchFamily="34" charset="0"/>
                <a:sym typeface="Wingdings" panose="05000000000000000000" pitchFamily="2" charset="2"/>
              </a:rPr>
              <a:t>38 Abs. 4 </a:t>
            </a:r>
            <a:r>
              <a:rPr lang="de-DE" dirty="0" smtClean="0">
                <a:latin typeface="Frutiger Next LT W1G" panose="020B0503040204020203" pitchFamily="34" charset="0"/>
                <a:sym typeface="Wingdings" panose="05000000000000000000" pitchFamily="2" charset="2"/>
              </a:rPr>
              <a:t>UrhG (z</a:t>
            </a:r>
            <a:r>
              <a:rPr lang="de-DE" dirty="0" smtClean="0"/>
              <a:t>um </a:t>
            </a:r>
            <a:r>
              <a:rPr lang="de-DE" dirty="0"/>
              <a:t>01.01.2014 in Kraft </a:t>
            </a:r>
            <a:r>
              <a:rPr lang="de-DE" dirty="0" smtClean="0"/>
              <a:t>getreten</a:t>
            </a:r>
            <a:r>
              <a:rPr lang="de-DE" dirty="0" smtClean="0">
                <a:latin typeface="Frutiger Next LT W1G" panose="020B0503040204020203" pitchFamily="34" charset="0"/>
                <a:sym typeface="Wingdings" panose="05000000000000000000" pitchFamily="2" charset="2"/>
              </a:rPr>
              <a:t>)</a:t>
            </a:r>
          </a:p>
          <a:p>
            <a:pPr marL="400050"/>
            <a:endParaRPr lang="de-DE" dirty="0">
              <a:sym typeface="Wingdings" panose="05000000000000000000" pitchFamily="2" charset="2"/>
            </a:endParaRPr>
          </a:p>
          <a:p>
            <a:pPr marL="400050"/>
            <a:r>
              <a:rPr lang="de-DE" b="1" dirty="0"/>
              <a:t>Der Urheber eines </a:t>
            </a:r>
            <a:r>
              <a:rPr lang="de-DE" dirty="0"/>
              <a:t>wissenschaftlichen </a:t>
            </a:r>
            <a:r>
              <a:rPr lang="de-DE" b="1" dirty="0"/>
              <a:t>Beitrags</a:t>
            </a:r>
            <a:r>
              <a:rPr lang="de-DE" dirty="0"/>
              <a:t>, </a:t>
            </a:r>
            <a:r>
              <a:rPr lang="de-DE" b="1" dirty="0"/>
              <a:t>der</a:t>
            </a:r>
            <a:r>
              <a:rPr lang="de-DE" dirty="0"/>
              <a:t> im Rahmen einer </a:t>
            </a:r>
            <a:r>
              <a:rPr lang="de-DE" b="1" dirty="0"/>
              <a:t>mindestens zur Hälfte mit öffentlichen Mitteln gefördert</a:t>
            </a:r>
            <a:r>
              <a:rPr lang="de-DE" dirty="0"/>
              <a:t>en Forschungstätigkeit entstanden </a:t>
            </a:r>
            <a:r>
              <a:rPr lang="de-DE" b="1" dirty="0"/>
              <a:t>und</a:t>
            </a:r>
            <a:r>
              <a:rPr lang="de-DE" dirty="0"/>
              <a:t> </a:t>
            </a:r>
            <a:r>
              <a:rPr lang="de-DE" b="1" dirty="0"/>
              <a:t>in</a:t>
            </a:r>
            <a:r>
              <a:rPr lang="de-DE" dirty="0"/>
              <a:t> </a:t>
            </a:r>
            <a:r>
              <a:rPr lang="de-DE" b="1" dirty="0"/>
              <a:t>einer</a:t>
            </a:r>
            <a:r>
              <a:rPr lang="de-DE" dirty="0"/>
              <a:t> </a:t>
            </a:r>
            <a:r>
              <a:rPr lang="de-DE" b="1" dirty="0"/>
              <a:t>periodisch</a:t>
            </a:r>
            <a:r>
              <a:rPr lang="de-DE" dirty="0"/>
              <a:t> mindestens zweimal jährlich </a:t>
            </a:r>
            <a:r>
              <a:rPr lang="de-DE" b="1" dirty="0"/>
              <a:t>erscheinenden</a:t>
            </a:r>
            <a:r>
              <a:rPr lang="de-DE" dirty="0"/>
              <a:t> </a:t>
            </a:r>
            <a:r>
              <a:rPr lang="de-DE" b="1" dirty="0"/>
              <a:t>Sammlung erschienen ist</a:t>
            </a:r>
            <a:r>
              <a:rPr lang="de-DE" dirty="0"/>
              <a:t>, </a:t>
            </a:r>
            <a:r>
              <a:rPr lang="de-DE" b="1" dirty="0"/>
              <a:t>hat</a:t>
            </a:r>
            <a:r>
              <a:rPr lang="de-DE" dirty="0"/>
              <a:t> auch dann, wenn er dem Verleger oder Herausgeber ein ausschließliches Nutzungsrecht eingeräumt hat, </a:t>
            </a:r>
            <a:r>
              <a:rPr lang="de-DE" b="1" dirty="0"/>
              <a:t>das Recht, den Beitrag nach Ablauf von zwölf Monaten</a:t>
            </a:r>
            <a:r>
              <a:rPr lang="de-DE" dirty="0"/>
              <a:t> seit der Erstveröffentlichung in der akzeptierten Manuskriptversion </a:t>
            </a:r>
            <a:r>
              <a:rPr lang="de-DE" b="1" dirty="0"/>
              <a:t>öffentlich zugänglich zu machen</a:t>
            </a:r>
            <a:r>
              <a:rPr lang="de-DE" dirty="0"/>
              <a:t>, soweit dies keinem gewerblichen Zweck dient. Die Quelle der Erstveröffentlichung ist anzugeben. Eine zum Nachteil des Urhebers abweichende Vereinbarung ist unwirksam</a:t>
            </a:r>
            <a:r>
              <a:rPr lang="de-DE" dirty="0" smtClean="0"/>
              <a:t>.</a:t>
            </a:r>
          </a:p>
          <a:p>
            <a:pPr marL="400050"/>
            <a:endParaRPr lang="de-DE" dirty="0"/>
          </a:p>
          <a:p>
            <a:pPr marL="400050"/>
            <a:r>
              <a:rPr lang="de-DE" dirty="0" smtClean="0"/>
              <a:t>FAQ </a:t>
            </a:r>
            <a:r>
              <a:rPr lang="de-DE" dirty="0"/>
              <a:t>zum </a:t>
            </a:r>
            <a:r>
              <a:rPr lang="de-DE" dirty="0" smtClean="0"/>
              <a:t>Zweitveröffentlichungsrecht: http</a:t>
            </a:r>
            <a:r>
              <a:rPr lang="de-DE" dirty="0"/>
              <a:t>://www.allianzinitiative.de/de</a:t>
            </a:r>
            <a:r>
              <a:rPr lang="de-DE" dirty="0" smtClean="0"/>
              <a:t>/</a:t>
            </a:r>
            <a:br>
              <a:rPr lang="de-DE" dirty="0" smtClean="0"/>
            </a:br>
            <a:r>
              <a:rPr lang="de-DE" dirty="0" err="1" smtClean="0"/>
              <a:t>handlungsfelder</a:t>
            </a:r>
            <a:r>
              <a:rPr lang="de-DE" dirty="0" smtClean="0"/>
              <a:t>/rechtliche-rahmenbedingungen/faq-zvr.html </a:t>
            </a:r>
            <a:endParaRPr lang="de-DE" dirty="0"/>
          </a:p>
          <a:p>
            <a:pPr marL="57150" indent="0">
              <a:buNone/>
            </a:pPr>
            <a:endParaRPr lang="de-DE" dirty="0"/>
          </a:p>
          <a:p>
            <a:pPr marL="400050"/>
            <a:endParaRPr lang="de-DE" dirty="0" smtClean="0">
              <a:latin typeface="Frutiger Next LT W1G" panose="020B0503040204020203" pitchFamily="34" charset="0"/>
              <a:sym typeface="Wingdings" panose="05000000000000000000" pitchFamily="2" charset="2"/>
            </a:endParaRPr>
          </a:p>
          <a:p>
            <a:pPr marL="400050"/>
            <a:endParaRPr lang="de-DE" dirty="0">
              <a:sym typeface="Wingdings" panose="05000000000000000000" pitchFamily="2" charset="2"/>
            </a:endParaRPr>
          </a:p>
          <a:p>
            <a:pPr marL="400050"/>
            <a:endParaRPr lang="en-US" dirty="0"/>
          </a:p>
          <a:p>
            <a:pPr marL="34290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01348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32000" y="1501200"/>
            <a:ext cx="7272448" cy="696912"/>
          </a:xfrm>
        </p:spPr>
        <p:txBody>
          <a:bodyPr/>
          <a:lstStyle/>
          <a:p>
            <a:r>
              <a:rPr lang="de-DE" dirty="0" smtClean="0"/>
              <a:t>Geplante Zusammenführung</a:t>
            </a:r>
            <a:endParaRPr lang="de-DE" dirty="0"/>
          </a:p>
        </p:txBody>
      </p:sp>
      <p:pic>
        <p:nvPicPr>
          <p:cNvPr id="1026" name="Picture 2" descr="http://www.uni-regensburg.de/bibliothek/medien/bilder-content/oa_verwertungsrecht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334405"/>
            <a:ext cx="5135999" cy="38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936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32000" y="1501200"/>
            <a:ext cx="7272448" cy="696912"/>
          </a:xfrm>
        </p:spPr>
        <p:txBody>
          <a:bodyPr/>
          <a:lstStyle/>
          <a:p>
            <a:r>
              <a:rPr lang="de-DE" dirty="0" smtClean="0"/>
              <a:t>Nächste Schritte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342900"/>
            <a:r>
              <a:rPr lang="de-DE" dirty="0" smtClean="0"/>
              <a:t>Einbindung </a:t>
            </a:r>
            <a:r>
              <a:rPr lang="de-DE" dirty="0"/>
              <a:t>von </a:t>
            </a:r>
            <a:r>
              <a:rPr lang="de-DE" dirty="0" smtClean="0"/>
              <a:t>SHERPA/</a:t>
            </a:r>
            <a:r>
              <a:rPr lang="de-DE" dirty="0" err="1" smtClean="0"/>
              <a:t>RoMEO</a:t>
            </a:r>
            <a:r>
              <a:rPr lang="de-DE" dirty="0" smtClean="0"/>
              <a:t> auf Zeitschriftenebene</a:t>
            </a:r>
          </a:p>
          <a:p>
            <a:pPr marL="342900"/>
            <a:endParaRPr lang="de-DE" dirty="0"/>
          </a:p>
          <a:p>
            <a:pPr marL="342900"/>
            <a:r>
              <a:rPr lang="de-DE" dirty="0" smtClean="0"/>
              <a:t>Analyse der vorliegenden Daten zu Verwertungsrechten </a:t>
            </a:r>
            <a:r>
              <a:rPr lang="de-DE" dirty="0"/>
              <a:t>für Allianz- und </a:t>
            </a:r>
            <a:r>
              <a:rPr lang="de-DE" dirty="0" smtClean="0"/>
              <a:t>Nationallizenzen </a:t>
            </a:r>
            <a:r>
              <a:rPr lang="de-DE" dirty="0"/>
              <a:t>mit Open-Access-Komponente </a:t>
            </a:r>
            <a:endParaRPr lang="de-DE" dirty="0" smtClean="0"/>
          </a:p>
          <a:p>
            <a:pPr marL="342900"/>
            <a:endParaRPr lang="de-DE" dirty="0" smtClean="0"/>
          </a:p>
          <a:p>
            <a:pPr marL="342900"/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1938698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Agenda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442913" indent="-442913">
              <a:lnSpc>
                <a:spcPts val="2200"/>
              </a:lnSpc>
              <a:buFont typeface="+mj-lt"/>
              <a:buAutoNum type="arabicPeriod"/>
            </a:pPr>
            <a:r>
              <a:rPr lang="de-DE" altLang="de-DE" dirty="0" smtClean="0"/>
              <a:t>Zielsetzung des Projekts und Schwerpunkte</a:t>
            </a:r>
          </a:p>
          <a:p>
            <a:pPr marL="442913" indent="-442913">
              <a:lnSpc>
                <a:spcPts val="2200"/>
              </a:lnSpc>
              <a:buFont typeface="+mj-lt"/>
              <a:buAutoNum type="arabicPeriod"/>
            </a:pPr>
            <a:endParaRPr lang="de-DE" altLang="de-DE" dirty="0"/>
          </a:p>
          <a:p>
            <a:pPr marL="442913" indent="-442913">
              <a:lnSpc>
                <a:spcPts val="2200"/>
              </a:lnSpc>
              <a:buFont typeface="+mj-lt"/>
              <a:buAutoNum type="arabicPeriod"/>
            </a:pPr>
            <a:r>
              <a:rPr lang="de-DE" dirty="0" smtClean="0"/>
              <a:t>Schwerpunkt 1: OA-erweiterter EZB-</a:t>
            </a:r>
            <a:r>
              <a:rPr lang="de-DE" dirty="0" err="1" smtClean="0"/>
              <a:t>Linkingdienst</a:t>
            </a:r>
            <a:endParaRPr lang="de-DE" dirty="0" smtClean="0"/>
          </a:p>
          <a:p>
            <a:pPr marL="1185863" lvl="1" indent="-442913">
              <a:lnSpc>
                <a:spcPts val="2200"/>
              </a:lnSpc>
              <a:buFont typeface="+mj-lt"/>
              <a:buAutoNum type="arabicPeriod"/>
            </a:pPr>
            <a:r>
              <a:rPr lang="de-DE" dirty="0" smtClean="0"/>
              <a:t>Funktionsweise des EZB-</a:t>
            </a:r>
            <a:r>
              <a:rPr lang="de-DE" dirty="0" err="1" smtClean="0"/>
              <a:t>Linkingdienstes</a:t>
            </a:r>
            <a:endParaRPr lang="de-DE" dirty="0" smtClean="0"/>
          </a:p>
          <a:p>
            <a:pPr marL="1185863" lvl="1" indent="-442913">
              <a:lnSpc>
                <a:spcPts val="2200"/>
              </a:lnSpc>
              <a:buFont typeface="+mj-lt"/>
              <a:buAutoNum type="arabicPeriod"/>
            </a:pPr>
            <a:r>
              <a:rPr lang="de-DE" dirty="0"/>
              <a:t>Nutzung des </a:t>
            </a:r>
            <a:r>
              <a:rPr lang="de-DE" dirty="0" smtClean="0"/>
              <a:t>EZB-</a:t>
            </a:r>
            <a:r>
              <a:rPr lang="de-DE" dirty="0" err="1" smtClean="0"/>
              <a:t>Linkingdienstes</a:t>
            </a:r>
            <a:endParaRPr lang="de-DE" dirty="0" smtClean="0"/>
          </a:p>
          <a:p>
            <a:pPr marL="1185863" lvl="1" indent="-442913">
              <a:lnSpc>
                <a:spcPts val="2200"/>
              </a:lnSpc>
              <a:buFont typeface="+mj-lt"/>
              <a:buAutoNum type="arabicPeriod"/>
            </a:pPr>
            <a:r>
              <a:rPr lang="de-DE" dirty="0" smtClean="0"/>
              <a:t>Geplante Erweiterung des EZB-</a:t>
            </a:r>
            <a:r>
              <a:rPr lang="de-DE" dirty="0" err="1" smtClean="0"/>
              <a:t>Linkingdienstes</a:t>
            </a:r>
            <a:endParaRPr lang="de-DE" dirty="0"/>
          </a:p>
          <a:p>
            <a:pPr marL="442913" indent="-442913">
              <a:lnSpc>
                <a:spcPts val="2200"/>
              </a:lnSpc>
              <a:buFont typeface="+mj-lt"/>
              <a:buAutoNum type="arabicPeriod"/>
            </a:pPr>
            <a:endParaRPr lang="de-DE" altLang="de-DE" dirty="0" smtClean="0"/>
          </a:p>
          <a:p>
            <a:pPr marL="442913" indent="-442913">
              <a:lnSpc>
                <a:spcPts val="2200"/>
              </a:lnSpc>
              <a:buFont typeface="+mj-lt"/>
              <a:buAutoNum type="arabicPeriod"/>
            </a:pPr>
            <a:r>
              <a:rPr lang="de-DE" altLang="de-DE" dirty="0" smtClean="0"/>
              <a:t>Schwerpunkt 2: </a:t>
            </a:r>
            <a:r>
              <a:rPr lang="de-DE" dirty="0" smtClean="0"/>
              <a:t>OA-Verwertungsrechte</a:t>
            </a:r>
          </a:p>
          <a:p>
            <a:pPr marL="1185863" lvl="1" indent="-442913">
              <a:lnSpc>
                <a:spcPts val="2200"/>
              </a:lnSpc>
              <a:buFont typeface="+mj-lt"/>
              <a:buAutoNum type="arabicPeriod"/>
            </a:pPr>
            <a:r>
              <a:rPr lang="de-DE" dirty="0"/>
              <a:t>Verschiedene Informationsquellen für Autoren</a:t>
            </a:r>
          </a:p>
          <a:p>
            <a:pPr marL="1185863" lvl="1" indent="-442913">
              <a:lnSpc>
                <a:spcPts val="2200"/>
              </a:lnSpc>
              <a:buFont typeface="+mj-lt"/>
              <a:buAutoNum type="arabicPeriod"/>
            </a:pPr>
            <a:r>
              <a:rPr lang="de-DE" dirty="0" smtClean="0"/>
              <a:t>Geplante Zusammenführung</a:t>
            </a:r>
            <a:endParaRPr lang="de-DE" dirty="0"/>
          </a:p>
          <a:p>
            <a:pPr marL="442913" indent="-442913">
              <a:lnSpc>
                <a:spcPts val="2200"/>
              </a:lnSpc>
              <a:buFont typeface="+mj-lt"/>
              <a:buAutoNum type="arabicPeriod"/>
            </a:pPr>
            <a:endParaRPr lang="de-DE" altLang="de-DE" dirty="0" smtClean="0"/>
          </a:p>
          <a:p>
            <a:pPr marL="442913" indent="-442913">
              <a:lnSpc>
                <a:spcPts val="2200"/>
              </a:lnSpc>
              <a:buFont typeface="+mj-lt"/>
              <a:buAutoNum type="arabicPeriod"/>
            </a:pPr>
            <a:r>
              <a:rPr lang="de-DE" altLang="de-DE" b="1" dirty="0" smtClean="0"/>
              <a:t>Ausblick</a:t>
            </a:r>
          </a:p>
        </p:txBody>
      </p:sp>
    </p:spTree>
    <p:extLst>
      <p:ext uri="{BB962C8B-B14F-4D97-AF65-F5344CB8AC3E}">
        <p14:creationId xmlns:p14="http://schemas.microsoft.com/office/powerpoint/2010/main" val="286238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Zielsetzung </a:t>
            </a:r>
            <a:r>
              <a:rPr lang="de-DE" altLang="de-DE" dirty="0"/>
              <a:t>des </a:t>
            </a:r>
            <a:r>
              <a:rPr lang="de-DE" altLang="de-DE" dirty="0" smtClean="0"/>
              <a:t>Projekts und </a:t>
            </a:r>
            <a:r>
              <a:rPr lang="de-DE" altLang="de-DE" dirty="0"/>
              <a:t>Schwerpunkte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285750" indent="-285750"/>
            <a:r>
              <a:rPr lang="de-DE" dirty="0" smtClean="0"/>
              <a:t>Zielsetzung </a:t>
            </a:r>
            <a:r>
              <a:rPr lang="de-DE" dirty="0"/>
              <a:t>des Projektes: </a:t>
            </a:r>
          </a:p>
          <a:p>
            <a:pPr marL="1028700" lvl="1"/>
            <a:r>
              <a:rPr lang="de-DE" dirty="0"/>
              <a:t>Erweiterung des Serviceangebotes der EZB</a:t>
            </a:r>
          </a:p>
          <a:p>
            <a:pPr marL="1028700" lvl="1"/>
            <a:r>
              <a:rPr lang="de-DE" dirty="0"/>
              <a:t>Erhöhung der Akzeptanz von OA für Autoren und </a:t>
            </a:r>
            <a:r>
              <a:rPr lang="de-DE" dirty="0" smtClean="0"/>
              <a:t>Endnutzer</a:t>
            </a:r>
          </a:p>
          <a:p>
            <a:pPr marL="1028700" lvl="1">
              <a:buFontTx/>
              <a:buChar char="-"/>
            </a:pPr>
            <a:endParaRPr lang="de-DE" dirty="0" smtClean="0"/>
          </a:p>
          <a:p>
            <a:pPr marL="285750" indent="-285750"/>
            <a:r>
              <a:rPr lang="de-DE" dirty="0" smtClean="0"/>
              <a:t>Projektschwerpunkte:</a:t>
            </a:r>
          </a:p>
          <a:p>
            <a:pPr lvl="1" indent="0">
              <a:buNone/>
            </a:pPr>
            <a:endParaRPr lang="de-DE" dirty="0" smtClean="0"/>
          </a:p>
          <a:p>
            <a:pPr lvl="1" indent="0">
              <a:buNone/>
            </a:pPr>
            <a:endParaRPr lang="de-DE" dirty="0"/>
          </a:p>
          <a:p>
            <a:endParaRPr lang="de-DE" dirty="0"/>
          </a:p>
          <a:p>
            <a:pPr indent="0">
              <a:buNone/>
            </a:pPr>
            <a:r>
              <a:rPr lang="de-DE" dirty="0" smtClean="0"/>
              <a:t>	</a:t>
            </a:r>
            <a:endParaRPr lang="de-DE" sz="1800" dirty="0"/>
          </a:p>
        </p:txBody>
      </p:sp>
      <p:sp>
        <p:nvSpPr>
          <p:cNvPr id="11" name="Abgerundetes Rechteck 10"/>
          <p:cNvSpPr/>
          <p:nvPr/>
        </p:nvSpPr>
        <p:spPr>
          <a:xfrm>
            <a:off x="971600" y="3717032"/>
            <a:ext cx="7344816" cy="2448272"/>
          </a:xfrm>
          <a:prstGeom prst="roundRect">
            <a:avLst/>
          </a:prstGeom>
          <a:solidFill>
            <a:srgbClr val="A46674"/>
          </a:solidFill>
          <a:ln>
            <a:solidFill>
              <a:srgbClr val="A466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+mj-lt"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1043608" y="3816860"/>
            <a:ext cx="3564000" cy="2268000"/>
          </a:xfrm>
          <a:prstGeom prst="roundRect">
            <a:avLst/>
          </a:prstGeom>
          <a:ln>
            <a:solidFill>
              <a:srgbClr val="A46674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de-DE" sz="1600" b="1" dirty="0" smtClean="0">
                <a:latin typeface="+mj-lt"/>
              </a:rPr>
              <a:t>OA-erweiterter EZB-</a:t>
            </a:r>
            <a:r>
              <a:rPr lang="de-DE" sz="1600" b="1" dirty="0" err="1" smtClean="0">
                <a:latin typeface="+mj-lt"/>
              </a:rPr>
              <a:t>Linkingdienst</a:t>
            </a:r>
            <a:endParaRPr lang="de-DE" sz="1600" dirty="0">
              <a:latin typeface="+mj-lt"/>
            </a:endParaRPr>
          </a:p>
          <a:p>
            <a:r>
              <a:rPr lang="de-DE" sz="1600" dirty="0">
                <a:latin typeface="+mj-lt"/>
              </a:rPr>
              <a:t>Erweiterung des </a:t>
            </a:r>
            <a:r>
              <a:rPr lang="de-DE" sz="1600" dirty="0" smtClean="0">
                <a:latin typeface="+mj-lt"/>
              </a:rPr>
              <a:t>EZB-</a:t>
            </a:r>
            <a:r>
              <a:rPr lang="de-DE" sz="1600" dirty="0" err="1" smtClean="0">
                <a:latin typeface="+mj-lt"/>
              </a:rPr>
              <a:t>Linkingdienstes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>
                <a:latin typeface="+mj-lt"/>
              </a:rPr>
              <a:t>um </a:t>
            </a:r>
            <a:r>
              <a:rPr lang="de-DE" sz="1600" dirty="0" smtClean="0">
                <a:latin typeface="+mj-lt"/>
              </a:rPr>
              <a:t>OA Publikationen</a:t>
            </a:r>
          </a:p>
          <a:p>
            <a:endParaRPr lang="de-DE" sz="1600" dirty="0">
              <a:latin typeface="+mj-lt"/>
            </a:endParaRPr>
          </a:p>
          <a:p>
            <a:endParaRPr lang="de-DE" sz="1600" dirty="0" smtClean="0">
              <a:latin typeface="+mj-lt"/>
            </a:endParaRPr>
          </a:p>
          <a:p>
            <a:r>
              <a:rPr lang="de-DE" sz="1600" b="1" dirty="0" smtClean="0">
                <a:latin typeface="+mj-lt"/>
                <a:sym typeface="Wingdings" panose="05000000000000000000" pitchFamily="2" charset="2"/>
              </a:rPr>
              <a:t> </a:t>
            </a:r>
            <a:r>
              <a:rPr lang="de-DE" sz="1600" b="1" dirty="0" smtClean="0">
                <a:latin typeface="+mj-lt"/>
              </a:rPr>
              <a:t>Ziel: </a:t>
            </a:r>
            <a:r>
              <a:rPr lang="de-DE" sz="1600" dirty="0" smtClean="0">
                <a:latin typeface="+mj-lt"/>
              </a:rPr>
              <a:t>Schneller und einfacherer Zugriff auf OA Publikationen </a:t>
            </a:r>
            <a:r>
              <a:rPr lang="de-DE" sz="1600" dirty="0">
                <a:latin typeface="+mj-lt"/>
              </a:rPr>
              <a:t>für </a:t>
            </a:r>
            <a:r>
              <a:rPr lang="de-DE" sz="1600" dirty="0" smtClean="0">
                <a:latin typeface="+mj-lt"/>
              </a:rPr>
              <a:t>Endnutzer</a:t>
            </a:r>
          </a:p>
        </p:txBody>
      </p:sp>
      <p:sp>
        <p:nvSpPr>
          <p:cNvPr id="13" name="Abgerundetes Rechteck 12"/>
          <p:cNvSpPr/>
          <p:nvPr/>
        </p:nvSpPr>
        <p:spPr>
          <a:xfrm>
            <a:off x="4685979" y="3825296"/>
            <a:ext cx="3564000" cy="2268000"/>
          </a:xfrm>
          <a:prstGeom prst="roundRect">
            <a:avLst/>
          </a:prstGeom>
          <a:ln>
            <a:solidFill>
              <a:srgbClr val="A46674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de-DE" sz="1600" b="1" dirty="0" smtClean="0">
                <a:latin typeface="+mj-lt"/>
              </a:rPr>
              <a:t>OA-Verwertungsrechte</a:t>
            </a:r>
          </a:p>
          <a:p>
            <a:r>
              <a:rPr lang="de-DE" sz="1600" dirty="0" smtClean="0">
                <a:latin typeface="+mj-lt"/>
              </a:rPr>
              <a:t>Informationsaggregation von </a:t>
            </a:r>
            <a:r>
              <a:rPr lang="de-DE" sz="1600" dirty="0" err="1" smtClean="0">
                <a:latin typeface="+mj-lt"/>
              </a:rPr>
              <a:t>Verwer-tungsrechten</a:t>
            </a:r>
            <a:r>
              <a:rPr lang="de-DE" sz="1600" dirty="0" smtClean="0">
                <a:latin typeface="+mj-lt"/>
              </a:rPr>
              <a:t> bei der Veröffentlichung von OA Publikationen </a:t>
            </a:r>
            <a:br>
              <a:rPr lang="de-DE" sz="1600" dirty="0" smtClean="0">
                <a:latin typeface="+mj-lt"/>
              </a:rPr>
            </a:br>
            <a:endParaRPr lang="de-DE" sz="1600" dirty="0" smtClean="0">
              <a:latin typeface="+mj-lt"/>
            </a:endParaRPr>
          </a:p>
          <a:p>
            <a:r>
              <a:rPr lang="de-DE" sz="1600" b="1" dirty="0" smtClean="0">
                <a:latin typeface="+mj-lt"/>
                <a:sym typeface="Wingdings" panose="05000000000000000000" pitchFamily="2" charset="2"/>
              </a:rPr>
              <a:t> </a:t>
            </a:r>
            <a:r>
              <a:rPr lang="de-DE" sz="1600" b="1" dirty="0" smtClean="0">
                <a:latin typeface="+mj-lt"/>
              </a:rPr>
              <a:t>Ziel: </a:t>
            </a:r>
            <a:r>
              <a:rPr lang="de-DE" sz="1600" dirty="0" smtClean="0">
                <a:latin typeface="+mj-lt"/>
              </a:rPr>
              <a:t>Unterstützung von Autoren, ihre Forschungsergebnisse in OA verfügbar zu machen</a:t>
            </a:r>
            <a:endParaRPr lang="de-DE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01042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Ausblick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342900"/>
            <a:r>
              <a:rPr lang="de-DE" dirty="0" smtClean="0"/>
              <a:t>Mit Erweiterung des EZB-</a:t>
            </a:r>
            <a:r>
              <a:rPr lang="de-DE" dirty="0" err="1" smtClean="0"/>
              <a:t>Linkingdienstes</a:t>
            </a:r>
            <a:endParaRPr lang="de-DE" dirty="0" smtClean="0"/>
          </a:p>
          <a:p>
            <a:pPr marL="342900"/>
            <a:endParaRPr lang="de-DE" dirty="0" smtClean="0"/>
          </a:p>
          <a:p>
            <a:pPr marL="1085850" lvl="1"/>
            <a:r>
              <a:rPr lang="de-DE" dirty="0"/>
              <a:t>können </a:t>
            </a:r>
            <a:r>
              <a:rPr lang="de-DE" dirty="0" smtClean="0"/>
              <a:t>Endnutzer schneller </a:t>
            </a:r>
            <a:r>
              <a:rPr lang="de-DE" dirty="0"/>
              <a:t>und </a:t>
            </a:r>
            <a:r>
              <a:rPr lang="de-DE" dirty="0" smtClean="0"/>
              <a:t>einfacher auf Parallelpublikationen zugreifen.</a:t>
            </a:r>
          </a:p>
          <a:p>
            <a:pPr marL="1085850" lvl="1"/>
            <a:endParaRPr lang="de-DE" dirty="0"/>
          </a:p>
          <a:p>
            <a:pPr marL="1085850" lvl="1"/>
            <a:r>
              <a:rPr lang="de-DE" dirty="0" smtClean="0"/>
              <a:t>wird die Sichtbarkeit von Parallelpublikationen verbessert.</a:t>
            </a:r>
          </a:p>
          <a:p>
            <a:pPr marL="342900"/>
            <a:endParaRPr lang="de-DE" dirty="0"/>
          </a:p>
          <a:p>
            <a:pPr marL="342900"/>
            <a:r>
              <a:rPr lang="de-DE" dirty="0" smtClean="0"/>
              <a:t>Mit der </a:t>
            </a:r>
            <a:r>
              <a:rPr lang="de-DE" dirty="0"/>
              <a:t>Informationsaggregation von </a:t>
            </a:r>
            <a:r>
              <a:rPr lang="de-DE" dirty="0" smtClean="0"/>
              <a:t>Verwertungsrechten </a:t>
            </a:r>
          </a:p>
          <a:p>
            <a:pPr marL="1085850" lvl="1"/>
            <a:endParaRPr lang="de-DE" dirty="0"/>
          </a:p>
          <a:p>
            <a:pPr marL="1085850" lvl="1"/>
            <a:r>
              <a:rPr lang="de-DE" dirty="0"/>
              <a:t>werden Autoren unterstützt, ihre Forschungsergebnisse in OA verfügbar zu machen.</a:t>
            </a:r>
          </a:p>
          <a:p>
            <a:pPr marL="1085850" lvl="1"/>
            <a:endParaRPr lang="de-DE" dirty="0"/>
          </a:p>
          <a:p>
            <a:pPr marL="1085850" lvl="1"/>
            <a:r>
              <a:rPr lang="de-DE" dirty="0"/>
              <a:t>wird die Veröffentlichung von Parallelpublikationen gefördert.</a:t>
            </a:r>
          </a:p>
          <a:p>
            <a:pPr indent="0">
              <a:buNone/>
            </a:pPr>
            <a:endParaRPr lang="de-DE" dirty="0"/>
          </a:p>
          <a:p>
            <a:pPr marL="342900"/>
            <a:r>
              <a:rPr lang="de-DE" dirty="0" smtClean="0"/>
              <a:t>Dabei wird das Serviceangebot der EZB noch weiter ausgebaut.</a:t>
            </a:r>
          </a:p>
        </p:txBody>
      </p:sp>
    </p:spTree>
    <p:extLst>
      <p:ext uri="{BB962C8B-B14F-4D97-AF65-F5344CB8AC3E}">
        <p14:creationId xmlns:p14="http://schemas.microsoft.com/office/powerpoint/2010/main" val="787663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32000" y="1501200"/>
            <a:ext cx="7272448" cy="696912"/>
          </a:xfrm>
        </p:spPr>
        <p:txBody>
          <a:bodyPr/>
          <a:lstStyle/>
          <a:p>
            <a:r>
              <a:rPr lang="de-DE" dirty="0" smtClean="0"/>
              <a:t>Vielen Dank für Ihre Aufmerksamkeit!</a:t>
            </a:r>
            <a:endParaRPr lang="de-DE" dirty="0"/>
          </a:p>
        </p:txBody>
      </p:sp>
      <p:sp>
        <p:nvSpPr>
          <p:cNvPr id="10" name="Rechteck 9"/>
          <p:cNvSpPr/>
          <p:nvPr/>
        </p:nvSpPr>
        <p:spPr>
          <a:xfrm rot="919372">
            <a:off x="4455765" y="3374032"/>
            <a:ext cx="64793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7200" dirty="0">
                <a:latin typeface="Gigi" panose="04040504061007020D02" pitchFamily="82" charset="0"/>
              </a:rPr>
              <a:t>?</a:t>
            </a:r>
          </a:p>
        </p:txBody>
      </p:sp>
      <p:sp>
        <p:nvSpPr>
          <p:cNvPr id="11" name="Rechteck 10"/>
          <p:cNvSpPr/>
          <p:nvPr/>
        </p:nvSpPr>
        <p:spPr>
          <a:xfrm>
            <a:off x="3622056" y="3438231"/>
            <a:ext cx="8208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/>
              <a:t>Fragen</a:t>
            </a:r>
            <a:endParaRPr lang="de-DE" dirty="0"/>
          </a:p>
        </p:txBody>
      </p:sp>
      <p:sp>
        <p:nvSpPr>
          <p:cNvPr id="12" name="Rechteck 11"/>
          <p:cNvSpPr/>
          <p:nvPr/>
        </p:nvSpPr>
        <p:spPr>
          <a:xfrm rot="455193">
            <a:off x="3927597" y="3884707"/>
            <a:ext cx="41710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3600" dirty="0">
                <a:latin typeface="Gigi" panose="04040504061007020D02" pitchFamily="82" charset="0"/>
              </a:rPr>
              <a:t>?</a:t>
            </a:r>
          </a:p>
        </p:txBody>
      </p:sp>
      <p:sp>
        <p:nvSpPr>
          <p:cNvPr id="13" name="Rechteck 12"/>
          <p:cNvSpPr/>
          <p:nvPr/>
        </p:nvSpPr>
        <p:spPr>
          <a:xfrm>
            <a:off x="4249826" y="3310899"/>
            <a:ext cx="41710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3600" dirty="0">
                <a:latin typeface="Gigi" panose="04040504061007020D02" pitchFamily="82" charset="0"/>
              </a:rPr>
              <a:t>?</a:t>
            </a:r>
          </a:p>
        </p:txBody>
      </p:sp>
      <p:sp>
        <p:nvSpPr>
          <p:cNvPr id="14" name="Rechteck 13"/>
          <p:cNvSpPr/>
          <p:nvPr/>
        </p:nvSpPr>
        <p:spPr>
          <a:xfrm rot="20658618">
            <a:off x="3274221" y="3618438"/>
            <a:ext cx="64793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7200" dirty="0">
                <a:latin typeface="Gigi" panose="04040504061007020D02" pitchFamily="82" charset="0"/>
              </a:rPr>
              <a:t>?</a:t>
            </a:r>
          </a:p>
        </p:txBody>
      </p:sp>
      <p:sp>
        <p:nvSpPr>
          <p:cNvPr id="15" name="Rechteck 14"/>
          <p:cNvSpPr/>
          <p:nvPr/>
        </p:nvSpPr>
        <p:spPr>
          <a:xfrm rot="455193">
            <a:off x="3318044" y="2986589"/>
            <a:ext cx="41710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3600" dirty="0">
                <a:latin typeface="Gigi" panose="04040504061007020D02" pitchFamily="82" charset="0"/>
              </a:rPr>
              <a:t>?</a:t>
            </a:r>
          </a:p>
        </p:txBody>
      </p:sp>
      <p:sp>
        <p:nvSpPr>
          <p:cNvPr id="16" name="Rechteck 15"/>
          <p:cNvSpPr/>
          <p:nvPr/>
        </p:nvSpPr>
        <p:spPr>
          <a:xfrm>
            <a:off x="3796871" y="2570056"/>
            <a:ext cx="64793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7200" dirty="0">
                <a:latin typeface="Gigi" panose="04040504061007020D02" pitchFamily="82" charset="0"/>
              </a:rPr>
              <a:t>?</a:t>
            </a:r>
          </a:p>
        </p:txBody>
      </p:sp>
      <p:sp>
        <p:nvSpPr>
          <p:cNvPr id="17" name="Rechteck 16"/>
          <p:cNvSpPr/>
          <p:nvPr/>
        </p:nvSpPr>
        <p:spPr>
          <a:xfrm rot="20561749">
            <a:off x="4295215" y="4235697"/>
            <a:ext cx="41710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3600" dirty="0">
                <a:latin typeface="Gigi" panose="04040504061007020D02" pitchFamily="82" charset="0"/>
              </a:rPr>
              <a:t>?</a:t>
            </a:r>
          </a:p>
        </p:txBody>
      </p:sp>
      <p:sp>
        <p:nvSpPr>
          <p:cNvPr id="18" name="Rechteck 17"/>
          <p:cNvSpPr/>
          <p:nvPr/>
        </p:nvSpPr>
        <p:spPr>
          <a:xfrm rot="20561749">
            <a:off x="4513633" y="2875344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dirty="0">
                <a:latin typeface="Gigi" panose="04040504061007020D02" pitchFamily="82" charset="0"/>
              </a:rPr>
              <a:t>?</a:t>
            </a:r>
          </a:p>
        </p:txBody>
      </p:sp>
      <p:sp>
        <p:nvSpPr>
          <p:cNvPr id="19" name="Rechteck 18"/>
          <p:cNvSpPr/>
          <p:nvPr/>
        </p:nvSpPr>
        <p:spPr>
          <a:xfrm>
            <a:off x="3779632" y="4560848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dirty="0">
                <a:latin typeface="Gigi" panose="04040504061007020D02" pitchFamily="82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542511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/>
              <a:t>Möglichkeiten zur Veröffentlichung von </a:t>
            </a:r>
            <a:r>
              <a:rPr lang="de-DE" altLang="de-DE" dirty="0" smtClean="0"/>
              <a:t>OA Publikationen</a:t>
            </a:r>
            <a:endParaRPr lang="de-DE" altLang="de-DE" dirty="0"/>
          </a:p>
        </p:txBody>
      </p:sp>
      <p:sp>
        <p:nvSpPr>
          <p:cNvPr id="8" name="Abgerundetes Rechteck 7"/>
          <p:cNvSpPr/>
          <p:nvPr/>
        </p:nvSpPr>
        <p:spPr>
          <a:xfrm>
            <a:off x="845972" y="3117801"/>
            <a:ext cx="3744000" cy="2952000"/>
          </a:xfrm>
          <a:prstGeom prst="roundRect">
            <a:avLst/>
          </a:prstGeom>
          <a:ln>
            <a:solidFill>
              <a:srgbClr val="A46674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de-DE" sz="1600" b="1" dirty="0" smtClean="0"/>
              <a:t>Goldener Weg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 smtClean="0"/>
              <a:t>Veröffentlichung eines wissenschaftlichen </a:t>
            </a:r>
            <a:r>
              <a:rPr lang="de-DE" sz="1600" dirty="0"/>
              <a:t>Textes in </a:t>
            </a:r>
            <a:r>
              <a:rPr lang="de-DE" sz="1600" dirty="0" smtClean="0"/>
              <a:t>einer OA-Zeitschrift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 smtClean="0"/>
              <a:t>„echte OA Zeitschriften“ haben i.d.R. </a:t>
            </a:r>
            <a:r>
              <a:rPr lang="de-DE" sz="1600" dirty="0" err="1" smtClean="0"/>
              <a:t>Qualitätssicherungsver</a:t>
            </a:r>
            <a:r>
              <a:rPr lang="de-DE" sz="1600" dirty="0" smtClean="0"/>
              <a:t>-fahren (siehe auch DOAJ – Directory </a:t>
            </a:r>
            <a:r>
              <a:rPr lang="de-DE" sz="1600" dirty="0" err="1"/>
              <a:t>of</a:t>
            </a:r>
            <a:r>
              <a:rPr lang="de-DE" sz="1600" dirty="0"/>
              <a:t> Open Access Journals</a:t>
            </a:r>
            <a:r>
              <a:rPr lang="de-DE" sz="1600" dirty="0" smtClean="0"/>
              <a:t>)</a:t>
            </a:r>
          </a:p>
        </p:txBody>
      </p:sp>
      <p:sp>
        <p:nvSpPr>
          <p:cNvPr id="9" name="Abgerundetes Rechteck 8"/>
          <p:cNvSpPr/>
          <p:nvPr/>
        </p:nvSpPr>
        <p:spPr>
          <a:xfrm>
            <a:off x="4788024" y="3117801"/>
            <a:ext cx="3744000" cy="2952000"/>
          </a:xfrm>
          <a:prstGeom prst="roundRect">
            <a:avLst/>
          </a:prstGeom>
          <a:ln>
            <a:solidFill>
              <a:srgbClr val="A46674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de-DE" sz="1600" b="1" dirty="0" smtClean="0"/>
              <a:t>Grüner Weg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 smtClean="0"/>
              <a:t>Erstveröffentlichung </a:t>
            </a:r>
            <a:r>
              <a:rPr lang="de-DE" sz="1600" dirty="0"/>
              <a:t>eines wissenschaftlichen Textes </a:t>
            </a:r>
            <a:r>
              <a:rPr lang="de-DE" sz="1600" dirty="0" smtClean="0"/>
              <a:t>bei einem Verlag und  gleichzeitig Veröffentlichung einer frei zugänglichen </a:t>
            </a:r>
            <a:r>
              <a:rPr lang="de-DE" sz="1600" b="1" dirty="0" smtClean="0"/>
              <a:t>Parallelpublikation</a:t>
            </a:r>
            <a:r>
              <a:rPr lang="de-DE" sz="1600" dirty="0" smtClean="0"/>
              <a:t> in einem Repositorium </a:t>
            </a:r>
          </a:p>
        </p:txBody>
      </p:sp>
      <p:sp>
        <p:nvSpPr>
          <p:cNvPr id="7" name="Abgerundetes Rechteck 6"/>
          <p:cNvSpPr/>
          <p:nvPr/>
        </p:nvSpPr>
        <p:spPr>
          <a:xfrm>
            <a:off x="3653868" y="2420888"/>
            <a:ext cx="1872208" cy="1080120"/>
          </a:xfrm>
          <a:prstGeom prst="roundRect">
            <a:avLst/>
          </a:prstGeom>
          <a:ln>
            <a:solidFill>
              <a:srgbClr val="A46674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26" name="Picture 2" descr="http://www.ub.uni-freiburg.de/uploads/pics/OpenAccess_Logo_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9972" y="2497101"/>
            <a:ext cx="1080000" cy="927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7495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Agenda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442913" indent="-442913">
              <a:lnSpc>
                <a:spcPts val="2200"/>
              </a:lnSpc>
              <a:buFont typeface="+mj-lt"/>
              <a:buAutoNum type="arabicPeriod"/>
            </a:pPr>
            <a:r>
              <a:rPr lang="de-DE" altLang="de-DE" dirty="0" smtClean="0"/>
              <a:t>Zielsetzung des Projekts und Schwerpunkte</a:t>
            </a:r>
          </a:p>
          <a:p>
            <a:pPr marL="442913" indent="-442913">
              <a:lnSpc>
                <a:spcPts val="2200"/>
              </a:lnSpc>
              <a:buFont typeface="+mj-lt"/>
              <a:buAutoNum type="arabicPeriod"/>
            </a:pPr>
            <a:endParaRPr lang="de-DE" altLang="de-DE" dirty="0"/>
          </a:p>
          <a:p>
            <a:pPr marL="442913" indent="-442913">
              <a:lnSpc>
                <a:spcPts val="2200"/>
              </a:lnSpc>
              <a:buFont typeface="+mj-lt"/>
              <a:buAutoNum type="arabicPeriod"/>
            </a:pPr>
            <a:r>
              <a:rPr lang="de-DE" b="1" dirty="0" smtClean="0"/>
              <a:t>Schwerpunkt 1: OA-erweiterter EZB-</a:t>
            </a:r>
            <a:r>
              <a:rPr lang="de-DE" b="1" dirty="0" err="1" smtClean="0"/>
              <a:t>Linkingdienst</a:t>
            </a:r>
            <a:endParaRPr lang="de-DE" b="1" dirty="0" smtClean="0"/>
          </a:p>
          <a:p>
            <a:pPr marL="1185863" lvl="1" indent="-442913">
              <a:lnSpc>
                <a:spcPts val="2200"/>
              </a:lnSpc>
              <a:buFont typeface="+mj-lt"/>
              <a:buAutoNum type="arabicPeriod"/>
            </a:pPr>
            <a:r>
              <a:rPr lang="de-DE" dirty="0" smtClean="0"/>
              <a:t>Funktionsweise des EZB-</a:t>
            </a:r>
            <a:r>
              <a:rPr lang="de-DE" dirty="0" err="1" smtClean="0"/>
              <a:t>Linkingdienstes</a:t>
            </a:r>
            <a:endParaRPr lang="de-DE" dirty="0" smtClean="0"/>
          </a:p>
          <a:p>
            <a:pPr marL="1185863" lvl="1" indent="-442913">
              <a:lnSpc>
                <a:spcPts val="2200"/>
              </a:lnSpc>
              <a:buFont typeface="+mj-lt"/>
              <a:buAutoNum type="arabicPeriod"/>
            </a:pPr>
            <a:r>
              <a:rPr lang="de-DE" dirty="0"/>
              <a:t>Nutzung des </a:t>
            </a:r>
            <a:r>
              <a:rPr lang="de-DE" dirty="0" smtClean="0"/>
              <a:t>EZB-</a:t>
            </a:r>
            <a:r>
              <a:rPr lang="de-DE" dirty="0" err="1" smtClean="0"/>
              <a:t>Linkingdienstes</a:t>
            </a:r>
            <a:endParaRPr lang="de-DE" dirty="0" smtClean="0"/>
          </a:p>
          <a:p>
            <a:pPr marL="1185863" lvl="1" indent="-442913">
              <a:lnSpc>
                <a:spcPts val="2200"/>
              </a:lnSpc>
              <a:buFont typeface="+mj-lt"/>
              <a:buAutoNum type="arabicPeriod"/>
            </a:pPr>
            <a:r>
              <a:rPr lang="de-DE" dirty="0" smtClean="0"/>
              <a:t>Geplante Erweiterung des EZB-</a:t>
            </a:r>
            <a:r>
              <a:rPr lang="de-DE" dirty="0" err="1" smtClean="0"/>
              <a:t>Linkingdienstes</a:t>
            </a:r>
            <a:endParaRPr lang="de-DE" dirty="0"/>
          </a:p>
          <a:p>
            <a:pPr marL="442913" indent="-442913">
              <a:lnSpc>
                <a:spcPts val="2200"/>
              </a:lnSpc>
              <a:buFont typeface="+mj-lt"/>
              <a:buAutoNum type="arabicPeriod"/>
            </a:pPr>
            <a:endParaRPr lang="de-DE" altLang="de-DE" dirty="0" smtClean="0"/>
          </a:p>
          <a:p>
            <a:pPr marL="442913" indent="-442913">
              <a:lnSpc>
                <a:spcPts val="2200"/>
              </a:lnSpc>
              <a:buFont typeface="+mj-lt"/>
              <a:buAutoNum type="arabicPeriod"/>
            </a:pPr>
            <a:r>
              <a:rPr lang="de-DE" altLang="de-DE" dirty="0" smtClean="0"/>
              <a:t>Schwerpunkt 2: </a:t>
            </a:r>
            <a:r>
              <a:rPr lang="de-DE" dirty="0" smtClean="0"/>
              <a:t>OA-Verwertungsrechte</a:t>
            </a:r>
          </a:p>
          <a:p>
            <a:pPr marL="1185863" lvl="1" indent="-442913">
              <a:lnSpc>
                <a:spcPts val="2200"/>
              </a:lnSpc>
              <a:buFont typeface="+mj-lt"/>
              <a:buAutoNum type="arabicPeriod"/>
            </a:pPr>
            <a:r>
              <a:rPr lang="de-DE" dirty="0"/>
              <a:t>Verschiedene Informationsquellen für Autoren</a:t>
            </a:r>
          </a:p>
          <a:p>
            <a:pPr marL="1185863" lvl="1" indent="-442913">
              <a:lnSpc>
                <a:spcPts val="2200"/>
              </a:lnSpc>
              <a:buFont typeface="+mj-lt"/>
              <a:buAutoNum type="arabicPeriod"/>
            </a:pPr>
            <a:r>
              <a:rPr lang="de-DE" dirty="0" smtClean="0"/>
              <a:t>Geplante Zusammenführung</a:t>
            </a:r>
            <a:endParaRPr lang="de-DE" dirty="0"/>
          </a:p>
          <a:p>
            <a:pPr marL="442913" indent="-442913">
              <a:lnSpc>
                <a:spcPts val="2200"/>
              </a:lnSpc>
              <a:buFont typeface="+mj-lt"/>
              <a:buAutoNum type="arabicPeriod"/>
            </a:pPr>
            <a:endParaRPr lang="de-DE" altLang="de-DE" dirty="0" smtClean="0"/>
          </a:p>
          <a:p>
            <a:pPr marL="442913" indent="-442913">
              <a:lnSpc>
                <a:spcPts val="2200"/>
              </a:lnSpc>
              <a:buFont typeface="+mj-lt"/>
              <a:buAutoNum type="arabicPeriod"/>
            </a:pPr>
            <a:r>
              <a:rPr lang="de-DE" altLang="de-DE" dirty="0" smtClean="0"/>
              <a:t>Ausblick</a:t>
            </a:r>
          </a:p>
        </p:txBody>
      </p:sp>
    </p:spTree>
    <p:extLst>
      <p:ext uri="{BB962C8B-B14F-4D97-AF65-F5344CB8AC3E}">
        <p14:creationId xmlns:p14="http://schemas.microsoft.com/office/powerpoint/2010/main" val="3130338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32000" y="1501200"/>
            <a:ext cx="7272448" cy="696912"/>
          </a:xfrm>
        </p:spPr>
        <p:txBody>
          <a:bodyPr/>
          <a:lstStyle/>
          <a:p>
            <a:r>
              <a:rPr lang="de-DE" dirty="0"/>
              <a:t>Schwerpunkt 1: OA-erweiterter EZB-</a:t>
            </a:r>
            <a:r>
              <a:rPr lang="de-DE" dirty="0" err="1"/>
              <a:t>Linkingdienst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342900"/>
            <a:r>
              <a:rPr lang="en-US" b="1" dirty="0" smtClean="0"/>
              <a:t>Problem: </a:t>
            </a:r>
          </a:p>
          <a:p>
            <a:pPr marL="1085850" lvl="1"/>
            <a:r>
              <a:rPr lang="en-US" dirty="0" err="1" smtClean="0"/>
              <a:t>Linkresolver</a:t>
            </a:r>
            <a:r>
              <a:rPr lang="en-US" dirty="0" smtClean="0"/>
              <a:t> </a:t>
            </a:r>
            <a:r>
              <a:rPr lang="en-US" dirty="0" err="1" smtClean="0"/>
              <a:t>können</a:t>
            </a:r>
            <a:r>
              <a:rPr lang="en-US" dirty="0" smtClean="0"/>
              <a:t> </a:t>
            </a:r>
            <a:r>
              <a:rPr lang="en-US" dirty="0" err="1" smtClean="0"/>
              <a:t>nicht</a:t>
            </a:r>
            <a:r>
              <a:rPr lang="en-US" dirty="0" smtClean="0"/>
              <a:t> </a:t>
            </a:r>
            <a:r>
              <a:rPr lang="en-US" dirty="0" err="1" smtClean="0"/>
              <a:t>immer</a:t>
            </a:r>
            <a:r>
              <a:rPr lang="en-US" dirty="0" smtClean="0"/>
              <a:t> </a:t>
            </a:r>
            <a:r>
              <a:rPr lang="en-US" dirty="0" err="1" smtClean="0"/>
              <a:t>einen</a:t>
            </a:r>
            <a:r>
              <a:rPr lang="en-US" dirty="0" smtClean="0"/>
              <a:t> Link </a:t>
            </a:r>
            <a:r>
              <a:rPr lang="en-US" dirty="0" err="1" smtClean="0"/>
              <a:t>zum</a:t>
            </a:r>
            <a:r>
              <a:rPr lang="en-US" dirty="0" smtClean="0"/>
              <a:t> </a:t>
            </a:r>
            <a:r>
              <a:rPr lang="en-US" dirty="0" err="1" smtClean="0"/>
              <a:t>Volltext</a:t>
            </a:r>
            <a:r>
              <a:rPr lang="en-US" dirty="0" smtClean="0"/>
              <a:t> </a:t>
            </a:r>
            <a:r>
              <a:rPr lang="en-US" dirty="0" err="1" smtClean="0"/>
              <a:t>anbieten</a:t>
            </a:r>
            <a:r>
              <a:rPr lang="en-US" dirty="0" smtClean="0"/>
              <a:t> (</a:t>
            </a:r>
            <a:r>
              <a:rPr lang="en-US" dirty="0" err="1" smtClean="0"/>
              <a:t>z.B</a:t>
            </a:r>
            <a:r>
              <a:rPr lang="en-US" dirty="0" smtClean="0"/>
              <a:t>. </a:t>
            </a:r>
            <a:r>
              <a:rPr lang="en-US" dirty="0" err="1" smtClean="0"/>
              <a:t>keine</a:t>
            </a:r>
            <a:r>
              <a:rPr lang="en-US" dirty="0" smtClean="0"/>
              <a:t> </a:t>
            </a:r>
            <a:r>
              <a:rPr lang="en-US" dirty="0" err="1" smtClean="0"/>
              <a:t>Lizenzierung</a:t>
            </a:r>
            <a:r>
              <a:rPr lang="en-US" dirty="0" smtClean="0"/>
              <a:t>)</a:t>
            </a:r>
          </a:p>
          <a:p>
            <a:pPr marL="1085850" lvl="1"/>
            <a:r>
              <a:rPr lang="en-US" dirty="0" err="1" smtClean="0"/>
              <a:t>Parallelpublikationen</a:t>
            </a:r>
            <a:r>
              <a:rPr lang="en-US" dirty="0" smtClean="0"/>
              <a:t> </a:t>
            </a:r>
            <a:r>
              <a:rPr lang="en-US" dirty="0" err="1"/>
              <a:t>sind</a:t>
            </a:r>
            <a:r>
              <a:rPr lang="en-US" dirty="0"/>
              <a:t> </a:t>
            </a:r>
            <a:r>
              <a:rPr lang="en-US" dirty="0" err="1" smtClean="0"/>
              <a:t>häufig</a:t>
            </a:r>
            <a:r>
              <a:rPr lang="en-US" dirty="0" smtClean="0"/>
              <a:t> </a:t>
            </a:r>
            <a:r>
              <a:rPr lang="en-US" dirty="0" err="1" smtClean="0"/>
              <a:t>nicht</a:t>
            </a:r>
            <a:r>
              <a:rPr lang="en-US" dirty="0" smtClean="0"/>
              <a:t> in </a:t>
            </a:r>
            <a:r>
              <a:rPr lang="en-US" dirty="0" err="1" smtClean="0"/>
              <a:t>Linkresolvern</a:t>
            </a:r>
            <a:r>
              <a:rPr lang="en-US" dirty="0" smtClean="0"/>
              <a:t> </a:t>
            </a:r>
            <a:r>
              <a:rPr lang="en-US" dirty="0" err="1" smtClean="0"/>
              <a:t>enthalten</a:t>
            </a:r>
            <a:r>
              <a:rPr lang="en-US" dirty="0" smtClean="0"/>
              <a:t> und </a:t>
            </a:r>
            <a:r>
              <a:rPr lang="en-US" dirty="0" err="1" smtClean="0"/>
              <a:t>müssen</a:t>
            </a:r>
            <a:r>
              <a:rPr lang="en-US" dirty="0" smtClean="0"/>
              <a:t> von den </a:t>
            </a:r>
            <a:r>
              <a:rPr lang="de-DE" dirty="0" smtClean="0"/>
              <a:t>Endnutzer separat gesucht werden</a:t>
            </a:r>
          </a:p>
          <a:p>
            <a:pPr marL="1085850" lvl="1"/>
            <a:endParaRPr lang="en-US" dirty="0" smtClean="0"/>
          </a:p>
          <a:p>
            <a:pPr marL="342900"/>
            <a:r>
              <a:rPr lang="en-US" b="1" dirty="0" err="1" smtClean="0"/>
              <a:t>Lösungsansatz</a:t>
            </a:r>
            <a:r>
              <a:rPr lang="en-US" b="1" dirty="0" smtClean="0"/>
              <a:t>:</a:t>
            </a:r>
            <a:r>
              <a:rPr lang="en-US" dirty="0" smtClean="0"/>
              <a:t>	</a:t>
            </a:r>
          </a:p>
          <a:p>
            <a:pPr marL="1085850" lvl="1"/>
            <a:r>
              <a:rPr lang="en-US" dirty="0" err="1" smtClean="0"/>
              <a:t>Erweiterung</a:t>
            </a:r>
            <a:r>
              <a:rPr lang="en-US" dirty="0" smtClean="0"/>
              <a:t> des EZB-</a:t>
            </a:r>
            <a:r>
              <a:rPr lang="en-US" dirty="0" err="1" smtClean="0"/>
              <a:t>Linkingdienstes</a:t>
            </a:r>
            <a:r>
              <a:rPr lang="en-US" dirty="0" smtClean="0"/>
              <a:t> um </a:t>
            </a:r>
            <a:r>
              <a:rPr lang="en-US" dirty="0" err="1"/>
              <a:t>Parallelpublikationen</a:t>
            </a:r>
            <a:r>
              <a:rPr lang="en-US" dirty="0"/>
              <a:t> </a:t>
            </a:r>
            <a:r>
              <a:rPr lang="de-DE" dirty="0" smtClean="0"/>
              <a:t>in </a:t>
            </a:r>
            <a:r>
              <a:rPr lang="de-DE" dirty="0"/>
              <a:t>institutionellen </a:t>
            </a:r>
            <a:r>
              <a:rPr lang="de-DE" dirty="0" smtClean="0"/>
              <a:t>Repositorien</a:t>
            </a:r>
          </a:p>
          <a:p>
            <a:pPr marL="1085850" lvl="1"/>
            <a:r>
              <a:rPr lang="de-DE" dirty="0" smtClean="0"/>
              <a:t>Neben dem Link zur Verlagsversion soll zukünftig zusätzlich ein Link zur Parallelpublikation (falls vorhanden) alternativ angeboten werden </a:t>
            </a:r>
            <a:endParaRPr lang="de-DE" b="1" dirty="0" smtClean="0"/>
          </a:p>
          <a:p>
            <a:pPr marL="1085850" lvl="1"/>
            <a:endParaRPr lang="de-DE" dirty="0" smtClean="0"/>
          </a:p>
          <a:p>
            <a:pPr marL="342900"/>
            <a:r>
              <a:rPr lang="de-DE" b="1" dirty="0" smtClean="0"/>
              <a:t>Ziel:</a:t>
            </a:r>
          </a:p>
          <a:p>
            <a:pPr marL="1085850" lvl="1"/>
            <a:r>
              <a:rPr lang="de-DE" dirty="0" smtClean="0"/>
              <a:t>Schneller </a:t>
            </a:r>
            <a:r>
              <a:rPr lang="de-DE" dirty="0"/>
              <a:t>und einfacherer Zugriff auf OA Publikationen für </a:t>
            </a:r>
            <a:r>
              <a:rPr lang="de-DE" dirty="0" smtClean="0"/>
              <a:t>Endnutzer</a:t>
            </a:r>
          </a:p>
          <a:p>
            <a:pPr marL="1085850" lvl="1"/>
            <a:r>
              <a:rPr lang="de-DE" dirty="0" smtClean="0"/>
              <a:t>Erhöhung der Reichweite </a:t>
            </a:r>
            <a:r>
              <a:rPr lang="de-DE" dirty="0"/>
              <a:t>von </a:t>
            </a:r>
            <a:r>
              <a:rPr lang="de-DE" dirty="0" smtClean="0"/>
              <a:t>Parallelpublikationen</a:t>
            </a:r>
          </a:p>
        </p:txBody>
      </p:sp>
    </p:spTree>
    <p:extLst>
      <p:ext uri="{BB962C8B-B14F-4D97-AF65-F5344CB8AC3E}">
        <p14:creationId xmlns:p14="http://schemas.microsoft.com/office/powerpoint/2010/main" val="3824304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32000" y="1501200"/>
            <a:ext cx="7272448" cy="696912"/>
          </a:xfrm>
        </p:spPr>
        <p:txBody>
          <a:bodyPr/>
          <a:lstStyle/>
          <a:p>
            <a:r>
              <a:rPr lang="de-DE" dirty="0"/>
              <a:t>Funktionsweise des EZB-</a:t>
            </a:r>
            <a:r>
              <a:rPr lang="de-DE" dirty="0" err="1"/>
              <a:t>Linkingdienstes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342900"/>
            <a:r>
              <a:rPr lang="de-DE" dirty="0"/>
              <a:t>Der EZB-</a:t>
            </a:r>
            <a:r>
              <a:rPr lang="en-US" dirty="0" err="1"/>
              <a:t>Linkingdienst</a:t>
            </a:r>
            <a:r>
              <a:rPr lang="en-US" dirty="0"/>
              <a:t> </a:t>
            </a:r>
            <a:r>
              <a:rPr lang="de-DE" dirty="0"/>
              <a:t>ist ein </a:t>
            </a:r>
            <a:r>
              <a:rPr lang="de-DE" dirty="0" err="1"/>
              <a:t>Linkresolver</a:t>
            </a:r>
            <a:r>
              <a:rPr lang="de-DE" dirty="0"/>
              <a:t>, der </a:t>
            </a:r>
          </a:p>
          <a:p>
            <a:pPr marL="1143000" lvl="1" indent="-342900">
              <a:buFont typeface="+mj-lt"/>
              <a:buAutoNum type="arabicPeriod"/>
            </a:pPr>
            <a:r>
              <a:rPr lang="de-DE" dirty="0"/>
              <a:t>die </a:t>
            </a:r>
            <a:r>
              <a:rPr lang="de-DE" b="1" dirty="0"/>
              <a:t>Verfügbarkeit</a:t>
            </a:r>
            <a:r>
              <a:rPr lang="de-DE" dirty="0"/>
              <a:t> von E-Zeitschriften prüft (auf Basis der in der EZB gespeicherten Lizenzdaten) und </a:t>
            </a:r>
          </a:p>
          <a:p>
            <a:pPr marL="1143000" lvl="1" indent="-342900">
              <a:buFont typeface="+mj-lt"/>
              <a:buAutoNum type="arabicPeriod"/>
            </a:pPr>
            <a:r>
              <a:rPr lang="de-DE" dirty="0"/>
              <a:t>einen </a:t>
            </a:r>
            <a:r>
              <a:rPr lang="de-DE" b="1" dirty="0"/>
              <a:t>Link zum Inhalt </a:t>
            </a:r>
            <a:r>
              <a:rPr lang="de-DE" dirty="0"/>
              <a:t>bietet (z.B. Volltext, Inhaltsverzeichnis)</a:t>
            </a:r>
          </a:p>
          <a:p>
            <a:pPr marL="342900"/>
            <a:endParaRPr lang="de-DE" dirty="0"/>
          </a:p>
          <a:p>
            <a:pPr marL="360363" indent="-360363"/>
            <a:r>
              <a:rPr lang="de-DE" dirty="0"/>
              <a:t>Der EZB-</a:t>
            </a:r>
            <a:r>
              <a:rPr lang="de-DE" dirty="0" err="1"/>
              <a:t>Linkingdienst</a:t>
            </a:r>
            <a:r>
              <a:rPr lang="de-DE" dirty="0"/>
              <a:t> nutzt </a:t>
            </a:r>
            <a:r>
              <a:rPr lang="de-DE" b="1" dirty="0" err="1"/>
              <a:t>OpenURL</a:t>
            </a:r>
            <a:r>
              <a:rPr lang="de-DE" dirty="0"/>
              <a:t>. </a:t>
            </a:r>
            <a:r>
              <a:rPr lang="de-DE" dirty="0" err="1"/>
              <a:t>OpenURL</a:t>
            </a:r>
            <a:r>
              <a:rPr lang="de-DE" dirty="0"/>
              <a:t> ermöglicht die Erzeugung einer URL zu einem elektronischen Dokument auf Basis seiner Metadaten.</a:t>
            </a:r>
          </a:p>
          <a:p>
            <a:pPr marL="360363" indent="-360363"/>
            <a:endParaRPr lang="de-DE" dirty="0"/>
          </a:p>
          <a:p>
            <a:pPr marL="360363" indent="-360363"/>
            <a:r>
              <a:rPr lang="de-DE" dirty="0"/>
              <a:t>Der EZB-</a:t>
            </a:r>
            <a:r>
              <a:rPr lang="en-US" dirty="0" err="1"/>
              <a:t>Linkingdienst</a:t>
            </a:r>
            <a:r>
              <a:rPr lang="en-US" dirty="0"/>
              <a:t> </a:t>
            </a:r>
            <a:r>
              <a:rPr lang="de-DE" dirty="0"/>
              <a:t>ist in mehr als </a:t>
            </a:r>
            <a:r>
              <a:rPr lang="de-DE" b="1" dirty="0"/>
              <a:t>40 Drittsystemen </a:t>
            </a:r>
            <a:r>
              <a:rPr lang="de-DE" dirty="0"/>
              <a:t>integriert (z.B. Bibliotheksportale, virtuelle Fachbibliotheken, Fachdatenbanken, Internetportale etc.)</a:t>
            </a:r>
          </a:p>
          <a:p>
            <a:pPr marL="360363" indent="-360363"/>
            <a:endParaRPr lang="de-DE" dirty="0"/>
          </a:p>
          <a:p>
            <a:pPr marL="360363" indent="-360363"/>
            <a:r>
              <a:rPr lang="de-DE" dirty="0"/>
              <a:t>Zu den </a:t>
            </a:r>
            <a:r>
              <a:rPr lang="de-DE" dirty="0" smtClean="0"/>
              <a:t>Hauptnutzern </a:t>
            </a:r>
            <a:r>
              <a:rPr lang="de-DE" dirty="0"/>
              <a:t>zählen </a:t>
            </a:r>
            <a:r>
              <a:rPr lang="en-GB" dirty="0"/>
              <a:t>MEDPILOT, GREENPILOT </a:t>
            </a:r>
            <a:r>
              <a:rPr lang="en-GB" dirty="0" smtClean="0"/>
              <a:t>und </a:t>
            </a:r>
            <a:r>
              <a:rPr lang="en-GB" dirty="0" err="1"/>
              <a:t>ReDI</a:t>
            </a:r>
            <a:endParaRPr lang="en-GB" dirty="0"/>
          </a:p>
          <a:p>
            <a:pPr marL="360363" indent="-360363"/>
            <a:endParaRPr lang="en-GB" dirty="0"/>
          </a:p>
          <a:p>
            <a:pPr marL="360363" indent="-360363"/>
            <a:r>
              <a:rPr lang="de-DE" dirty="0"/>
              <a:t>Allein in 2014 gingen </a:t>
            </a:r>
            <a:r>
              <a:rPr lang="de-DE" b="1" dirty="0"/>
              <a:t>70 Millionen Anfragen </a:t>
            </a:r>
            <a:r>
              <a:rPr lang="de-DE" dirty="0"/>
              <a:t>an den EZB-</a:t>
            </a:r>
            <a:r>
              <a:rPr lang="en-US" dirty="0" err="1"/>
              <a:t>Linkingdienst</a:t>
            </a:r>
            <a:r>
              <a:rPr lang="en-US" dirty="0"/>
              <a:t> </a:t>
            </a:r>
            <a:r>
              <a:rPr lang="de-DE" dirty="0"/>
              <a:t>ein. Hinzu kommen noch Anfragen über Journals Online &amp; Print (JOP).</a:t>
            </a:r>
          </a:p>
        </p:txBody>
      </p:sp>
    </p:spTree>
    <p:extLst>
      <p:ext uri="{BB962C8B-B14F-4D97-AF65-F5344CB8AC3E}">
        <p14:creationId xmlns:p14="http://schemas.microsoft.com/office/powerpoint/2010/main" val="2733942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080"/>
          <a:stretch/>
        </p:blipFill>
        <p:spPr bwMode="auto">
          <a:xfrm>
            <a:off x="2915816" y="980728"/>
            <a:ext cx="6007291" cy="568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Abgerundete rechteckige Legende 7"/>
          <p:cNvSpPr/>
          <p:nvPr/>
        </p:nvSpPr>
        <p:spPr>
          <a:xfrm>
            <a:off x="1010680" y="3789040"/>
            <a:ext cx="1476000" cy="720000"/>
          </a:xfrm>
          <a:prstGeom prst="wedgeRoundRectCallout">
            <a:avLst>
              <a:gd name="adj1" fmla="val 303127"/>
              <a:gd name="adj2" fmla="val 79104"/>
              <a:gd name="adj3" fmla="val 16667"/>
            </a:avLst>
          </a:prstGeom>
          <a:solidFill>
            <a:schemeClr val="bg1">
              <a:lumMod val="75000"/>
            </a:schemeClr>
          </a:solidFill>
          <a:ln w="127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 err="1" smtClean="0">
                <a:solidFill>
                  <a:schemeClr val="tx1"/>
                </a:solidFill>
              </a:rPr>
              <a:t>Lizenz</a:t>
            </a:r>
            <a:r>
              <a:rPr lang="en-US" sz="1600" dirty="0" smtClean="0">
                <a:solidFill>
                  <a:schemeClr val="tx1"/>
                </a:solidFill>
              </a:rPr>
              <a:t>-information</a:t>
            </a:r>
            <a:r>
              <a:rPr lang="en-US" sz="1600" dirty="0">
                <a:solidFill>
                  <a:schemeClr val="tx1"/>
                </a:solidFill>
              </a:rPr>
              <a:t/>
            </a:r>
            <a:br>
              <a:rPr lang="en-US" sz="1600" dirty="0">
                <a:solidFill>
                  <a:schemeClr val="tx1"/>
                </a:solidFill>
              </a:rPr>
            </a:br>
            <a:r>
              <a:rPr lang="en-US" sz="1600" dirty="0">
                <a:solidFill>
                  <a:schemeClr val="tx1"/>
                </a:solidFill>
              </a:rPr>
              <a:t>via EZB </a:t>
            </a:r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10" name="Abgerundete rechteckige Legende 9"/>
          <p:cNvSpPr/>
          <p:nvPr/>
        </p:nvSpPr>
        <p:spPr>
          <a:xfrm>
            <a:off x="1010680" y="5445224"/>
            <a:ext cx="1476000" cy="720000"/>
          </a:xfrm>
          <a:prstGeom prst="wedgeRoundRectCallout">
            <a:avLst>
              <a:gd name="adj1" fmla="val 223221"/>
              <a:gd name="adj2" fmla="val 64574"/>
              <a:gd name="adj3" fmla="val 16667"/>
            </a:avLst>
          </a:prstGeom>
          <a:solidFill>
            <a:schemeClr val="bg1">
              <a:lumMod val="75000"/>
            </a:schemeClr>
          </a:solidFill>
          <a:ln w="127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 err="1" smtClean="0">
                <a:solidFill>
                  <a:schemeClr val="tx1"/>
                </a:solidFill>
              </a:rPr>
              <a:t>Direktlink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zum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Artikelvolltext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br>
              <a:rPr lang="en-US" sz="1600" dirty="0" smtClean="0">
                <a:solidFill>
                  <a:schemeClr val="tx1"/>
                </a:solidFill>
              </a:rPr>
            </a:br>
            <a:r>
              <a:rPr lang="en-US" sz="1600" dirty="0" smtClean="0">
                <a:solidFill>
                  <a:schemeClr val="tx1"/>
                </a:solidFill>
              </a:rPr>
              <a:t>via EZB</a:t>
            </a:r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13" name="Abgerundete rechteckige Legende 12"/>
          <p:cNvSpPr/>
          <p:nvPr/>
        </p:nvSpPr>
        <p:spPr>
          <a:xfrm>
            <a:off x="1010680" y="1302722"/>
            <a:ext cx="1476000" cy="720000"/>
          </a:xfrm>
          <a:prstGeom prst="wedgeRoundRectCallout">
            <a:avLst>
              <a:gd name="adj1" fmla="val 219627"/>
              <a:gd name="adj2" fmla="val 41408"/>
              <a:gd name="adj3" fmla="val 16667"/>
            </a:avLst>
          </a:prstGeom>
          <a:solidFill>
            <a:schemeClr val="bg1">
              <a:lumMod val="75000"/>
            </a:schemeClr>
          </a:solidFill>
          <a:ln w="127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 err="1" smtClean="0">
                <a:solidFill>
                  <a:schemeClr val="tx1"/>
                </a:solidFill>
              </a:rPr>
              <a:t>Suchbegriff</a:t>
            </a:r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14" name="Abgerundete rechteckige Legende 13"/>
          <p:cNvSpPr/>
          <p:nvPr/>
        </p:nvSpPr>
        <p:spPr>
          <a:xfrm>
            <a:off x="1010680" y="2258321"/>
            <a:ext cx="1476000" cy="720000"/>
          </a:xfrm>
          <a:prstGeom prst="wedgeRoundRectCallout">
            <a:avLst>
              <a:gd name="adj1" fmla="val 192025"/>
              <a:gd name="adj2" fmla="val 53982"/>
              <a:gd name="adj3" fmla="val 16667"/>
            </a:avLst>
          </a:prstGeom>
          <a:solidFill>
            <a:schemeClr val="bg1">
              <a:lumMod val="75000"/>
            </a:schemeClr>
          </a:solidFill>
          <a:ln w="127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 err="1" smtClean="0">
                <a:solidFill>
                  <a:schemeClr val="tx1"/>
                </a:solidFill>
              </a:rPr>
              <a:t>Ergebnisliste</a:t>
            </a:r>
            <a:endParaRPr lang="de-DE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2900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Funktionsweise des EZB-</a:t>
            </a:r>
            <a:r>
              <a:rPr lang="de-DE" dirty="0" err="1"/>
              <a:t>Linkingdienstes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273050" indent="-273050"/>
            <a:r>
              <a:rPr lang="en-GB" dirty="0" smtClean="0"/>
              <a:t>(1) </a:t>
            </a:r>
            <a:r>
              <a:rPr lang="en-GB" dirty="0" err="1" smtClean="0"/>
              <a:t>Anfrage</a:t>
            </a:r>
            <a:r>
              <a:rPr lang="en-GB" dirty="0" smtClean="0"/>
              <a:t> URL </a:t>
            </a:r>
            <a:r>
              <a:rPr lang="en-GB" dirty="0" err="1" smtClean="0"/>
              <a:t>geht</a:t>
            </a:r>
            <a:r>
              <a:rPr lang="en-GB" dirty="0" smtClean="0"/>
              <a:t> </a:t>
            </a:r>
            <a:r>
              <a:rPr lang="en-GB" dirty="0" err="1" smtClean="0"/>
              <a:t>beim</a:t>
            </a:r>
            <a:r>
              <a:rPr lang="en-GB" dirty="0" smtClean="0"/>
              <a:t> EZB-</a:t>
            </a:r>
            <a:r>
              <a:rPr lang="en-GB" dirty="0" err="1" smtClean="0"/>
              <a:t>Linkingdienst</a:t>
            </a:r>
            <a:r>
              <a:rPr lang="en-GB" dirty="0" smtClean="0"/>
              <a:t> </a:t>
            </a:r>
            <a:r>
              <a:rPr lang="en-GB" dirty="0" err="1" smtClean="0"/>
              <a:t>ein</a:t>
            </a:r>
            <a:r>
              <a:rPr lang="en-GB" dirty="0" smtClean="0"/>
              <a:t>, </a:t>
            </a:r>
            <a:r>
              <a:rPr lang="en-GB" dirty="0" err="1" smtClean="0"/>
              <a:t>z.B</a:t>
            </a:r>
            <a:r>
              <a:rPr lang="en-GB" dirty="0" smtClean="0"/>
              <a:t>.</a:t>
            </a:r>
            <a:br>
              <a:rPr lang="en-GB" dirty="0" smtClean="0"/>
            </a:br>
            <a:r>
              <a:rPr lang="en-GB" sz="1400" dirty="0" smtClean="0"/>
              <a:t>http://ezb.uni-regensburg.de/ezeit/vascoda/openURL.phtml?bibid=UBR&amp;issn=0884-2175&amp;date=2013&amp;volume=42&amp;issue=6&amp;spage=617&amp;genre=article&amp;lang=en</a:t>
            </a:r>
            <a:endParaRPr lang="de-DE" sz="1400" dirty="0"/>
          </a:p>
        </p:txBody>
      </p:sp>
      <p:grpSp>
        <p:nvGrpSpPr>
          <p:cNvPr id="7" name="Gruppieren 6"/>
          <p:cNvGrpSpPr/>
          <p:nvPr/>
        </p:nvGrpSpPr>
        <p:grpSpPr>
          <a:xfrm>
            <a:off x="1007467" y="3496297"/>
            <a:ext cx="7740997" cy="2524991"/>
            <a:chOff x="971600" y="3356992"/>
            <a:chExt cx="7740997" cy="2524991"/>
          </a:xfrm>
        </p:grpSpPr>
        <p:sp>
          <p:nvSpPr>
            <p:cNvPr id="22" name="Gerader Verbinder 21"/>
            <p:cNvSpPr/>
            <p:nvPr/>
          </p:nvSpPr>
          <p:spPr bwMode="auto">
            <a:xfrm flipH="1">
              <a:off x="3419872" y="5354238"/>
              <a:ext cx="381635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tailEnd type="arrow"/>
            </a:ln>
          </p:spPr>
          <p:txBody>
            <a:bodyPr wrap="none" lIns="90000" tIns="45000" rIns="90000" bIns="45000" anchor="ctr" compatLnSpc="0"/>
            <a:lstStyle/>
            <a:p>
              <a:pPr hangingPunct="0">
                <a:defRPr/>
              </a:pPr>
              <a:endParaRPr lang="de-DE" sz="1600">
                <a:solidFill>
                  <a:prstClr val="black"/>
                </a:solidFill>
                <a:latin typeface="+mj-lt"/>
                <a:ea typeface="Droid Sans Fallback" pitchFamily="2"/>
                <a:cs typeface="Arial" panose="020B0604020202020204" pitchFamily="34" charset="0"/>
              </a:endParaRPr>
            </a:p>
          </p:txBody>
        </p:sp>
        <p:sp>
          <p:nvSpPr>
            <p:cNvPr id="23" name="Freihandform 22"/>
            <p:cNvSpPr/>
            <p:nvPr/>
          </p:nvSpPr>
          <p:spPr bwMode="auto">
            <a:xfrm>
              <a:off x="5832872" y="3375643"/>
              <a:ext cx="2879725" cy="250634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AEA79F"/>
            </a:solidFill>
            <a:ln w="0">
              <a:solidFill>
                <a:srgbClr val="000000"/>
              </a:solidFill>
              <a:prstDash val="solid"/>
            </a:ln>
          </p:spPr>
          <p:txBody>
            <a:bodyPr wrap="none" lIns="90000" tIns="45000" rIns="90000" bIns="45000" anchor="ctr" compatLnSpc="0"/>
            <a:lstStyle/>
            <a:p>
              <a:pPr algn="ctr" hangingPunct="0">
                <a:defRPr>
                  <a:solidFill>
                    <a:srgbClr val="FFFFFF"/>
                  </a:solidFill>
                </a:defRPr>
              </a:pPr>
              <a:r>
                <a:rPr lang="de-DE" sz="1600" b="1" dirty="0" smtClean="0">
                  <a:solidFill>
                    <a:srgbClr val="FFFFFF"/>
                  </a:solidFill>
                  <a:latin typeface="+mj-lt"/>
                  <a:ea typeface="Droid Sans Fallback" pitchFamily="2"/>
                  <a:cs typeface="Arial" panose="020B0604020202020204" pitchFamily="34" charset="0"/>
                </a:rPr>
                <a:t>EZB-</a:t>
              </a:r>
              <a:r>
                <a:rPr lang="de-DE" sz="1600" b="1" dirty="0" err="1" smtClean="0">
                  <a:solidFill>
                    <a:srgbClr val="FFFFFF"/>
                  </a:solidFill>
                  <a:latin typeface="+mj-lt"/>
                  <a:ea typeface="Droid Sans Fallback" pitchFamily="2"/>
                  <a:cs typeface="Arial" panose="020B0604020202020204" pitchFamily="34" charset="0"/>
                </a:rPr>
                <a:t>Linkingdienst</a:t>
              </a:r>
              <a:endParaRPr lang="de-DE" sz="1600" b="1" dirty="0">
                <a:solidFill>
                  <a:srgbClr val="FFFFFF"/>
                </a:solidFill>
                <a:latin typeface="+mj-lt"/>
                <a:ea typeface="Droid Sans Fallback" pitchFamily="2"/>
                <a:cs typeface="Arial" panose="020B0604020202020204" pitchFamily="34" charset="0"/>
              </a:endParaRPr>
            </a:p>
          </p:txBody>
        </p:sp>
        <p:sp>
          <p:nvSpPr>
            <p:cNvPr id="24" name="Gerader Verbinder 23"/>
            <p:cNvSpPr/>
            <p:nvPr/>
          </p:nvSpPr>
          <p:spPr bwMode="auto">
            <a:xfrm>
              <a:off x="2016522" y="3948777"/>
              <a:ext cx="381635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tailEnd type="arrow"/>
            </a:ln>
          </p:spPr>
          <p:txBody>
            <a:bodyPr wrap="none" lIns="90000" tIns="45000" rIns="90000" bIns="45000" anchor="ctr" compatLnSpc="0"/>
            <a:lstStyle/>
            <a:p>
              <a:pPr hangingPunct="0">
                <a:defRPr/>
              </a:pPr>
              <a:endParaRPr lang="de-DE" sz="1600">
                <a:solidFill>
                  <a:prstClr val="black"/>
                </a:solidFill>
                <a:latin typeface="+mj-lt"/>
                <a:ea typeface="Droid Sans Fallback" pitchFamily="2"/>
                <a:cs typeface="Arial" panose="020B0604020202020204" pitchFamily="34" charset="0"/>
              </a:endParaRPr>
            </a:p>
          </p:txBody>
        </p:sp>
        <p:sp>
          <p:nvSpPr>
            <p:cNvPr id="25" name="Textfeld 24"/>
            <p:cNvSpPr txBox="1"/>
            <p:nvPr/>
          </p:nvSpPr>
          <p:spPr bwMode="auto">
            <a:xfrm>
              <a:off x="3419873" y="3356992"/>
              <a:ext cx="2412998" cy="59178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0000" tIns="45000" rIns="90000" bIns="45000" compatLnSpc="0">
              <a:spAutoFit/>
            </a:bodyPr>
            <a:lstStyle/>
            <a:p>
              <a:pPr algn="ctr" hangingPunct="0">
                <a:defRPr/>
              </a:pPr>
              <a:r>
                <a:rPr lang="de-DE" sz="1600" b="1" dirty="0">
                  <a:solidFill>
                    <a:prstClr val="black"/>
                  </a:solidFill>
                  <a:latin typeface="+mj-lt"/>
                  <a:ea typeface="Droid Sans Fallback" pitchFamily="2"/>
                  <a:cs typeface="Arial" panose="020B0604020202020204" pitchFamily="34" charset="0"/>
                </a:rPr>
                <a:t>(1) </a:t>
              </a:r>
              <a:r>
                <a:rPr lang="de-DE" sz="1600" b="1" dirty="0" smtClean="0">
                  <a:solidFill>
                    <a:prstClr val="black"/>
                  </a:solidFill>
                  <a:latin typeface="+mj-lt"/>
                  <a:ea typeface="Droid Sans Fallback" pitchFamily="2"/>
                  <a:cs typeface="Arial" panose="020B0604020202020204" pitchFamily="34" charset="0"/>
                </a:rPr>
                <a:t>Anfrage URL</a:t>
              </a:r>
              <a:endParaRPr lang="de-DE" sz="1600" b="1" dirty="0">
                <a:solidFill>
                  <a:prstClr val="black"/>
                </a:solidFill>
                <a:latin typeface="+mj-lt"/>
                <a:ea typeface="Droid Sans Fallback" pitchFamily="2"/>
                <a:cs typeface="Arial" panose="020B0604020202020204" pitchFamily="34" charset="0"/>
              </a:endParaRPr>
            </a:p>
            <a:p>
              <a:pPr algn="ctr" hangingPunct="0">
                <a:defRPr/>
              </a:pPr>
              <a:r>
                <a:rPr lang="de-DE" sz="1600" dirty="0">
                  <a:solidFill>
                    <a:prstClr val="black"/>
                  </a:solidFill>
                  <a:latin typeface="+mj-lt"/>
                  <a:ea typeface="Droid Sans Fallback" pitchFamily="2"/>
                  <a:cs typeface="Arial" panose="020B0604020202020204" pitchFamily="34" charset="0"/>
                </a:rPr>
                <a:t>b</a:t>
              </a:r>
              <a:r>
                <a:rPr lang="de-DE" sz="1600" dirty="0" smtClean="0">
                  <a:solidFill>
                    <a:prstClr val="black"/>
                  </a:solidFill>
                  <a:latin typeface="+mj-lt"/>
                  <a:ea typeface="Droid Sans Fallback" pitchFamily="2"/>
                  <a:cs typeface="Arial" panose="020B0604020202020204" pitchFamily="34" charset="0"/>
                </a:rPr>
                <a:t>asiert auf </a:t>
              </a:r>
              <a:r>
                <a:rPr lang="de-DE" sz="1600" dirty="0" err="1" smtClean="0">
                  <a:solidFill>
                    <a:prstClr val="black"/>
                  </a:solidFill>
                  <a:latin typeface="+mj-lt"/>
                  <a:ea typeface="Droid Sans Fallback" pitchFamily="2"/>
                  <a:cs typeface="Arial" panose="020B0604020202020204" pitchFamily="34" charset="0"/>
                </a:rPr>
                <a:t>OpenURL</a:t>
              </a:r>
              <a:endParaRPr lang="de-DE" sz="1600" dirty="0">
                <a:solidFill>
                  <a:prstClr val="black"/>
                </a:solidFill>
                <a:latin typeface="+mj-lt"/>
                <a:ea typeface="Droid Sans Fallback" pitchFamily="2"/>
                <a:cs typeface="Arial" panose="020B0604020202020204" pitchFamily="34" charset="0"/>
              </a:endParaRPr>
            </a:p>
          </p:txBody>
        </p:sp>
        <p:sp>
          <p:nvSpPr>
            <p:cNvPr id="26" name="Freihandform 25"/>
            <p:cNvSpPr/>
            <p:nvPr/>
          </p:nvSpPr>
          <p:spPr bwMode="auto">
            <a:xfrm>
              <a:off x="5904309" y="3491116"/>
              <a:ext cx="2736850" cy="869661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</a:ln>
          </p:spPr>
          <p:txBody>
            <a:bodyPr wrap="none" lIns="90000" tIns="45000" rIns="90000" bIns="45000" anchor="ctr" compatLnSpc="0"/>
            <a:lstStyle/>
            <a:p>
              <a:pPr algn="ctr" hangingPunct="0">
                <a:defRPr/>
              </a:pPr>
              <a:r>
                <a:rPr lang="de-DE" sz="1600" dirty="0">
                  <a:solidFill>
                    <a:prstClr val="black"/>
                  </a:solidFill>
                  <a:latin typeface="+mj-lt"/>
                  <a:ea typeface="Droid Sans Fallback" pitchFamily="2"/>
                  <a:cs typeface="Arial" panose="020B0604020202020204" pitchFamily="34" charset="0"/>
                </a:rPr>
                <a:t>(2) </a:t>
              </a:r>
              <a:r>
                <a:rPr lang="de-DE" sz="1600" dirty="0" smtClean="0">
                  <a:solidFill>
                    <a:prstClr val="black"/>
                  </a:solidFill>
                  <a:latin typeface="+mj-lt"/>
                  <a:ea typeface="Droid Sans Fallback" pitchFamily="2"/>
                  <a:cs typeface="Arial" panose="020B0604020202020204" pitchFamily="34" charset="0"/>
                </a:rPr>
                <a:t>Metadaten der </a:t>
              </a:r>
            </a:p>
            <a:p>
              <a:pPr algn="ctr" hangingPunct="0">
                <a:defRPr/>
              </a:pPr>
              <a:r>
                <a:rPr lang="de-DE" sz="1600" dirty="0">
                  <a:solidFill>
                    <a:prstClr val="black"/>
                  </a:solidFill>
                  <a:latin typeface="+mj-lt"/>
                  <a:ea typeface="Droid Sans Fallback" pitchFamily="2"/>
                  <a:cs typeface="Arial" panose="020B0604020202020204" pitchFamily="34" charset="0"/>
                </a:rPr>
                <a:t>e</a:t>
              </a:r>
              <a:r>
                <a:rPr lang="de-DE" sz="1600" dirty="0" smtClean="0">
                  <a:solidFill>
                    <a:prstClr val="black"/>
                  </a:solidFill>
                  <a:latin typeface="+mj-lt"/>
                  <a:ea typeface="Droid Sans Fallback" pitchFamily="2"/>
                  <a:cs typeface="Arial" panose="020B0604020202020204" pitchFamily="34" charset="0"/>
                </a:rPr>
                <a:t>ingehenden URL </a:t>
              </a:r>
            </a:p>
            <a:p>
              <a:pPr algn="ctr" hangingPunct="0">
                <a:defRPr/>
              </a:pPr>
              <a:r>
                <a:rPr lang="de-DE" sz="1600" dirty="0" smtClean="0">
                  <a:solidFill>
                    <a:prstClr val="black"/>
                  </a:solidFill>
                  <a:latin typeface="+mj-lt"/>
                  <a:ea typeface="Droid Sans Fallback" pitchFamily="2"/>
                  <a:cs typeface="Arial" panose="020B0604020202020204" pitchFamily="34" charset="0"/>
                </a:rPr>
                <a:t>werden eingelesen</a:t>
              </a:r>
              <a:endParaRPr lang="de-DE" sz="1600" dirty="0">
                <a:solidFill>
                  <a:prstClr val="black"/>
                </a:solidFill>
                <a:latin typeface="+mj-lt"/>
                <a:ea typeface="Droid Sans Fallback" pitchFamily="2"/>
                <a:cs typeface="Arial" panose="020B0604020202020204" pitchFamily="34" charset="0"/>
              </a:endParaRPr>
            </a:p>
          </p:txBody>
        </p:sp>
        <p:sp>
          <p:nvSpPr>
            <p:cNvPr id="27" name="Textfeld 26"/>
            <p:cNvSpPr txBox="1"/>
            <p:nvPr/>
          </p:nvSpPr>
          <p:spPr bwMode="auto">
            <a:xfrm>
              <a:off x="2934097" y="5339406"/>
              <a:ext cx="3384550" cy="4274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90000" tIns="45000" rIns="90000" bIns="45000" compatLnSpc="0"/>
            <a:lstStyle/>
            <a:p>
              <a:pPr algn="ctr" hangingPunct="0">
                <a:defRPr/>
              </a:pPr>
              <a:r>
                <a:rPr lang="de-DE" sz="1600" dirty="0">
                  <a:solidFill>
                    <a:prstClr val="black"/>
                  </a:solidFill>
                  <a:latin typeface="+mj-lt"/>
                  <a:ea typeface="Droid Sans Fallback" pitchFamily="2"/>
                  <a:cs typeface="Arial" panose="020B0604020202020204" pitchFamily="34" charset="0"/>
                </a:rPr>
                <a:t>(4) </a:t>
              </a:r>
              <a:r>
                <a:rPr lang="de-DE" sz="1600" dirty="0" smtClean="0">
                  <a:solidFill>
                    <a:prstClr val="black"/>
                  </a:solidFill>
                  <a:latin typeface="+mj-lt"/>
                  <a:ea typeface="Droid Sans Fallback" pitchFamily="2"/>
                  <a:cs typeface="Arial" panose="020B0604020202020204" pitchFamily="34" charset="0"/>
                </a:rPr>
                <a:t>Antwort</a:t>
              </a:r>
              <a:endParaRPr lang="de-DE" sz="1600" dirty="0">
                <a:solidFill>
                  <a:prstClr val="black"/>
                </a:solidFill>
                <a:latin typeface="+mj-lt"/>
                <a:ea typeface="Droid Sans Fallback" pitchFamily="2"/>
                <a:cs typeface="Arial" panose="020B0604020202020204" pitchFamily="34" charset="0"/>
              </a:endParaRPr>
            </a:p>
            <a:p>
              <a:pPr algn="ctr" hangingPunct="0">
                <a:defRPr/>
              </a:pPr>
              <a:r>
                <a:rPr lang="de-DE" sz="1600" dirty="0">
                  <a:solidFill>
                    <a:prstClr val="black"/>
                  </a:solidFill>
                  <a:latin typeface="+mj-lt"/>
                  <a:ea typeface="Droid Sans Fallback" pitchFamily="2"/>
                  <a:cs typeface="Arial" panose="020B0604020202020204" pitchFamily="34" charset="0"/>
                </a:rPr>
                <a:t>in HTML, XML </a:t>
              </a:r>
              <a:r>
                <a:rPr lang="de-DE" sz="1600" dirty="0" smtClean="0">
                  <a:solidFill>
                    <a:prstClr val="black"/>
                  </a:solidFill>
                  <a:latin typeface="+mj-lt"/>
                  <a:ea typeface="Droid Sans Fallback" pitchFamily="2"/>
                  <a:cs typeface="Arial" panose="020B0604020202020204" pitchFamily="34" charset="0"/>
                </a:rPr>
                <a:t>oder als Bild</a:t>
              </a:r>
              <a:endParaRPr lang="de-DE" sz="1600" dirty="0">
                <a:solidFill>
                  <a:prstClr val="black"/>
                </a:solidFill>
                <a:latin typeface="+mj-lt"/>
                <a:ea typeface="Droid Sans Fallback" pitchFamily="2"/>
                <a:cs typeface="Arial" panose="020B0604020202020204" pitchFamily="34" charset="0"/>
              </a:endParaRPr>
            </a:p>
          </p:txBody>
        </p:sp>
        <p:sp>
          <p:nvSpPr>
            <p:cNvPr id="28" name="Freihandform 27"/>
            <p:cNvSpPr/>
            <p:nvPr/>
          </p:nvSpPr>
          <p:spPr bwMode="auto">
            <a:xfrm>
              <a:off x="5904309" y="4940884"/>
              <a:ext cx="2736850" cy="869662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</a:ln>
          </p:spPr>
          <p:txBody>
            <a:bodyPr wrap="none" lIns="90000" tIns="45000" rIns="90000" bIns="45000" anchor="ctr" compatLnSpc="0"/>
            <a:lstStyle/>
            <a:p>
              <a:pPr algn="ctr" hangingPunct="0">
                <a:defRPr/>
              </a:pPr>
              <a:r>
                <a:rPr lang="de-DE" sz="1600" dirty="0">
                  <a:solidFill>
                    <a:prstClr val="black"/>
                  </a:solidFill>
                  <a:latin typeface="+mj-lt"/>
                  <a:ea typeface="Droid Sans Fallback" pitchFamily="2"/>
                  <a:cs typeface="Arial" panose="020B0604020202020204" pitchFamily="34" charset="0"/>
                </a:rPr>
                <a:t>(3) </a:t>
              </a:r>
              <a:r>
                <a:rPr lang="de-DE" sz="1600" dirty="0" smtClean="0">
                  <a:solidFill>
                    <a:prstClr val="black"/>
                  </a:solidFill>
                  <a:latin typeface="+mj-lt"/>
                  <a:ea typeface="Droid Sans Fallback" pitchFamily="2"/>
                  <a:cs typeface="Arial" panose="020B0604020202020204" pitchFamily="34" charset="0"/>
                </a:rPr>
                <a:t>Prüfung der Verfügbarkeit </a:t>
              </a:r>
            </a:p>
            <a:p>
              <a:pPr algn="ctr" hangingPunct="0">
                <a:defRPr/>
              </a:pPr>
              <a:r>
                <a:rPr lang="de-DE" sz="1600" dirty="0">
                  <a:solidFill>
                    <a:prstClr val="black"/>
                  </a:solidFill>
                  <a:latin typeface="+mj-lt"/>
                  <a:ea typeface="Arial" pitchFamily="34"/>
                  <a:cs typeface="Arial" panose="020B0604020202020204" pitchFamily="34" charset="0"/>
                </a:rPr>
                <a:t>a</a:t>
              </a:r>
              <a:r>
                <a:rPr lang="de-DE" sz="1600" dirty="0" smtClean="0">
                  <a:solidFill>
                    <a:prstClr val="black"/>
                  </a:solidFill>
                  <a:latin typeface="+mj-lt"/>
                  <a:ea typeface="Arial" pitchFamily="34"/>
                  <a:cs typeface="Arial" panose="020B0604020202020204" pitchFamily="34" charset="0"/>
                </a:rPr>
                <a:t>uf Basis der </a:t>
              </a:r>
              <a:r>
                <a:rPr lang="en-GB" sz="1600" dirty="0" smtClean="0">
                  <a:solidFill>
                    <a:prstClr val="black"/>
                  </a:solidFill>
                  <a:latin typeface="+mj-lt"/>
                  <a:ea typeface="Arial" pitchFamily="34"/>
                  <a:cs typeface="Arial" panose="020B0604020202020204" pitchFamily="34" charset="0"/>
                </a:rPr>
                <a:t>EZB-</a:t>
              </a:r>
              <a:r>
                <a:rPr lang="en-GB" sz="1600" dirty="0" err="1" smtClean="0">
                  <a:solidFill>
                    <a:prstClr val="black"/>
                  </a:solidFill>
                  <a:latin typeface="+mj-lt"/>
                  <a:ea typeface="Arial" pitchFamily="34"/>
                  <a:cs typeface="Arial" panose="020B0604020202020204" pitchFamily="34" charset="0"/>
                </a:rPr>
                <a:t>Daten</a:t>
              </a:r>
              <a:endParaRPr lang="en-GB" sz="1600" dirty="0">
                <a:solidFill>
                  <a:prstClr val="black"/>
                </a:solidFill>
                <a:latin typeface="+mj-lt"/>
                <a:ea typeface="Arial" pitchFamily="34"/>
                <a:cs typeface="Arial" panose="020B0604020202020204" pitchFamily="34" charset="0"/>
              </a:endParaRPr>
            </a:p>
          </p:txBody>
        </p:sp>
        <p:sp>
          <p:nvSpPr>
            <p:cNvPr id="29" name="Freihandform 28"/>
            <p:cNvSpPr/>
            <p:nvPr/>
          </p:nvSpPr>
          <p:spPr bwMode="auto">
            <a:xfrm>
              <a:off x="971600" y="3356992"/>
              <a:ext cx="2448272" cy="250634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AEA79F"/>
            </a:solidFill>
            <a:ln w="0">
              <a:solidFill>
                <a:srgbClr val="000000"/>
              </a:solidFill>
              <a:prstDash val="solid"/>
            </a:ln>
          </p:spPr>
          <p:txBody>
            <a:bodyPr wrap="none" lIns="90000" tIns="45000" rIns="90000" bIns="45000" anchor="ctr" compatLnSpc="0"/>
            <a:lstStyle/>
            <a:p>
              <a:pPr algn="ctr" hangingPunct="0">
                <a:defRPr>
                  <a:solidFill>
                    <a:srgbClr val="FFFFFF"/>
                  </a:solidFill>
                </a:defRPr>
              </a:pPr>
              <a:r>
                <a:rPr lang="de-DE" sz="1600" b="1" dirty="0" smtClean="0">
                  <a:solidFill>
                    <a:srgbClr val="FFFFFF"/>
                  </a:solidFill>
                  <a:latin typeface="+mj-lt"/>
                  <a:ea typeface="Droid Sans Fallback" pitchFamily="2"/>
                  <a:cs typeface="Arial" panose="020B0604020202020204" pitchFamily="34" charset="0"/>
                </a:rPr>
                <a:t>Drittsysteme</a:t>
              </a:r>
              <a:endParaRPr lang="de-DE" sz="1600" b="1" dirty="0">
                <a:solidFill>
                  <a:srgbClr val="FFFFFF"/>
                </a:solidFill>
                <a:latin typeface="+mj-lt"/>
                <a:ea typeface="Droid Sans Fallback" pitchFamily="2"/>
                <a:cs typeface="Arial" panose="020B0604020202020204" pitchFamily="34" charset="0"/>
              </a:endParaRPr>
            </a:p>
            <a:p>
              <a:pPr algn="ctr" hangingPunct="0">
                <a:defRPr>
                  <a:solidFill>
                    <a:srgbClr val="FFFFFF"/>
                  </a:solidFill>
                </a:defRPr>
              </a:pPr>
              <a:r>
                <a:rPr lang="de-DE" sz="1600" dirty="0" smtClean="0">
                  <a:solidFill>
                    <a:srgbClr val="FFFFFF"/>
                  </a:solidFill>
                  <a:latin typeface="+mj-lt"/>
                  <a:ea typeface="Droid Sans Fallback" pitchFamily="2"/>
                  <a:cs typeface="Arial" panose="020B0604020202020204" pitchFamily="34" charset="0"/>
                </a:rPr>
                <a:t>(</a:t>
              </a:r>
              <a:r>
                <a:rPr lang="de-DE" sz="1600" dirty="0"/>
                <a:t>Bibliotheksportale, </a:t>
              </a:r>
              <a:r>
                <a:rPr lang="de-DE" sz="1600" dirty="0" smtClean="0"/>
                <a:t/>
              </a:r>
              <a:br>
                <a:rPr lang="de-DE" sz="1600" dirty="0" smtClean="0"/>
              </a:br>
              <a:r>
                <a:rPr lang="de-DE" sz="1600" dirty="0" smtClean="0"/>
                <a:t>virtuelle Fachbibliotheken</a:t>
              </a:r>
              <a:r>
                <a:rPr lang="de-DE" sz="1600" dirty="0"/>
                <a:t>,</a:t>
              </a:r>
              <a:br>
                <a:rPr lang="de-DE" sz="1600" dirty="0"/>
              </a:br>
              <a:r>
                <a:rPr lang="de-DE" sz="1600" dirty="0" smtClean="0"/>
                <a:t>Fachdatenbanken,</a:t>
              </a:r>
              <a:r>
                <a:rPr lang="de-DE" sz="1600" dirty="0"/>
                <a:t> </a:t>
              </a:r>
              <a:endParaRPr lang="de-DE" sz="1600" dirty="0" smtClean="0"/>
            </a:p>
            <a:p>
              <a:pPr algn="ctr" hangingPunct="0">
                <a:defRPr>
                  <a:solidFill>
                    <a:srgbClr val="FFFFFF"/>
                  </a:solidFill>
                </a:defRPr>
              </a:pPr>
              <a:r>
                <a:rPr lang="de-DE" sz="1600" dirty="0" smtClean="0"/>
                <a:t>Internetportale etc</a:t>
              </a:r>
              <a:r>
                <a:rPr lang="de-DE" sz="1600" dirty="0" smtClean="0">
                  <a:solidFill>
                    <a:srgbClr val="FFFFFF"/>
                  </a:solidFill>
                  <a:latin typeface="+mj-lt"/>
                  <a:ea typeface="Droid Sans Fallback" pitchFamily="2"/>
                  <a:cs typeface="Arial" panose="020B0604020202020204" pitchFamily="34" charset="0"/>
                </a:rPr>
                <a:t>.)</a:t>
              </a:r>
              <a:endParaRPr lang="de-DE" sz="1600" dirty="0">
                <a:solidFill>
                  <a:srgbClr val="FFFFFF"/>
                </a:solidFill>
                <a:latin typeface="+mj-lt"/>
                <a:ea typeface="Droid Sans Fallback" pitchFamily="2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5761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1406</Words>
  <Application>Microsoft Office PowerPoint</Application>
  <PresentationFormat>Bildschirmpräsentation (4:3)</PresentationFormat>
  <Paragraphs>379</Paragraphs>
  <Slides>31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31</vt:i4>
      </vt:variant>
    </vt:vector>
  </HeadingPairs>
  <TitlesOfParts>
    <vt:vector size="32" baseType="lpstr">
      <vt:lpstr>Larissa-Design</vt:lpstr>
      <vt:lpstr>PowerPoint-Präsentation</vt:lpstr>
      <vt:lpstr>Agenda</vt:lpstr>
      <vt:lpstr>Zielsetzung des Projekts und Schwerpunkte </vt:lpstr>
      <vt:lpstr>Möglichkeiten zur Veröffentlichung von OA Publikationen</vt:lpstr>
      <vt:lpstr>Agenda</vt:lpstr>
      <vt:lpstr>Schwerpunkt 1: OA-erweiterter EZB-Linkingdienst</vt:lpstr>
      <vt:lpstr>Funktionsweise des EZB-Linkingdienstes</vt:lpstr>
      <vt:lpstr>PowerPoint-Präsentation</vt:lpstr>
      <vt:lpstr>Funktionsweise des EZB-Linkingdienstes</vt:lpstr>
      <vt:lpstr>Funktionsweise des EZB-Linkingdienstes</vt:lpstr>
      <vt:lpstr>Funktionsweise des EZB-Linkingdienstes</vt:lpstr>
      <vt:lpstr>Funktionsweise des EZB-Linkingdienstes</vt:lpstr>
      <vt:lpstr>PowerPoint-Präsentation</vt:lpstr>
      <vt:lpstr>Nutzung des EZB-Linkingdienstes in 2014</vt:lpstr>
      <vt:lpstr>Nutzung des EZB-Linkingdienstes in 2014</vt:lpstr>
      <vt:lpstr>Geplante Erweiterung des EZB-Linkingdienstes</vt:lpstr>
      <vt:lpstr>Konzept zur Erweiterung des EZB-Linkingdienstes auf DOI-Basis</vt:lpstr>
      <vt:lpstr>Konzept zur Erweiterung des des EZB-Linkingdienstes auf DOI-Basis</vt:lpstr>
      <vt:lpstr>Konzept zur Erweiterung des des EZB-Linkingdienstes auf DOI-Basis</vt:lpstr>
      <vt:lpstr>Nächste Schritte bei der Erweiterung des EZB-Linkingdienstes</vt:lpstr>
      <vt:lpstr>Nächste Schritte bei der Erweiterung des EZB-Linkingdienstes</vt:lpstr>
      <vt:lpstr>Agenda</vt:lpstr>
      <vt:lpstr>Schwerpunkt 2: OA-Verwertungsrechte</vt:lpstr>
      <vt:lpstr>Informationsquelle I: Autorenvertrag</vt:lpstr>
      <vt:lpstr>Informationsquelle II: Allianz- und National-lizenzen mit Open-Access-Komponente</vt:lpstr>
      <vt:lpstr>Informationsquelle III: Zweitveröffentlichungsrecht für öffentlich geförderte Forschungsergebnisse</vt:lpstr>
      <vt:lpstr>Geplante Zusammenführung</vt:lpstr>
      <vt:lpstr>Nächste Schritte</vt:lpstr>
      <vt:lpstr>Agenda</vt:lpstr>
      <vt:lpstr>Ausblick</vt:lpstr>
      <vt:lpstr>Vielen Dank für Ihre Aufmerksamkeit!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LocalAdmin</dc:creator>
  <cp:lastModifiedBy>Rechenzentrum</cp:lastModifiedBy>
  <cp:revision>328</cp:revision>
  <cp:lastPrinted>2015-06-08T15:49:38Z</cp:lastPrinted>
  <dcterms:modified xsi:type="dcterms:W3CDTF">2015-06-15T09:00:44Z</dcterms:modified>
</cp:coreProperties>
</file>