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3"/>
  </p:notesMasterIdLst>
  <p:handoutMasterIdLst>
    <p:handoutMasterId r:id="rId34"/>
  </p:handoutMasterIdLst>
  <p:sldIdLst>
    <p:sldId id="256" r:id="rId3"/>
    <p:sldId id="343" r:id="rId4"/>
    <p:sldId id="351" r:id="rId5"/>
    <p:sldId id="344" r:id="rId6"/>
    <p:sldId id="345" r:id="rId7"/>
    <p:sldId id="359" r:id="rId8"/>
    <p:sldId id="369" r:id="rId9"/>
    <p:sldId id="356" r:id="rId10"/>
    <p:sldId id="360" r:id="rId11"/>
    <p:sldId id="357" r:id="rId12"/>
    <p:sldId id="367" r:id="rId13"/>
    <p:sldId id="346" r:id="rId14"/>
    <p:sldId id="354" r:id="rId15"/>
    <p:sldId id="355" r:id="rId16"/>
    <p:sldId id="365" r:id="rId17"/>
    <p:sldId id="364" r:id="rId18"/>
    <p:sldId id="363" r:id="rId19"/>
    <p:sldId id="347" r:id="rId20"/>
    <p:sldId id="361" r:id="rId21"/>
    <p:sldId id="348" r:id="rId22"/>
    <p:sldId id="362" r:id="rId23"/>
    <p:sldId id="349" r:id="rId24"/>
    <p:sldId id="358" r:id="rId25"/>
    <p:sldId id="350" r:id="rId26"/>
    <p:sldId id="366" r:id="rId27"/>
    <p:sldId id="368" r:id="rId28"/>
    <p:sldId id="370" r:id="rId29"/>
    <p:sldId id="371" r:id="rId30"/>
    <p:sldId id="342" r:id="rId31"/>
    <p:sldId id="352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C0C0C0"/>
    <a:srgbClr val="1D3F4B"/>
    <a:srgbClr val="3D410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3257" autoAdjust="0"/>
  </p:normalViewPr>
  <p:slideViewPr>
    <p:cSldViewPr>
      <p:cViewPr>
        <p:scale>
          <a:sx n="80" d="100"/>
          <a:sy n="80" d="100"/>
        </p:scale>
        <p:origin x="-19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E26E3D-A01F-4CB5-B3BD-73CB46A9E9A2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AD67D4-D501-47A1-89C6-21FCDB2E0C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9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56174B-894E-4780-BB48-172269B862BC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A0AB45-BCF7-481C-A536-9B6CBA39C3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010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62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2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98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9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98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98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9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28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31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849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762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35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744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9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5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5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5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5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99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73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03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6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0AB45-BCF7-481C-A536-9B6CBA39C30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</p:grp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 smtClean="0">
                <a:solidFill>
                  <a:schemeClr val="tx1">
                    <a:tint val="75000"/>
                  </a:schemeClr>
                </a:solidFill>
              </a:rPr>
              <a:t>Verwaltung</a:t>
            </a:r>
            <a:endParaRPr lang="de-DE" b="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9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2" name="Rechteck 15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29"/>
          <p:cNvSpPr txBox="1">
            <a:spLocks noChangeArrowheads="1"/>
          </p:cNvSpPr>
          <p:nvPr userDrawn="1"/>
        </p:nvSpPr>
        <p:spPr bwMode="auto">
          <a:xfrm>
            <a:off x="3133108" y="3864114"/>
            <a:ext cx="6072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000" dirty="0" smtClean="0">
                <a:latin typeface="Frutiger Next LT W1G" pitchFamily="34" charset="0"/>
              </a:rPr>
              <a:t>Dr. Brigitte</a:t>
            </a:r>
            <a:r>
              <a:rPr lang="de-DE" sz="2000" baseline="0" dirty="0" smtClean="0">
                <a:latin typeface="Frutiger Next LT W1G" pitchFamily="34" charset="0"/>
              </a:rPr>
              <a:t> </a:t>
            </a:r>
            <a:r>
              <a:rPr lang="de-DE" sz="2000" baseline="0" dirty="0" err="1" smtClean="0">
                <a:latin typeface="Frutiger Next LT W1G" pitchFamily="34" charset="0"/>
              </a:rPr>
              <a:t>Doß</a:t>
            </a:r>
            <a:r>
              <a:rPr lang="de-DE" sz="2000" dirty="0" smtClean="0">
                <a:latin typeface="Frutiger Next LT W1G" pitchFamily="34" charset="0"/>
              </a:rPr>
              <a:t/>
            </a:r>
            <a:br>
              <a:rPr lang="de-DE" sz="2000" dirty="0" smtClean="0">
                <a:latin typeface="Frutiger Next LT W1G" pitchFamily="34" charset="0"/>
              </a:rPr>
            </a:br>
            <a:r>
              <a:rPr lang="de-DE" sz="2000" dirty="0" smtClean="0">
                <a:latin typeface="Frutiger Next LT W1G" pitchFamily="34" charset="0"/>
              </a:rPr>
              <a:t>Universitätsbibliothek Regensburg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91126" y="1844824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84212" y="2564904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0B4C48-220B-43E0-9763-914B119B167F}" type="datetimeFigureOut">
              <a:rPr lang="de-DE"/>
              <a:pPr>
                <a:defRPr/>
              </a:pPr>
              <a:t>26.03.2015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4947-40D0-4A2B-998B-B9FAEA08D82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F190-8E92-4F16-9236-6F85F760BA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6F37-164A-4A51-8F99-17AA270E965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0035-07F3-4833-81C2-12A8F59CE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D6FA-57E5-4CA6-876F-3048E556253D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BB0A-023A-4870-9C95-D710BD840A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F184-327D-45AB-AFC3-FCC1B78A45B4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0C9A-1D05-4B1E-9748-40201D94CA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174-F59F-4B4A-B13B-3DA823B923BD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23DA-DFA5-4634-A055-F0E2D1825F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C6A1-6052-435A-8A2E-FEFB8DA18C3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4D2F-9DE1-40B0-A6BA-C96FAE2B5F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6984-54D4-4224-B5F8-903420651CAF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D376-BBD5-4CF7-9370-0D1D0EC369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D057-CE04-423A-A9E2-32778002D2FB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0077-C743-4CDB-B3F5-418481C870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FD68-3C18-4DFD-8478-A830E46B750E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3059-7591-4DF5-B61D-3080AC10D4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73BB56-D8EE-4700-856E-1A3611C0676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7C25D8-CCAE-490F-B422-091B5BBC0B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6942E-8D0E-4982-B778-0D4D5BACA436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1C11E3-D510-4B18-B853-BB11C4F13C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75" y="1857375"/>
            <a:ext cx="7500938" cy="5000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2571750"/>
            <a:ext cx="7500938" cy="3857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9F06-65B3-45C4-ACEF-3524B84F72F9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2D36-0F70-43DF-AEA8-95C597A4F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48BE-D1F6-4DBB-9637-D2E2CEFBDC26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BCDC-88FF-4385-AA3C-9D6D06850C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32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</p:grp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 smtClean="0">
                <a:latin typeface="Frutiger Next LT W1G" pitchFamily="34" charset="0"/>
              </a:rPr>
              <a:t>Dr. Brigitte</a:t>
            </a:r>
            <a:r>
              <a:rPr lang="de-DE" b="0" baseline="0" dirty="0" smtClean="0">
                <a:latin typeface="Frutiger Next LT W1G" pitchFamily="34" charset="0"/>
              </a:rPr>
              <a:t> </a:t>
            </a:r>
            <a:r>
              <a:rPr lang="de-DE" b="0" baseline="0" dirty="0" err="1" smtClean="0">
                <a:latin typeface="Frutiger Next LT W1G" pitchFamily="34" charset="0"/>
              </a:rPr>
              <a:t>Doß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Universitätsbibliothek Regensburg</a:t>
            </a:r>
            <a:endParaRPr lang="de-DE" b="0" dirty="0">
              <a:latin typeface="Frutiger Next LT W1G" pitchFamily="34" charset="0"/>
            </a:endParaRPr>
          </a:p>
        </p:txBody>
      </p:sp>
      <p:sp>
        <p:nvSpPr>
          <p:cNvPr id="1029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571750"/>
            <a:ext cx="7500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857375"/>
            <a:ext cx="7500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4" r:id="rId2"/>
    <p:sldLayoutId id="2147483740" r:id="rId3"/>
    <p:sldLayoutId id="2147483725" r:id="rId4"/>
    <p:sldLayoutId id="2147483726" r:id="rId5"/>
    <p:sldLayoutId id="2147483741" r:id="rId6"/>
    <p:sldLayoutId id="2147483727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8739D4-BAC2-4F10-A8EF-2560397CBE88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AE2DA-F21C-4750-9BD4-CF2133F508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ngra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ethovens-werkstatt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omaswilhelm.eu/shakespear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eetartfinder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xtgrid.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hab.de/de/home/bibliothek/digitale-bibliothek-wdb/digitale-editionen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lp.uni-regensburg.de/index_html" TargetMode="External"/><Relationship Id="rId5" Type="http://schemas.openxmlformats.org/officeDocument/2006/relationships/hyperlink" Target="https://dhregensburg.wordpress.com/" TargetMode="Externa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hregensburg.wordpress.com/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www.uni-regensburg.de/philosophie-kunst-geschichte-gesellschaft/kunstgeschichte/digital-humanities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yn3D566E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MBq7dlnuL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zb.uni-r.de/detail.phtml?jour_id=1280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zb.uni-r.de/detail.phtml?jour_id=130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b.uni-r.de/detail.phtml?jour_id=2287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059832" y="1844824"/>
            <a:ext cx="5786437" cy="500062"/>
          </a:xfrm>
        </p:spPr>
        <p:txBody>
          <a:bodyPr/>
          <a:lstStyle/>
          <a:p>
            <a:pPr marL="0" indent="0" eaLnBrk="1" hangingPunct="1"/>
            <a:r>
              <a:rPr lang="de-DE" sz="4400" dirty="0" smtClean="0"/>
              <a:t>Digital </a:t>
            </a:r>
            <a:r>
              <a:rPr lang="de-DE" sz="4400" dirty="0" err="1" smtClean="0"/>
              <a:t>Humanities</a:t>
            </a:r>
            <a:endParaRPr lang="de-DE" sz="4400" dirty="0" smtClean="0"/>
          </a:p>
        </p:txBody>
      </p:sp>
      <p:sp>
        <p:nvSpPr>
          <p:cNvPr id="614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91880" y="2780928"/>
            <a:ext cx="6072187" cy="500063"/>
          </a:xfrm>
        </p:spPr>
        <p:txBody>
          <a:bodyPr/>
          <a:lstStyle/>
          <a:p>
            <a:pPr marL="0" indent="0" eaLnBrk="1" hangingPunct="1"/>
            <a:r>
              <a:rPr lang="de-DE" sz="2400" dirty="0" smtClean="0"/>
              <a:t>IT-Kolloquium am 26.03.2015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Alter </a:t>
            </a:r>
            <a:r>
              <a:rPr lang="de-DE" dirty="0">
                <a:solidFill>
                  <a:srgbClr val="A46674"/>
                </a:solidFill>
              </a:rPr>
              <a:t>Wein in neuen Schläuchen?</a:t>
            </a:r>
            <a:br>
              <a:rPr lang="de-DE" dirty="0">
                <a:solidFill>
                  <a:srgbClr val="A46674"/>
                </a:solidFill>
              </a:rPr>
            </a:b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07504" y="2564904"/>
            <a:ext cx="8640960" cy="39624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0" dirty="0" smtClean="0"/>
              <a:t>Hype?</a:t>
            </a:r>
            <a:r>
              <a:rPr lang="de-DE" b="0" dirty="0" smtClean="0"/>
              <a:t> „Traditionsreiches Forschungsfeld“ vs. „noch nie gesehenen Hochstand des Interesses an Digital </a:t>
            </a:r>
            <a:r>
              <a:rPr lang="de-DE" b="0" dirty="0" err="1" smtClean="0"/>
              <a:t>Humanities</a:t>
            </a:r>
            <a:r>
              <a:rPr lang="de-DE" b="0" dirty="0" smtClean="0"/>
              <a:t>“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800" b="0" dirty="0"/>
          </a:p>
          <a:p>
            <a:pPr marL="0" indent="0" algn="r">
              <a:lnSpc>
                <a:spcPct val="150000"/>
              </a:lnSpc>
            </a:pPr>
            <a:r>
              <a:rPr lang="de-DE" sz="800" b="0" dirty="0" smtClean="0"/>
              <a:t>(Vortrag: </a:t>
            </a:r>
            <a:r>
              <a:rPr lang="de-DE" sz="800" b="0" dirty="0" err="1" smtClean="0"/>
              <a:t>Sahle</a:t>
            </a:r>
            <a:r>
              <a:rPr lang="de-DE" sz="800" b="0" dirty="0" smtClean="0"/>
              <a:t>, DH? Gibt‘s doch gar nicht?! Integration oder Desintegration der Digital </a:t>
            </a:r>
            <a:r>
              <a:rPr lang="de-DE" sz="800" b="0" dirty="0" err="1" smtClean="0"/>
              <a:t>Humanities</a:t>
            </a:r>
            <a:r>
              <a:rPr lang="de-DE" sz="800" b="0" dirty="0" smtClean="0"/>
              <a:t> in </a:t>
            </a:r>
          </a:p>
          <a:p>
            <a:pPr marL="0" indent="0" algn="r">
              <a:lnSpc>
                <a:spcPct val="150000"/>
              </a:lnSpc>
            </a:pPr>
            <a:r>
              <a:rPr lang="de-DE" sz="800" b="0" dirty="0" smtClean="0"/>
              <a:t>Deutschland. </a:t>
            </a:r>
            <a:r>
              <a:rPr lang="de-DE" sz="800" b="0" dirty="0" err="1" smtClean="0"/>
              <a:t>DhD</a:t>
            </a:r>
            <a:r>
              <a:rPr lang="de-DE" sz="800" b="0" dirty="0" smtClean="0"/>
              <a:t> 2014)</a:t>
            </a:r>
            <a:endParaRPr lang="de-DE" b="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b="0" dirty="0"/>
              <a:t>Auswirkungen: </a:t>
            </a:r>
            <a:r>
              <a:rPr lang="de-DE" b="0" dirty="0" smtClean="0"/>
              <a:t>aktuelle Diskussionen, neue Studiengänge, neue Professuren, neue Fördermittel, viele Tagungen &amp; Konferenzen, viele Stellenausschreibungen, </a:t>
            </a:r>
            <a:r>
              <a:rPr lang="de-DE" b="0" dirty="0" err="1" smtClean="0"/>
              <a:t>Googlisierung</a:t>
            </a:r>
            <a:r>
              <a:rPr lang="de-DE" b="0" dirty="0" smtClean="0"/>
              <a:t>…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7288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Alter </a:t>
            </a:r>
            <a:r>
              <a:rPr lang="de-DE" dirty="0">
                <a:solidFill>
                  <a:srgbClr val="A46674"/>
                </a:solidFill>
              </a:rPr>
              <a:t>Wein in neuen Schläuchen?</a:t>
            </a:r>
            <a:br>
              <a:rPr lang="de-DE" dirty="0">
                <a:solidFill>
                  <a:srgbClr val="A46674"/>
                </a:solidFill>
              </a:rPr>
            </a:b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755576" y="2276872"/>
            <a:ext cx="7992888" cy="60994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b="0" dirty="0"/>
              <a:t>Hype? </a:t>
            </a: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/>
              <a:t>Auswirkung </a:t>
            </a:r>
            <a:r>
              <a:rPr lang="de-DE" b="0" dirty="0" err="1" smtClean="0"/>
              <a:t>Googlisierung</a:t>
            </a:r>
            <a:r>
              <a:rPr lang="de-DE" b="0" dirty="0"/>
              <a:t> </a:t>
            </a:r>
            <a:r>
              <a:rPr lang="de-DE" b="0" dirty="0" smtClean="0"/>
              <a:t>    </a:t>
            </a:r>
            <a:r>
              <a:rPr lang="de-DE" b="0" dirty="0" smtClean="0">
                <a:hlinkClick r:id="rId3"/>
              </a:rPr>
              <a:t>https</a:t>
            </a:r>
            <a:r>
              <a:rPr lang="de-DE" b="0" dirty="0">
                <a:hlinkClick r:id="rId3"/>
              </a:rPr>
              <a:t>://</a:t>
            </a:r>
            <a:r>
              <a:rPr lang="de-DE" b="0" dirty="0" smtClean="0">
                <a:hlinkClick r:id="rId3"/>
              </a:rPr>
              <a:t>books.google.com/ngrams</a:t>
            </a:r>
            <a:endParaRPr lang="de-DE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7691438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Entwicklung &amp; Definition Digital </a:t>
            </a:r>
            <a:r>
              <a:rPr lang="de-DE" sz="2400" b="0" dirty="0" err="1"/>
              <a:t>Humanities</a:t>
            </a:r>
            <a:r>
              <a:rPr lang="de-DE" sz="2400" b="0" dirty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>
                <a:solidFill>
                  <a:srgbClr val="A46674"/>
                </a:solidFill>
              </a:rPr>
              <a:t>Beispielprojekte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42674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94" y="1584007"/>
            <a:ext cx="6494145" cy="52739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188200" cy="696912"/>
          </a:xfrm>
        </p:spPr>
        <p:txBody>
          <a:bodyPr/>
          <a:lstStyle/>
          <a:p>
            <a:r>
              <a:rPr lang="de-DE" sz="2800" dirty="0" smtClean="0">
                <a:solidFill>
                  <a:srgbClr val="A46674"/>
                </a:solidFill>
              </a:rPr>
              <a:t>2. Beispielprojekte: Musikwissenschaften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5517232"/>
            <a:ext cx="2555776" cy="108012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u="sng" dirty="0">
                <a:solidFill>
                  <a:srgbClr val="0070C0"/>
                </a:solidFill>
                <a:hlinkClick r:id="rId4"/>
              </a:rPr>
              <a:t>http://beethovens-werkstatt.de/</a:t>
            </a:r>
            <a:endParaRPr lang="de-DE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19" y="2420888"/>
            <a:ext cx="7311390" cy="3596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A46674"/>
                </a:solidFill>
              </a:rPr>
              <a:t>2. Beispielprojekte: </a:t>
            </a:r>
            <a:br>
              <a:rPr lang="de-DE" sz="2800" dirty="0" smtClean="0">
                <a:solidFill>
                  <a:srgbClr val="A46674"/>
                </a:solidFill>
              </a:rPr>
            </a:br>
            <a:r>
              <a:rPr lang="de-DE" sz="2800" dirty="0" smtClean="0">
                <a:solidFill>
                  <a:srgbClr val="A46674"/>
                </a:solidFill>
              </a:rPr>
              <a:t>Anglistik / Literaturwissenschaften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8276" y="6017528"/>
            <a:ext cx="6516216" cy="64807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u="sng" dirty="0">
                <a:solidFill>
                  <a:srgbClr val="0070C0"/>
                </a:solidFill>
                <a:hlinkClick r:id="rId4"/>
              </a:rPr>
              <a:t>http://www.thomaswilhelm.eu/shakespeare/</a:t>
            </a:r>
            <a:endParaRPr lang="de-DE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" y="1689129"/>
            <a:ext cx="91630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188200" cy="696912"/>
          </a:xfrm>
        </p:spPr>
        <p:txBody>
          <a:bodyPr/>
          <a:lstStyle/>
          <a:p>
            <a:r>
              <a:rPr lang="de-DE" sz="2800" dirty="0" smtClean="0">
                <a:solidFill>
                  <a:srgbClr val="A46674"/>
                </a:solidFill>
              </a:rPr>
              <a:t>2. Beispielprojekte: Kunstgeschichte, Soziologie, Kulturwissenschaft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498" y="6263172"/>
            <a:ext cx="8712968" cy="594828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dirty="0">
                <a:hlinkClick r:id="rId4"/>
              </a:rPr>
              <a:t>http://streetartfinder.de/</a:t>
            </a:r>
            <a:endParaRPr lang="de-DE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40768"/>
            <a:ext cx="8515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844824"/>
            <a:ext cx="5387627" cy="696912"/>
          </a:xfrm>
        </p:spPr>
        <p:txBody>
          <a:bodyPr/>
          <a:lstStyle/>
          <a:p>
            <a:r>
              <a:rPr lang="de-DE" sz="2800" dirty="0" smtClean="0">
                <a:solidFill>
                  <a:srgbClr val="A46674"/>
                </a:solidFill>
              </a:rPr>
              <a:t>2. Beispielprojekte: Virtuelle Forschungsumgebung 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1" y="6165304"/>
            <a:ext cx="8650163" cy="432048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u="sng" dirty="0">
                <a:solidFill>
                  <a:srgbClr val="0070C0"/>
                </a:solidFill>
                <a:hlinkClick r:id="rId4"/>
              </a:rPr>
              <a:t>http://www.textgrid.de/</a:t>
            </a:r>
            <a:endParaRPr lang="de-DE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0" y="1556792"/>
            <a:ext cx="9144000" cy="43376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3746" y="1916832"/>
            <a:ext cx="3816424" cy="696912"/>
          </a:xfrm>
        </p:spPr>
        <p:txBody>
          <a:bodyPr/>
          <a:lstStyle/>
          <a:p>
            <a:r>
              <a:rPr lang="de-DE" sz="2800" dirty="0" smtClean="0">
                <a:solidFill>
                  <a:srgbClr val="A46674"/>
                </a:solidFill>
              </a:rPr>
              <a:t>2. Beispielprojekte: Digitale Edition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53" y="5651007"/>
            <a:ext cx="9649072" cy="1206993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u="sng" dirty="0">
                <a:solidFill>
                  <a:srgbClr val="0070C0"/>
                </a:solidFill>
                <a:hlinkClick r:id="rId4"/>
              </a:rPr>
              <a:t>http://www.hab.de/de/home/bibliothek/digitale-bibliothek-wdb/digitale-editionen.html</a:t>
            </a:r>
            <a:endParaRPr lang="de-DE" sz="2400" u="sng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131921" cy="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Entwicklung &amp; Definition Digital </a:t>
            </a:r>
            <a:r>
              <a:rPr lang="de-DE" sz="2400" b="0" dirty="0" err="1"/>
              <a:t>Humanities</a:t>
            </a:r>
            <a:r>
              <a:rPr lang="de-DE" sz="2400" b="0" dirty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>
                <a:solidFill>
                  <a:srgbClr val="A46674"/>
                </a:solidFill>
              </a:rPr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13216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3. Kritik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3" y="2348880"/>
            <a:ext cx="7188200" cy="4509119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b="0" dirty="0" smtClean="0"/>
              <a:t>Keine geisteswissenschaftliche  METHODIK: </a:t>
            </a:r>
          </a:p>
          <a:p>
            <a:pPr marL="0" indent="0">
              <a:lnSpc>
                <a:spcPct val="150000"/>
              </a:lnSpc>
            </a:pPr>
            <a:r>
              <a:rPr lang="de-DE" sz="2400" b="0" dirty="0" smtClean="0"/>
              <a:t>Stochastik                                 Hermeneutik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4130824" y="3280503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547664" y="3645024"/>
            <a:ext cx="6462464" cy="273921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de-DE" sz="1000" dirty="0" smtClean="0"/>
              <a:t>DHd2014-Programmflyer/Ansprache von 1. Vorsitzenden </a:t>
            </a:r>
            <a:r>
              <a:rPr lang="de-DE" sz="1000" dirty="0" err="1" smtClean="0"/>
              <a:t>DHd</a:t>
            </a:r>
            <a:r>
              <a:rPr lang="de-DE" sz="1000" dirty="0" smtClean="0"/>
              <a:t> Jan Christoph Meister: </a:t>
            </a:r>
          </a:p>
          <a:p>
            <a:r>
              <a:rPr lang="de-DE" dirty="0" smtClean="0"/>
              <a:t>„</a:t>
            </a:r>
            <a:r>
              <a:rPr lang="de-DE" dirty="0"/>
              <a:t>So erhebend numerische Erfolgsbilanzen sein mögen: zum Selbstverständnis der Geisteswissenschaften gehört die Skepsis gegenüber rein quantitativen Betrachtungsweisen. Denn unser Geschäft ist nicht </a:t>
            </a:r>
            <a:r>
              <a:rPr lang="de-DE" dirty="0" smtClean="0"/>
              <a:t>die ‚Vermessung </a:t>
            </a:r>
            <a:r>
              <a:rPr lang="de-DE" dirty="0"/>
              <a:t>der </a:t>
            </a:r>
            <a:r>
              <a:rPr lang="de-DE" dirty="0" smtClean="0"/>
              <a:t>Welt‘ </a:t>
            </a:r>
            <a:r>
              <a:rPr lang="de-DE" dirty="0"/>
              <a:t>– es ist und bleibt vielmehr die Reflexion über die Weise, in der kulturelle Vorannahmen, historische Traditionen und </a:t>
            </a:r>
            <a:r>
              <a:rPr lang="de-DE" dirty="0" err="1"/>
              <a:t>kontingente</a:t>
            </a:r>
            <a:r>
              <a:rPr lang="de-DE" dirty="0"/>
              <a:t> Faktoren selbst scheinbar unverdächtige Operationen des menschlichen Geistes wie eben </a:t>
            </a:r>
            <a:r>
              <a:rPr lang="de-DE" dirty="0" smtClean="0"/>
              <a:t>u.a</a:t>
            </a:r>
            <a:r>
              <a:rPr lang="de-DE" dirty="0"/>
              <a:t>. das </a:t>
            </a:r>
            <a:r>
              <a:rPr lang="de-DE" dirty="0" smtClean="0"/>
              <a:t>‚Vermessen </a:t>
            </a:r>
            <a:r>
              <a:rPr lang="de-DE" dirty="0"/>
              <a:t>der </a:t>
            </a:r>
            <a:r>
              <a:rPr lang="de-DE" dirty="0" smtClean="0"/>
              <a:t>Welt‘ </a:t>
            </a:r>
            <a:r>
              <a:rPr lang="de-DE" dirty="0"/>
              <a:t>prägen.“</a:t>
            </a:r>
          </a:p>
        </p:txBody>
      </p:sp>
    </p:spTree>
    <p:extLst>
      <p:ext uri="{BB962C8B-B14F-4D97-AF65-F5344CB8AC3E}">
        <p14:creationId xmlns:p14="http://schemas.microsoft.com/office/powerpoint/2010/main" val="2949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55778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6282" y="6387226"/>
            <a:ext cx="2714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Frutiger Next LT W1G" pitchFamily="34" charset="0"/>
              </a:rPr>
              <a:t>Lizenz. </a:t>
            </a:r>
            <a:r>
              <a:rPr lang="en-US" sz="800" dirty="0" smtClean="0">
                <a:latin typeface="Frutiger Next LT W1G" pitchFamily="34" charset="0"/>
                <a:hlinkClick r:id="rId4"/>
              </a:rPr>
              <a:t>Creative </a:t>
            </a:r>
            <a:r>
              <a:rPr lang="en-US" sz="800" dirty="0">
                <a:latin typeface="Frutiger Next LT W1G" pitchFamily="34" charset="0"/>
                <a:hlinkClick r:id="rId4"/>
              </a:rPr>
              <a:t>Commons Attribution-</a:t>
            </a:r>
            <a:r>
              <a:rPr lang="en-US" sz="800" dirty="0" err="1">
                <a:latin typeface="Frutiger Next LT W1G" pitchFamily="34" charset="0"/>
                <a:hlinkClick r:id="rId4"/>
              </a:rPr>
              <a:t>NonCommercial</a:t>
            </a:r>
            <a:r>
              <a:rPr lang="en-US" sz="800" dirty="0">
                <a:latin typeface="Frutiger Next LT W1G" pitchFamily="34" charset="0"/>
                <a:hlinkClick r:id="rId4"/>
              </a:rPr>
              <a:t>-</a:t>
            </a:r>
            <a:r>
              <a:rPr lang="en-US" sz="800" dirty="0" err="1">
                <a:latin typeface="Frutiger Next LT W1G" pitchFamily="34" charset="0"/>
                <a:hlinkClick r:id="rId4"/>
              </a:rPr>
              <a:t>ShareAlike</a:t>
            </a:r>
            <a:r>
              <a:rPr lang="en-US" sz="800" dirty="0">
                <a:latin typeface="Frutiger Next LT W1G" pitchFamily="34" charset="0"/>
                <a:hlinkClick r:id="rId4"/>
              </a:rPr>
              <a:t> 4.0 International License</a:t>
            </a:r>
            <a:r>
              <a:rPr lang="en-US" sz="800" dirty="0">
                <a:latin typeface="Frutiger Next LT W1G" pitchFamily="34" charset="0"/>
              </a:rPr>
              <a:t>, attribution to </a:t>
            </a:r>
            <a:r>
              <a:rPr lang="en-US" sz="800" dirty="0" err="1">
                <a:latin typeface="Frutiger Next LT W1G" pitchFamily="34" charset="0"/>
              </a:rPr>
              <a:t>Tagul</a:t>
            </a:r>
            <a:r>
              <a:rPr lang="en-US" sz="800" dirty="0">
                <a:latin typeface="Frutiger Next LT W1G" pitchFamily="34" charset="0"/>
              </a:rPr>
              <a:t> (http://tagul.com)</a:t>
            </a:r>
            <a:endParaRPr lang="de-DE" sz="800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Entwicklung &amp; Definition Digital </a:t>
            </a:r>
            <a:r>
              <a:rPr lang="de-DE" sz="2400" b="0" dirty="0" err="1"/>
              <a:t>Humanities</a:t>
            </a:r>
            <a:r>
              <a:rPr lang="de-DE" sz="2400" b="0" dirty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>
                <a:solidFill>
                  <a:srgbClr val="A46674"/>
                </a:solidFill>
              </a:rPr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17853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4. Chancen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b="0" dirty="0" smtClean="0">
                <a:sym typeface="Wingdings" panose="05000000000000000000" pitchFamily="2" charset="2"/>
              </a:rPr>
              <a:t> </a:t>
            </a:r>
            <a:r>
              <a:rPr lang="de-DE" sz="2400" b="0" dirty="0" smtClean="0"/>
              <a:t>Quantitative  Methoden als Ergänzung geisteswissenschaftlicher Betrachtungsweisen</a:t>
            </a:r>
            <a:endParaRPr lang="de-DE" sz="24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b="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Arbeiten mit großen Datenmengen möglich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Visualisierungen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/>
              <a:t>Virtuelle </a:t>
            </a:r>
            <a:r>
              <a:rPr lang="de-DE" sz="2400" b="0" dirty="0" smtClean="0"/>
              <a:t>Forschungsumgebungen / </a:t>
            </a:r>
            <a:r>
              <a:rPr lang="de-DE" sz="2400" b="0" dirty="0"/>
              <a:t>Kollaborationen </a:t>
            </a:r>
            <a:endParaRPr lang="de-DE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1739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Entwicklung &amp; Definition Digital </a:t>
            </a:r>
            <a:r>
              <a:rPr lang="de-DE" sz="2400" b="0" dirty="0" err="1"/>
              <a:t>Humanities</a:t>
            </a:r>
            <a:r>
              <a:rPr lang="de-DE" sz="2400" b="0" dirty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solidFill>
                  <a:srgbClr val="A46674"/>
                </a:solidFill>
              </a:rPr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22515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sz="2800" dirty="0" smtClean="0">
                <a:solidFill>
                  <a:srgbClr val="A46674"/>
                </a:solidFill>
              </a:rPr>
              <a:t>5. DH </a:t>
            </a:r>
            <a:r>
              <a:rPr lang="de-DE" sz="2800" dirty="0">
                <a:solidFill>
                  <a:srgbClr val="A46674"/>
                </a:solidFill>
              </a:rPr>
              <a:t>an Bibliotheken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SUB Göttingen: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Frutiger Next LT W1G" pitchFamily="34" charset="0"/>
              </a:rPr>
              <a:t>Koordination </a:t>
            </a:r>
            <a:r>
              <a:rPr lang="de-DE" dirty="0">
                <a:latin typeface="Frutiger Next LT W1G" pitchFamily="34" charset="0"/>
              </a:rPr>
              <a:t>von DARIAH-DE und </a:t>
            </a:r>
            <a:r>
              <a:rPr lang="de-DE" dirty="0" err="1">
                <a:latin typeface="Frutiger Next LT W1G" pitchFamily="34" charset="0"/>
              </a:rPr>
              <a:t>TextGrid</a:t>
            </a:r>
            <a:endParaRPr lang="de-DE" dirty="0">
              <a:latin typeface="Frutiger Next LT W1G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HAB Wolfenbüttel: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 smtClean="0">
                <a:latin typeface="Frutiger Next LT W1G" pitchFamily="34" charset="0"/>
              </a:rPr>
              <a:t>Partner von DARIAH-DE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 smtClean="0">
                <a:latin typeface="Frutiger Next LT W1G" pitchFamily="34" charset="0"/>
              </a:rPr>
              <a:t>zahlreiche Digitalisierungs- </a:t>
            </a:r>
            <a:r>
              <a:rPr lang="de-DE" b="0" dirty="0">
                <a:latin typeface="Frutiger Next LT W1G" pitchFamily="34" charset="0"/>
              </a:rPr>
              <a:t>und Forschungsprojekte </a:t>
            </a:r>
            <a:r>
              <a:rPr lang="de-DE" b="0" dirty="0" smtClean="0">
                <a:latin typeface="Frutiger Next LT W1G" pitchFamily="34" charset="0"/>
              </a:rPr>
              <a:t>im </a:t>
            </a:r>
            <a:r>
              <a:rPr lang="de-DE" b="0" dirty="0">
                <a:latin typeface="Frutiger Next LT W1G" pitchFamily="34" charset="0"/>
              </a:rPr>
              <a:t>Bereich der </a:t>
            </a:r>
            <a:r>
              <a:rPr lang="de-DE" b="0" dirty="0" smtClean="0">
                <a:latin typeface="Frutiger Next LT W1G" pitchFamily="34" charset="0"/>
              </a:rPr>
              <a:t>DH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0" dirty="0" smtClean="0">
                <a:latin typeface="Frutiger Next LT W1G" pitchFamily="34" charset="0"/>
              </a:rPr>
              <a:t>Profilbildung in Richtung DH</a:t>
            </a:r>
          </a:p>
          <a:p>
            <a:pPr marL="0" indent="0">
              <a:lnSpc>
                <a:spcPct val="150000"/>
              </a:lnSpc>
            </a:pP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3700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Entwicklung &amp; Definition Digital </a:t>
            </a:r>
            <a:r>
              <a:rPr lang="de-DE" sz="2400" b="0" dirty="0" err="1"/>
              <a:t>Humanities</a:t>
            </a:r>
            <a:r>
              <a:rPr lang="de-DE" sz="2400" b="0" dirty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>
                <a:solidFill>
                  <a:srgbClr val="A46674"/>
                </a:solidFill>
              </a:rPr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31157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038350" cy="20193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93600"/>
            <a:ext cx="5295900" cy="3362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sz="2800" dirty="0" smtClean="0">
                <a:solidFill>
                  <a:srgbClr val="A46674"/>
                </a:solidFill>
              </a:rPr>
              <a:t>6. DH </a:t>
            </a:r>
            <a:r>
              <a:rPr lang="de-DE" sz="2800" dirty="0">
                <a:solidFill>
                  <a:srgbClr val="A46674"/>
                </a:solidFill>
              </a:rPr>
              <a:t>an der UR / UBR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2680" y="4728220"/>
            <a:ext cx="203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rutiger Next LT W1G" pitchFamily="34" charset="0"/>
                <a:hlinkClick r:id="rId5"/>
              </a:rPr>
              <a:t>Blog der </a:t>
            </a:r>
            <a:r>
              <a:rPr lang="de-DE" sz="2400" dirty="0" smtClean="0">
                <a:latin typeface="Frutiger Next LT W1G" pitchFamily="34" charset="0"/>
                <a:hlinkClick r:id="rId5"/>
              </a:rPr>
              <a:t>Medien-informatiker</a:t>
            </a:r>
            <a:endParaRPr lang="de-DE" sz="2400" dirty="0">
              <a:latin typeface="Frutiger Next LT W1G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56176" y="1088521"/>
            <a:ext cx="2736304" cy="30469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de-DE" sz="2400" dirty="0">
                <a:latin typeface="Frutiger Next LT W1G" pitchFamily="34" charset="0"/>
              </a:rPr>
              <a:t>Digital </a:t>
            </a:r>
            <a:r>
              <a:rPr lang="de-DE" sz="2400" dirty="0" err="1" smtClean="0">
                <a:latin typeface="Frutiger Next LT W1G" pitchFamily="34" charset="0"/>
              </a:rPr>
              <a:t>Humanities</a:t>
            </a:r>
            <a:r>
              <a:rPr lang="de-DE" sz="2400" dirty="0" smtClean="0">
                <a:latin typeface="Frutiger Next LT W1G" pitchFamily="34" charset="0"/>
              </a:rPr>
              <a:t>-Modul </a:t>
            </a:r>
            <a:r>
              <a:rPr lang="de-DE" dirty="0" smtClean="0">
                <a:latin typeface="Frutiger Next LT W1G" pitchFamily="34" charset="0"/>
              </a:rPr>
              <a:t>seit 2012 </a:t>
            </a:r>
            <a:r>
              <a:rPr lang="de-DE" dirty="0">
                <a:latin typeface="Frutiger Next LT W1G" pitchFamily="34" charset="0"/>
              </a:rPr>
              <a:t>in den Masterstudiengängen Informationswissenschaft und </a:t>
            </a:r>
            <a:r>
              <a:rPr lang="de-DE" dirty="0" smtClean="0">
                <a:latin typeface="Frutiger Next LT W1G" pitchFamily="34" charset="0"/>
              </a:rPr>
              <a:t>Medieninformatik</a:t>
            </a:r>
          </a:p>
          <a:p>
            <a:endParaRPr lang="de-DE" dirty="0">
              <a:latin typeface="Frutiger Next LT W1G" pitchFamily="34" charset="0"/>
            </a:endParaRPr>
          </a:p>
          <a:p>
            <a:r>
              <a:rPr lang="de-DE" dirty="0" smtClean="0">
                <a:latin typeface="Frutiger Next LT W1G" pitchFamily="34" charset="0"/>
              </a:rPr>
              <a:t>z.B. Projekt „Women in </a:t>
            </a:r>
            <a:r>
              <a:rPr lang="de-DE" dirty="0" err="1" smtClean="0">
                <a:latin typeface="Frutiger Next LT W1G" pitchFamily="34" charset="0"/>
              </a:rPr>
              <a:t>Botany</a:t>
            </a:r>
            <a:r>
              <a:rPr lang="de-DE" dirty="0" smtClean="0">
                <a:latin typeface="Frutiger Next LT W1G" pitchFamily="34" charset="0"/>
              </a:rPr>
              <a:t>“ zusammen mit Wissenschaftsgeschichte und UB</a:t>
            </a:r>
            <a:endParaRPr lang="de-DE" dirty="0">
              <a:latin typeface="Frutiger Next LT W1G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85209" y="6482427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6"/>
              </a:rPr>
              <a:t>http://vlp.uni-regensburg.de/index_html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" y="2385814"/>
            <a:ext cx="3714750" cy="1619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sz="2800" dirty="0" smtClean="0">
                <a:solidFill>
                  <a:srgbClr val="A46674"/>
                </a:solidFill>
              </a:rPr>
              <a:t>6. DH </a:t>
            </a:r>
            <a:r>
              <a:rPr lang="de-DE" sz="2800" dirty="0">
                <a:solidFill>
                  <a:srgbClr val="A46674"/>
                </a:solidFill>
              </a:rPr>
              <a:t>an der UR / UBR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969" y="2276872"/>
            <a:ext cx="6194673" cy="7200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2400" b="0" dirty="0" smtClean="0">
                <a:hlinkClick r:id="rId4"/>
              </a:rPr>
              <a:t>Lehrangebot Digital </a:t>
            </a:r>
            <a:r>
              <a:rPr lang="de-DE" sz="2400" b="0" dirty="0" err="1" smtClean="0">
                <a:hlinkClick r:id="rId4"/>
              </a:rPr>
              <a:t>Humanities</a:t>
            </a:r>
            <a:r>
              <a:rPr lang="de-DE" sz="2400" b="0" dirty="0" smtClean="0">
                <a:hlinkClick r:id="rId4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de-DE" sz="2400" b="0" dirty="0" smtClean="0">
                <a:hlinkClick r:id="rId4"/>
              </a:rPr>
              <a:t>in der Kunstgeschichte</a:t>
            </a:r>
            <a:endParaRPr lang="de-DE" sz="2400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8144"/>
            <a:ext cx="5762625" cy="2671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hteck 8"/>
          <p:cNvSpPr/>
          <p:nvPr/>
        </p:nvSpPr>
        <p:spPr>
          <a:xfrm>
            <a:off x="6573758" y="6464463"/>
            <a:ext cx="18886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>
                <a:hlinkClick r:id="rId6"/>
              </a:rPr>
              <a:t>https://dhregensburg.wordpress.com/</a:t>
            </a:r>
            <a:endParaRPr lang="de-DE" sz="800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2225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sz="2800" dirty="0" smtClean="0">
                <a:solidFill>
                  <a:srgbClr val="A46674"/>
                </a:solidFill>
              </a:rPr>
              <a:t>Weitere Informationen zu DH: </a:t>
            </a:r>
            <a:br>
              <a:rPr lang="de-DE" sz="2800" dirty="0" smtClean="0">
                <a:solidFill>
                  <a:srgbClr val="A46674"/>
                </a:solidFill>
              </a:rPr>
            </a:br>
            <a:r>
              <a:rPr lang="de-DE" sz="2800" dirty="0" err="1" smtClean="0">
                <a:solidFill>
                  <a:srgbClr val="A46674"/>
                </a:solidFill>
              </a:rPr>
              <a:t>Youtube</a:t>
            </a:r>
            <a:r>
              <a:rPr lang="de-DE" sz="2800" dirty="0" smtClean="0">
                <a:solidFill>
                  <a:srgbClr val="A46674"/>
                </a:solidFill>
              </a:rPr>
              <a:t> </a:t>
            </a:r>
            <a:r>
              <a:rPr lang="de-DE" sz="2800" dirty="0" err="1" smtClean="0">
                <a:solidFill>
                  <a:srgbClr val="A46674"/>
                </a:solidFill>
              </a:rPr>
              <a:t>DHd</a:t>
            </a:r>
            <a:r>
              <a:rPr lang="de-DE" sz="2800" dirty="0" smtClean="0">
                <a:solidFill>
                  <a:srgbClr val="A46674"/>
                </a:solidFill>
              </a:rPr>
              <a:t>-Kanal</a:t>
            </a:r>
            <a:endParaRPr lang="de-DE" sz="2800" dirty="0">
              <a:solidFill>
                <a:srgbClr val="A4667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3356992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Frutiger Next LT W1G" pitchFamily="34" charset="0"/>
                <a:hlinkClick r:id="rId3"/>
              </a:rPr>
              <a:t>Virtuelle </a:t>
            </a:r>
            <a:r>
              <a:rPr lang="de-DE" dirty="0">
                <a:latin typeface="Frutiger Next LT W1G" pitchFamily="34" charset="0"/>
                <a:hlinkClick r:id="rId3"/>
              </a:rPr>
              <a:t>Forschungswelten: Neue Technologien in den Geisteswissenschaften </a:t>
            </a:r>
            <a:r>
              <a:rPr lang="de-DE" dirty="0" smtClean="0">
                <a:latin typeface="Frutiger Next LT W1G" pitchFamily="34" charset="0"/>
              </a:rPr>
              <a:t>(3:36)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Frutiger Next LT W1G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Frutiger Next LT W1G" pitchFamily="34" charset="0"/>
                <a:hlinkClick r:id="rId4"/>
              </a:rPr>
              <a:t>Digitale Wissensräume: Virtuelle Forschungslabore der </a:t>
            </a:r>
            <a:r>
              <a:rPr lang="de-DE" dirty="0" smtClean="0">
                <a:latin typeface="Frutiger Next LT W1G" pitchFamily="34" charset="0"/>
                <a:hlinkClick r:id="rId4"/>
              </a:rPr>
              <a:t>Geisteswissenschaften</a:t>
            </a:r>
            <a:r>
              <a:rPr lang="de-DE" dirty="0" smtClean="0">
                <a:latin typeface="Frutiger Next LT W1G" pitchFamily="34" charset="0"/>
              </a:rPr>
              <a:t> (7:53)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5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12186"/>
            <a:ext cx="1656184" cy="696912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sz="2800" dirty="0" smtClean="0">
                <a:solidFill>
                  <a:srgbClr val="A46674"/>
                </a:solidFill>
              </a:rPr>
              <a:t>Ihr Fazit</a:t>
            </a:r>
            <a:endParaRPr lang="de-DE" sz="2800" dirty="0">
              <a:solidFill>
                <a:srgbClr val="A46674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61" y="542465"/>
            <a:ext cx="4623539" cy="616471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8343" y="1779687"/>
            <a:ext cx="4248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Frutiger Next LT W1G" pitchFamily="34" charset="0"/>
              </a:rPr>
              <a:t>LINKS OBEN: Ich </a:t>
            </a:r>
            <a:r>
              <a:rPr lang="de-DE" dirty="0">
                <a:latin typeface="Frutiger Next LT W1G" pitchFamily="34" charset="0"/>
              </a:rPr>
              <a:t>finde das Thema </a:t>
            </a:r>
            <a:r>
              <a:rPr lang="de-DE" dirty="0" smtClean="0">
                <a:latin typeface="Frutiger Next LT W1G" pitchFamily="34" charset="0"/>
              </a:rPr>
              <a:t>DH spannend </a:t>
            </a:r>
            <a:r>
              <a:rPr lang="de-DE" dirty="0">
                <a:latin typeface="Frutiger Next LT W1G" pitchFamily="34" charset="0"/>
              </a:rPr>
              <a:t>und die </a:t>
            </a:r>
            <a:r>
              <a:rPr lang="de-DE" dirty="0" smtClean="0">
                <a:latin typeface="Frutiger Next LT W1G" pitchFamily="34" charset="0"/>
              </a:rPr>
              <a:t>UB sollte </a:t>
            </a:r>
            <a:r>
              <a:rPr lang="de-DE" dirty="0">
                <a:latin typeface="Frutiger Next LT W1G" pitchFamily="34" charset="0"/>
              </a:rPr>
              <a:t>dem Thema noch mehr Aufmerksamkeit schenken. </a:t>
            </a:r>
            <a:r>
              <a:rPr lang="de-DE" dirty="0" smtClean="0">
                <a:latin typeface="Frutiger Next LT W1G" pitchFamily="34" charset="0"/>
              </a:rPr>
              <a:t>(20)</a:t>
            </a:r>
          </a:p>
          <a:p>
            <a:endParaRPr lang="de-DE" sz="300" dirty="0">
              <a:latin typeface="Frutiger Next LT W1G" pitchFamily="34" charset="0"/>
            </a:endParaRPr>
          </a:p>
          <a:p>
            <a:r>
              <a:rPr lang="de-DE" dirty="0" smtClean="0">
                <a:latin typeface="Frutiger Next LT W1G" pitchFamily="34" charset="0"/>
              </a:rPr>
              <a:t>RECHTS OBEN: Ich </a:t>
            </a:r>
            <a:r>
              <a:rPr lang="de-DE" dirty="0">
                <a:latin typeface="Frutiger Next LT W1G" pitchFamily="34" charset="0"/>
              </a:rPr>
              <a:t>fand es interessant mehr über </a:t>
            </a:r>
            <a:r>
              <a:rPr lang="de-DE" dirty="0" smtClean="0">
                <a:latin typeface="Frutiger Next LT W1G" pitchFamily="34" charset="0"/>
              </a:rPr>
              <a:t>DH </a:t>
            </a:r>
            <a:r>
              <a:rPr lang="de-DE" dirty="0">
                <a:latin typeface="Frutiger Next LT W1G" pitchFamily="34" charset="0"/>
              </a:rPr>
              <a:t>zu erfahren, finde aber nicht, dass die </a:t>
            </a:r>
            <a:r>
              <a:rPr lang="de-DE" dirty="0" smtClean="0">
                <a:latin typeface="Frutiger Next LT W1G" pitchFamily="34" charset="0"/>
              </a:rPr>
              <a:t>UB </a:t>
            </a:r>
            <a:r>
              <a:rPr lang="de-DE" dirty="0">
                <a:latin typeface="Frutiger Next LT W1G" pitchFamily="34" charset="0"/>
              </a:rPr>
              <a:t>sich noch mehr an Projekten zum Aufbau von DH-Infrastruktur beteiligen sollte. </a:t>
            </a:r>
            <a:r>
              <a:rPr lang="de-DE" dirty="0" smtClean="0">
                <a:latin typeface="Frutiger Next LT W1G" pitchFamily="34" charset="0"/>
              </a:rPr>
              <a:t>(4)</a:t>
            </a:r>
          </a:p>
          <a:p>
            <a:endParaRPr lang="de-DE" sz="300" dirty="0">
              <a:latin typeface="Frutiger Next LT W1G" pitchFamily="34" charset="0"/>
            </a:endParaRPr>
          </a:p>
          <a:p>
            <a:r>
              <a:rPr lang="de-DE" dirty="0" smtClean="0">
                <a:latin typeface="Frutiger Next LT W1G" pitchFamily="34" charset="0"/>
              </a:rPr>
              <a:t>LINKS UNTEN: DH sind </a:t>
            </a:r>
            <a:r>
              <a:rPr lang="de-DE" dirty="0">
                <a:latin typeface="Frutiger Next LT W1G" pitchFamily="34" charset="0"/>
              </a:rPr>
              <a:t>doch nur eine Modeerscheinung und Bibliotheken sollten sich raushalten</a:t>
            </a:r>
            <a:r>
              <a:rPr lang="de-DE" dirty="0" smtClean="0">
                <a:latin typeface="Frutiger Next LT W1G" pitchFamily="34" charset="0"/>
              </a:rPr>
              <a:t>. (0)</a:t>
            </a:r>
          </a:p>
          <a:p>
            <a:endParaRPr lang="de-DE" sz="300" dirty="0">
              <a:latin typeface="Frutiger Next LT W1G" pitchFamily="34" charset="0"/>
            </a:endParaRPr>
          </a:p>
          <a:p>
            <a:r>
              <a:rPr lang="de-DE" dirty="0" smtClean="0">
                <a:latin typeface="Frutiger Next LT W1G" pitchFamily="34" charset="0"/>
              </a:rPr>
              <a:t>RECHTS UNTEN: Ich </a:t>
            </a:r>
            <a:r>
              <a:rPr lang="de-DE" dirty="0">
                <a:latin typeface="Frutiger Next LT W1G" pitchFamily="34" charset="0"/>
              </a:rPr>
              <a:t>fand den Vortrag nicht spannend und </a:t>
            </a:r>
            <a:r>
              <a:rPr lang="de-DE" dirty="0" smtClean="0">
                <a:latin typeface="Frutiger Next LT W1G" pitchFamily="34" charset="0"/>
              </a:rPr>
              <a:t>DH interessieren </a:t>
            </a:r>
            <a:r>
              <a:rPr lang="de-DE" dirty="0">
                <a:latin typeface="Frutiger Next LT W1G" pitchFamily="34" charset="0"/>
              </a:rPr>
              <a:t>mich nicht. Immerhin war das IT-Kolloquium während der </a:t>
            </a:r>
            <a:r>
              <a:rPr lang="de-DE" dirty="0" smtClean="0">
                <a:latin typeface="Frutiger Next LT W1G" pitchFamily="34" charset="0"/>
              </a:rPr>
              <a:t>Arbeitszeit. (0)</a:t>
            </a:r>
            <a:endParaRPr lang="de-DE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848872" cy="2592388"/>
          </a:xfrm>
        </p:spPr>
        <p:txBody>
          <a:bodyPr/>
          <a:lstStyle/>
          <a:p>
            <a:pPr algn="r" eaLnBrk="1" hangingPunct="1"/>
            <a:r>
              <a:rPr lang="de-DE" sz="2800" dirty="0" smtClean="0">
                <a:solidFill>
                  <a:srgbClr val="A46674"/>
                </a:solidFill>
              </a:rPr>
              <a:t>Vielen Dank für Ihre Aufmerksamkeit!</a:t>
            </a:r>
            <a:br>
              <a:rPr lang="de-DE" sz="2800" dirty="0" smtClean="0">
                <a:solidFill>
                  <a:srgbClr val="A46674"/>
                </a:solidFill>
              </a:rPr>
            </a:br>
            <a:r>
              <a:rPr lang="de-DE" sz="2800" dirty="0" smtClean="0">
                <a:solidFill>
                  <a:srgbClr val="A46674"/>
                </a:solidFill>
              </a:rPr>
              <a:t/>
            </a:r>
            <a:br>
              <a:rPr lang="de-DE" sz="2800" dirty="0" smtClean="0">
                <a:solidFill>
                  <a:srgbClr val="A46674"/>
                </a:solidFill>
              </a:rPr>
            </a:br>
            <a:r>
              <a:rPr lang="de-DE" sz="2800" dirty="0" smtClean="0"/>
              <a:t>Haben Sie noch Fragen?</a:t>
            </a:r>
            <a:br>
              <a:rPr lang="de-DE" sz="2800" dirty="0" smtClean="0"/>
            </a:br>
            <a:endParaRPr lang="de-DE" sz="2800" dirty="0" smtClean="0"/>
          </a:p>
        </p:txBody>
      </p:sp>
      <p:pic>
        <p:nvPicPr>
          <p:cNvPr id="5122" name="Picture 2" descr="https://nicoleevelina.files.wordpress.com/2011/12/shakespeare-blog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1" y="2780928"/>
            <a:ext cx="4476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95536" y="59432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smtClean="0"/>
              <a:t>Lizenz: </a:t>
            </a:r>
            <a:r>
              <a:rPr lang="de-DE" sz="800" dirty="0" smtClean="0">
                <a:hlinkClick r:id="rId4"/>
              </a:rPr>
              <a:t>Creative </a:t>
            </a:r>
            <a:r>
              <a:rPr lang="de-DE" sz="800" dirty="0" err="1">
                <a:hlinkClick r:id="rId4"/>
              </a:rPr>
              <a:t>Commons</a:t>
            </a:r>
            <a:r>
              <a:rPr lang="de-DE" sz="800" dirty="0">
                <a:hlinkClick r:id="rId4"/>
              </a:rPr>
              <a:t> Attribution-</a:t>
            </a:r>
            <a:r>
              <a:rPr lang="de-DE" sz="800" dirty="0" err="1">
                <a:hlinkClick r:id="rId4"/>
              </a:rPr>
              <a:t>NonCommercial</a:t>
            </a:r>
            <a:r>
              <a:rPr lang="de-DE" sz="800" dirty="0">
                <a:hlinkClick r:id="rId4"/>
              </a:rPr>
              <a:t>-</a:t>
            </a:r>
            <a:r>
              <a:rPr lang="de-DE" sz="800" dirty="0" err="1">
                <a:hlinkClick r:id="rId4"/>
              </a:rPr>
              <a:t>NoDerivs</a:t>
            </a:r>
            <a:r>
              <a:rPr lang="de-DE" sz="800" dirty="0">
                <a:hlinkClick r:id="rId4"/>
              </a:rPr>
              <a:t> 3.0 </a:t>
            </a:r>
            <a:r>
              <a:rPr lang="de-DE" sz="800" dirty="0" err="1">
                <a:hlinkClick r:id="rId4"/>
              </a:rPr>
              <a:t>Unported</a:t>
            </a:r>
            <a:r>
              <a:rPr lang="de-DE" sz="800" dirty="0">
                <a:hlinkClick r:id="rId4"/>
              </a:rPr>
              <a:t> </a:t>
            </a:r>
            <a:r>
              <a:rPr lang="de-DE" sz="800" dirty="0" err="1" smtClean="0">
                <a:hlinkClick r:id="rId4"/>
              </a:rPr>
              <a:t>License</a:t>
            </a:r>
            <a:r>
              <a:rPr lang="de-DE" sz="800" dirty="0" smtClean="0"/>
              <a:t> </a:t>
            </a:r>
            <a:r>
              <a:rPr lang="de-DE" sz="800" dirty="0" err="1" smtClean="0"/>
              <a:t>attributed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/>
              <a:t>Américas Studies </a:t>
            </a:r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/>
              <a:t>Donna Maria Alexander </a:t>
            </a:r>
            <a:r>
              <a:rPr lang="de-DE" sz="800" dirty="0" smtClean="0"/>
              <a:t>(americasstudies.com)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Entwicklung &amp; Definition Digital </a:t>
            </a:r>
            <a:r>
              <a:rPr lang="de-DE" sz="2400" b="0" dirty="0" err="1" smtClean="0"/>
              <a:t>Humanities</a:t>
            </a:r>
            <a:r>
              <a:rPr lang="de-DE" sz="2400" b="0" dirty="0" smtClean="0"/>
              <a:t> (DH)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19814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ABSTRACT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Der Vortrag zum Thema Digital </a:t>
            </a:r>
            <a:r>
              <a:rPr lang="de-DE" b="0" dirty="0" err="1"/>
              <a:t>Humanities</a:t>
            </a:r>
            <a:r>
              <a:rPr lang="de-DE" b="0" dirty="0"/>
              <a:t> wird auf folgende Fragen eingehen: Was genau hat es mit dieser Begegnung zwischen Geisteswissenschaft und Informatik auf sich? Seit wann gibt es die digitalen Geisteswissenschaften und warum sind bei diesen Projekten oft wissenschaftliche Bibliotheken involviert?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3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A46674"/>
                </a:solidFill>
              </a:rPr>
              <a:t>Agenda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solidFill>
                  <a:srgbClr val="A46674"/>
                </a:solidFill>
              </a:rPr>
              <a:t>Entwicklung &amp; Definition Digital </a:t>
            </a:r>
            <a:r>
              <a:rPr lang="de-DE" sz="2400" dirty="0" err="1" smtClean="0">
                <a:solidFill>
                  <a:srgbClr val="A46674"/>
                </a:solidFill>
              </a:rPr>
              <a:t>Humanities</a:t>
            </a:r>
            <a:endParaRPr lang="de-DE" sz="2400" dirty="0">
              <a:solidFill>
                <a:srgbClr val="A46674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Beispielprojekte</a:t>
            </a:r>
            <a:endParaRPr lang="de-DE" sz="2400" b="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Kritik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Chancen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Bibliotheken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b="0" dirty="0" smtClean="0"/>
              <a:t>DH an der UR / UBR</a:t>
            </a:r>
          </a:p>
        </p:txBody>
      </p:sp>
    </p:spTree>
    <p:extLst>
      <p:ext uri="{BB962C8B-B14F-4D97-AF65-F5344CB8AC3E}">
        <p14:creationId xmlns:p14="http://schemas.microsoft.com/office/powerpoint/2010/main" val="13674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Definition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046445" y="2277844"/>
            <a:ext cx="3096344" cy="292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046445" y="3759687"/>
            <a:ext cx="3096344" cy="29281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046445" y="2276872"/>
            <a:ext cx="3096344" cy="2928112"/>
          </a:xfrm>
          <a:prstGeom prst="ellips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377681" y="3072910"/>
            <a:ext cx="2567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Frutiger Next LT W1G" pitchFamily="34" charset="0"/>
              </a:rPr>
              <a:t>Geisteswissenschaften</a:t>
            </a:r>
            <a:endParaRPr lang="de-DE" sz="2000" dirty="0">
              <a:latin typeface="Frutiger Next LT W1G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34151" y="5401765"/>
            <a:ext cx="148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rutiger Next LT W1G" pitchFamily="34" charset="0"/>
              </a:rPr>
              <a:t>Informatik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99339" y="4239560"/>
            <a:ext cx="254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DIGITAL HUMANITIES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2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Eine von vielen Definitionen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331640" y="2996952"/>
            <a:ext cx="7188200" cy="2594967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b="0" dirty="0" smtClean="0"/>
              <a:t>DH „umfasst den systematischen </a:t>
            </a:r>
            <a:r>
              <a:rPr lang="de-DE" b="0" dirty="0"/>
              <a:t>Ausbau digitaler Sammlungen und Objekte sowie die Entwicklung computergestützter Auswertungs- und Nutzungsverfahren für die geistes- und kulturwissenschaftliche Forschung und </a:t>
            </a:r>
            <a:r>
              <a:rPr lang="de-DE" b="0" dirty="0" smtClean="0"/>
              <a:t>Lehre“ </a:t>
            </a:r>
          </a:p>
          <a:p>
            <a:pPr marL="0" indent="0">
              <a:lnSpc>
                <a:spcPct val="150000"/>
              </a:lnSpc>
            </a:pPr>
            <a:r>
              <a:rPr lang="de-DE" sz="800" b="0" dirty="0" smtClean="0"/>
              <a:t>(</a:t>
            </a:r>
            <a:r>
              <a:rPr lang="de-DE" sz="800" b="0" dirty="0"/>
              <a:t>https://www.uni-goettingen.de/de/3240.html?cid=5081)</a:t>
            </a:r>
            <a:endParaRPr lang="de-DE" sz="800" b="0" dirty="0" smtClean="0"/>
          </a:p>
        </p:txBody>
      </p:sp>
    </p:spTree>
    <p:extLst>
      <p:ext uri="{BB962C8B-B14F-4D97-AF65-F5344CB8AC3E}">
        <p14:creationId xmlns:p14="http://schemas.microsoft.com/office/powerpoint/2010/main" val="20942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Und wer sind nun diese digitalen Geisteswissenschaftler?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126773" y="4117722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miley 6"/>
          <p:cNvSpPr/>
          <p:nvPr/>
        </p:nvSpPr>
        <p:spPr>
          <a:xfrm>
            <a:off x="1278901" y="4945713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miley 8"/>
          <p:cNvSpPr/>
          <p:nvPr/>
        </p:nvSpPr>
        <p:spPr>
          <a:xfrm>
            <a:off x="3707904" y="2957703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6305171" y="4302388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miley 11"/>
          <p:cNvSpPr/>
          <p:nvPr/>
        </p:nvSpPr>
        <p:spPr>
          <a:xfrm>
            <a:off x="7457299" y="5130379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miley 12"/>
          <p:cNvSpPr/>
          <p:nvPr/>
        </p:nvSpPr>
        <p:spPr>
          <a:xfrm>
            <a:off x="3707904" y="4896642"/>
            <a:ext cx="1584176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miley 13"/>
          <p:cNvSpPr/>
          <p:nvPr/>
        </p:nvSpPr>
        <p:spPr>
          <a:xfrm>
            <a:off x="4896036" y="5883825"/>
            <a:ext cx="792088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544374" y="3288126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Next LT W1G" pitchFamily="34" charset="0"/>
              </a:rPr>
              <a:t>Informatiker &amp; Geistes-wissenschaftler</a:t>
            </a:r>
            <a:endParaRPr lang="de-DE" dirty="0">
              <a:latin typeface="Frutiger Next LT W1G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898053" y="5028352"/>
            <a:ext cx="23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Frutiger Next LT W1G" pitchFamily="34" charset="0"/>
              </a:rPr>
              <a:t>Geisteswissenschaftler</a:t>
            </a:r>
            <a:endParaRPr lang="de-DE" dirty="0">
              <a:latin typeface="Frutiger Next LT W1G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98818" y="6223942"/>
            <a:ext cx="136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Frutiger Next LT W1G" pitchFamily="34" charset="0"/>
              </a:rPr>
              <a:t>Informatiker</a:t>
            </a:r>
            <a:endParaRPr lang="de-DE" dirty="0">
              <a:latin typeface="Frutiger Next LT W1G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386346" y="5701898"/>
            <a:ext cx="136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Frutiger Next LT W1G" pitchFamily="34" charset="0"/>
              </a:rPr>
              <a:t>Informatiker</a:t>
            </a:r>
            <a:endParaRPr lang="de-DE" dirty="0">
              <a:latin typeface="Frutiger Next LT W1G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9676" y="4576381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Frutiger Next LT W1G" pitchFamily="34" charset="0"/>
              </a:rPr>
              <a:t>Geisteswissenschaftler</a:t>
            </a:r>
          </a:p>
        </p:txBody>
      </p:sp>
      <p:sp>
        <p:nvSpPr>
          <p:cNvPr id="19" name="Rechteck 18"/>
          <p:cNvSpPr/>
          <p:nvPr/>
        </p:nvSpPr>
        <p:spPr>
          <a:xfrm>
            <a:off x="3365529" y="5542836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Frutiger Next LT W1G" pitchFamily="34" charset="0"/>
              </a:rPr>
              <a:t>Geisteswissenschaftler</a:t>
            </a:r>
          </a:p>
        </p:txBody>
      </p:sp>
      <p:sp>
        <p:nvSpPr>
          <p:cNvPr id="20" name="Rechteck 19"/>
          <p:cNvSpPr/>
          <p:nvPr/>
        </p:nvSpPr>
        <p:spPr>
          <a:xfrm>
            <a:off x="7589457" y="58770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latin typeface="Frutiger Next LT W1G" pitchFamily="34" charset="0"/>
              </a:rPr>
              <a:t>Bibliothekar</a:t>
            </a:r>
            <a:endParaRPr lang="de-DE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Entwicklung weltweit</a:t>
            </a: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259632" y="3356992"/>
            <a:ext cx="7188200" cy="2232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b="0" dirty="0" smtClean="0"/>
              <a:t>1966 </a:t>
            </a:r>
            <a:r>
              <a:rPr lang="de-DE" sz="2400" b="0" dirty="0"/>
              <a:t>Zeitschrift </a:t>
            </a:r>
            <a:r>
              <a:rPr lang="de-DE" sz="2400" b="0" i="1" dirty="0">
                <a:hlinkClick r:id="rId3"/>
              </a:rPr>
              <a:t>Computers </a:t>
            </a:r>
            <a:r>
              <a:rPr lang="de-DE" sz="2400" b="0" i="1" dirty="0" err="1">
                <a:hlinkClick r:id="rId3"/>
              </a:rPr>
              <a:t>and</a:t>
            </a:r>
            <a:r>
              <a:rPr lang="de-DE" sz="2400" b="0" i="1" dirty="0">
                <a:hlinkClick r:id="rId3"/>
              </a:rPr>
              <a:t> </a:t>
            </a:r>
            <a:r>
              <a:rPr lang="de-DE" sz="2400" b="0" i="1" dirty="0" err="1">
                <a:hlinkClick r:id="rId3"/>
              </a:rPr>
              <a:t>the</a:t>
            </a:r>
            <a:r>
              <a:rPr lang="de-DE" sz="2400" b="0" i="1" dirty="0">
                <a:hlinkClick r:id="rId3"/>
              </a:rPr>
              <a:t> </a:t>
            </a:r>
            <a:r>
              <a:rPr lang="de-DE" sz="2400" b="0" i="1" dirty="0" err="1" smtClean="0">
                <a:hlinkClick r:id="rId3"/>
              </a:rPr>
              <a:t>Humanities</a:t>
            </a:r>
            <a:endParaRPr lang="de-DE" sz="2400" b="0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400" b="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1973 </a:t>
            </a:r>
            <a:r>
              <a:rPr lang="en-US" sz="2400" b="0" i="1" dirty="0" smtClean="0"/>
              <a:t>Association </a:t>
            </a:r>
            <a:r>
              <a:rPr lang="en-US" sz="2400" b="0" i="1" dirty="0"/>
              <a:t>for Literary and Linguistic Computing (ALLC</a:t>
            </a:r>
            <a:r>
              <a:rPr lang="en-US" sz="2400" b="0" dirty="0" smtClean="0"/>
              <a:t>), ab 2011: </a:t>
            </a:r>
            <a:r>
              <a:rPr lang="en-US" sz="2400" b="0" i="1" dirty="0"/>
              <a:t>The European Association for Digital Humanities (EADH) </a:t>
            </a:r>
            <a:endParaRPr lang="en-US" sz="2400" b="0" i="1" dirty="0" smtClean="0"/>
          </a:p>
          <a:p>
            <a:pPr marL="0" indent="0"/>
            <a:endParaRPr lang="de-DE" sz="2400" b="0" dirty="0" smtClean="0"/>
          </a:p>
          <a:p>
            <a:pPr marL="0" indent="0">
              <a:lnSpc>
                <a:spcPct val="150000"/>
              </a:lnSpc>
            </a:pPr>
            <a:endParaRPr lang="de-DE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384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de-DE" dirty="0" smtClean="0">
                <a:solidFill>
                  <a:srgbClr val="A46674"/>
                </a:solidFill>
              </a:rPr>
              <a:t>1. Entwicklung </a:t>
            </a:r>
            <a:r>
              <a:rPr lang="de-DE" dirty="0">
                <a:solidFill>
                  <a:srgbClr val="A46674"/>
                </a:solidFill>
              </a:rPr>
              <a:t>&amp; Definition </a:t>
            </a:r>
            <a:r>
              <a:rPr lang="de-DE" dirty="0" smtClean="0">
                <a:solidFill>
                  <a:srgbClr val="A46674"/>
                </a:solidFill>
              </a:rPr>
              <a:t>DH: </a:t>
            </a:r>
            <a:br>
              <a:rPr lang="de-DE" dirty="0" smtClean="0">
                <a:solidFill>
                  <a:srgbClr val="A46674"/>
                </a:solidFill>
              </a:rPr>
            </a:br>
            <a:r>
              <a:rPr lang="de-DE" dirty="0" smtClean="0">
                <a:solidFill>
                  <a:srgbClr val="A46674"/>
                </a:solidFill>
              </a:rPr>
              <a:t>Entwicklung Deutschland</a:t>
            </a:r>
            <a:r>
              <a:rPr lang="de-DE" dirty="0">
                <a:solidFill>
                  <a:srgbClr val="A46674"/>
                </a:solidFill>
              </a:rPr>
              <a:t/>
            </a:r>
            <a:br>
              <a:rPr lang="de-DE" dirty="0">
                <a:solidFill>
                  <a:srgbClr val="A46674"/>
                </a:solidFill>
              </a:rPr>
            </a:br>
            <a:endParaRPr lang="de-DE" dirty="0">
              <a:solidFill>
                <a:srgbClr val="A46674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1999 Zeitschrift </a:t>
            </a:r>
            <a:r>
              <a:rPr lang="de-DE" sz="2400" b="0" i="1" dirty="0" smtClean="0">
                <a:hlinkClick r:id="rId3"/>
              </a:rPr>
              <a:t>Jahrbuch für Computerphilologie</a:t>
            </a:r>
            <a:endParaRPr lang="de-DE" sz="2400" b="0" i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2012 Digital </a:t>
            </a:r>
            <a:r>
              <a:rPr lang="de-DE" sz="2400" b="0" dirty="0" err="1"/>
              <a:t>Humanities</a:t>
            </a:r>
            <a:r>
              <a:rPr lang="de-DE" sz="2400" b="0" dirty="0"/>
              <a:t> im deutschsprachigen Raum (</a:t>
            </a:r>
            <a:r>
              <a:rPr lang="de-DE" sz="2400" b="0" dirty="0" err="1" smtClean="0"/>
              <a:t>DHd</a:t>
            </a:r>
            <a:r>
              <a:rPr lang="de-DE" sz="2400" b="0" dirty="0" smtClean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2014 DHd2014 Passau (350 TN)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2015 DHd2015 Graz ( &gt; 400 TN)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0" dirty="0" smtClean="0"/>
              <a:t>2015 deutschsprachige </a:t>
            </a:r>
            <a:r>
              <a:rPr lang="de-DE" sz="2400" b="0" i="1" dirty="0" smtClean="0">
                <a:hlinkClick r:id="rId4"/>
              </a:rPr>
              <a:t>Zeitschrift für Digital </a:t>
            </a:r>
            <a:r>
              <a:rPr lang="de-DE" sz="2400" b="0" i="1" dirty="0" err="1" smtClean="0">
                <a:hlinkClick r:id="rId4"/>
              </a:rPr>
              <a:t>Humanities</a:t>
            </a:r>
            <a:endParaRPr lang="de-DE" sz="24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024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Bildschirmpräsentation (4:3)</PresentationFormat>
  <Paragraphs>175</Paragraphs>
  <Slides>30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Larissa-Design</vt:lpstr>
      <vt:lpstr>Benutzerdefiniertes Design</vt:lpstr>
      <vt:lpstr>PowerPoint-Präsentation</vt:lpstr>
      <vt:lpstr>PowerPoint-Präsentation</vt:lpstr>
      <vt:lpstr>Agenda</vt:lpstr>
      <vt:lpstr>Agenda</vt:lpstr>
      <vt:lpstr>1. Entwicklung &amp; Definition DH: Definition</vt:lpstr>
      <vt:lpstr>1. Entwicklung &amp; Definition DH:  Eine von vielen Definitionen</vt:lpstr>
      <vt:lpstr>1. Entwicklung &amp; Definition DH:  Und wer sind nun diese digitalen Geisteswissenschaftler?</vt:lpstr>
      <vt:lpstr>1. Entwicklung &amp; Definition DH:  Entwicklung weltweit</vt:lpstr>
      <vt:lpstr>1. Entwicklung &amp; Definition DH:  Entwicklung Deutschland </vt:lpstr>
      <vt:lpstr>1. Entwicklung &amp; Definition DH:  Alter Wein in neuen Schläuchen? </vt:lpstr>
      <vt:lpstr>1. Entwicklung &amp; Definition DH:  Alter Wein in neuen Schläuchen? </vt:lpstr>
      <vt:lpstr>Agenda</vt:lpstr>
      <vt:lpstr>2. Beispielprojekte: Musikwissenschaften</vt:lpstr>
      <vt:lpstr>2. Beispielprojekte:  Anglistik / Literaturwissenschaften</vt:lpstr>
      <vt:lpstr>2. Beispielprojekte: Kunstgeschichte, Soziologie, Kulturwissenschaft</vt:lpstr>
      <vt:lpstr>2. Beispielprojekte: Virtuelle Forschungsumgebung </vt:lpstr>
      <vt:lpstr>2. Beispielprojekte: Digitale Edition</vt:lpstr>
      <vt:lpstr>Agenda</vt:lpstr>
      <vt:lpstr>3. Kritik</vt:lpstr>
      <vt:lpstr>Agenda</vt:lpstr>
      <vt:lpstr>4. Chancen</vt:lpstr>
      <vt:lpstr>Agenda</vt:lpstr>
      <vt:lpstr>5. DH an Bibliotheken</vt:lpstr>
      <vt:lpstr>Agenda</vt:lpstr>
      <vt:lpstr>6. DH an der UR / UBR</vt:lpstr>
      <vt:lpstr>6. DH an der UR / UBR</vt:lpstr>
      <vt:lpstr>Weitere Informationen zu DH:  Youtube DHd-Kanal</vt:lpstr>
      <vt:lpstr>Ihr Fazit</vt:lpstr>
      <vt:lpstr>Vielen Dank für Ihre Aufmerksamkeit!  Haben Sie noch Fragen? </vt:lpstr>
      <vt:lpstr>ABSTRACT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Rechenzentrum</cp:lastModifiedBy>
  <cp:revision>363</cp:revision>
  <cp:lastPrinted>2015-03-26T07:15:55Z</cp:lastPrinted>
  <dcterms:modified xsi:type="dcterms:W3CDTF">2015-03-26T14:50:09Z</dcterms:modified>
</cp:coreProperties>
</file>