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59" r:id="rId5"/>
    <p:sldId id="263" r:id="rId6"/>
    <p:sldId id="261" r:id="rId7"/>
    <p:sldId id="262" r:id="rId8"/>
    <p:sldId id="265" r:id="rId9"/>
    <p:sldId id="266" r:id="rId10"/>
    <p:sldId id="268" r:id="rId11"/>
    <p:sldId id="269" r:id="rId12"/>
    <p:sldId id="271" r:id="rId13"/>
    <p:sldId id="272" r:id="rId14"/>
    <p:sldId id="270" r:id="rId15"/>
    <p:sldId id="279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674"/>
    <a:srgbClr val="AEA700"/>
    <a:srgbClr val="0087B2"/>
    <a:srgbClr val="CDD30F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75" autoAdjust="0"/>
  </p:normalViewPr>
  <p:slideViewPr>
    <p:cSldViewPr>
      <p:cViewPr>
        <p:scale>
          <a:sx n="90" d="100"/>
          <a:sy n="90" d="100"/>
        </p:scale>
        <p:origin x="-159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29.07.2014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80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29.07.2014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71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00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E4C20-B38E-48EA-8838-F01CCBD43DF1}" type="datetime1">
              <a:rPr lang="de-DE" smtClean="0"/>
              <a:pPr/>
              <a:t>29.07.2014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124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Lisa</a:t>
            </a:r>
            <a:r>
              <a:rPr lang="de-DE" baseline="0" dirty="0" smtClean="0">
                <a:latin typeface="Frutiger Next LT W1G" pitchFamily="34" charset="0"/>
              </a:rPr>
              <a:t> </a:t>
            </a:r>
            <a:r>
              <a:rPr lang="de-DE" baseline="0" dirty="0" err="1" smtClean="0">
                <a:latin typeface="Frutiger Next LT W1G" pitchFamily="34" charset="0"/>
              </a:rPr>
              <a:t>Siemon</a:t>
            </a:r>
            <a:r>
              <a:rPr lang="de-DE" dirty="0">
                <a:latin typeface="Frutiger Next LT W1G" pitchFamily="34" charset="0"/>
              </a:rPr>
              <a:t/>
            </a:r>
            <a:br>
              <a:rPr lang="de-DE" dirty="0">
                <a:latin typeface="Frutiger Next LT W1G" pitchFamily="34" charset="0"/>
              </a:rPr>
            </a:br>
            <a:r>
              <a:rPr lang="de-DE" dirty="0" smtClean="0">
                <a:latin typeface="Frutiger Next LT W1G" pitchFamily="34" charset="0"/>
              </a:rPr>
              <a:t>Bibliotheksreferendarin</a:t>
            </a:r>
            <a:endParaRPr lang="de-DE" dirty="0">
              <a:latin typeface="Frutiger Next LT W1G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latin typeface="Frutiger Next LT W1G" pitchFamily="34" charset="0"/>
              </a:rPr>
              <a:t>UNIVERSITÄTSBIBLIOTHEK</a:t>
            </a: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251520" y="6453336"/>
            <a:ext cx="8640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smtClean="0">
                <a:latin typeface="Frutiger Next LT W1G" pitchFamily="34" charset="0"/>
              </a:rPr>
              <a:t>22. Juli 2014								</a:t>
            </a:r>
            <a:r>
              <a:rPr lang="de-DE" sz="1100" baseline="0" smtClean="0">
                <a:latin typeface="Frutiger Next LT W1G" pitchFamily="34" charset="0"/>
              </a:rPr>
              <a:t>                       </a:t>
            </a:r>
            <a:fld id="{4DC0089E-EA66-49CF-909F-B1D069E88C9B}" type="slidenum">
              <a:rPr lang="de-DE" sz="1100" smtClean="0">
                <a:latin typeface="Frutiger Next LT W1G" pitchFamily="34" charset="0"/>
              </a:rPr>
              <a:pPr/>
              <a:t>‹Nr.›</a:t>
            </a:fld>
            <a:endParaRPr lang="de-DE" sz="1100" dirty="0">
              <a:latin typeface="Frutiger Next LT W1G" pitchFamily="34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Lisa </a:t>
            </a:r>
            <a:r>
              <a:rPr lang="de-DE" dirty="0" err="1" smtClean="0">
                <a:latin typeface="Frutiger Next LT W1G" pitchFamily="34" charset="0"/>
              </a:rPr>
              <a:t>Siemon</a:t>
            </a:r>
            <a:r>
              <a:rPr lang="de-DE" b="0" dirty="0" smtClean="0">
                <a:latin typeface="Frutiger Next LT W1G" pitchFamily="34" charset="0"/>
              </a:rPr>
              <a:t/>
            </a:r>
            <a:br>
              <a:rPr lang="de-DE" b="0" dirty="0" smtClean="0">
                <a:latin typeface="Frutiger Next LT W1G" pitchFamily="34" charset="0"/>
              </a:rPr>
            </a:br>
            <a:r>
              <a:rPr lang="de-DE" b="0" dirty="0" smtClean="0">
                <a:latin typeface="Frutiger Next LT W1G" pitchFamily="34" charset="0"/>
              </a:rPr>
              <a:t>Bibliotheksreferendarin  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UNIVERSITÄTSBIBLIOTHEK</a:t>
            </a:r>
            <a:endParaRPr lang="de-DE" sz="1000" dirty="0">
              <a:latin typeface="Frutiger Next LT W1G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3059832" y="2352870"/>
            <a:ext cx="5786438" cy="500066"/>
          </a:xfrm>
        </p:spPr>
        <p:txBody>
          <a:bodyPr/>
          <a:lstStyle/>
          <a:p>
            <a:r>
              <a:rPr lang="de-DE" sz="2800" dirty="0" smtClean="0"/>
              <a:t>Projektarbeit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3071802" y="2784918"/>
            <a:ext cx="6072198" cy="500066"/>
          </a:xfrm>
        </p:spPr>
        <p:txBody>
          <a:bodyPr/>
          <a:lstStyle/>
          <a:p>
            <a:pPr marL="0" indent="0"/>
            <a:r>
              <a:rPr lang="de-DE" sz="2400" dirty="0" smtClean="0"/>
              <a:t>Schulungsangebote der TB Recht – Aktueller </a:t>
            </a:r>
            <a:r>
              <a:rPr lang="de-DE" sz="2400" dirty="0"/>
              <a:t>Stand und Perspektiven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384805"/>
            <a:ext cx="2524575" cy="1421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III. Probe-Schulung</a:t>
            </a:r>
            <a:br>
              <a:rPr lang="de-DE" dirty="0" smtClean="0"/>
            </a:br>
            <a:r>
              <a:rPr lang="de-DE" dirty="0" smtClean="0"/>
              <a:t>(2) 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</a:pPr>
            <a:endParaRPr lang="de-DE" sz="2200" dirty="0" smtClean="0"/>
          </a:p>
          <a:p>
            <a:pPr marL="34290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 smtClean="0"/>
              <a:t>Mehr Werbung erforderlich</a:t>
            </a:r>
            <a:endParaRPr lang="de-DE" sz="2200" dirty="0"/>
          </a:p>
          <a:p>
            <a:pPr marL="34290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/>
              <a:t>Keine Vorkenntnisse </a:t>
            </a:r>
            <a:r>
              <a:rPr lang="de-DE" sz="2200" dirty="0" smtClean="0"/>
              <a:t>voraussetzen</a:t>
            </a:r>
            <a:endParaRPr lang="de-DE" sz="2200" dirty="0"/>
          </a:p>
          <a:p>
            <a:pPr marL="342900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 smtClean="0"/>
              <a:t>Rechercheübung kam gut an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166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712788" indent="-712788"/>
            <a:r>
              <a:rPr lang="de-DE" dirty="0" smtClean="0"/>
              <a:t>IV. 	Organisation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5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</a:t>
            </a:r>
            <a:r>
              <a:rPr lang="de-DE" dirty="0" smtClean="0"/>
              <a:t>Organisation</a:t>
            </a:r>
            <a:br>
              <a:rPr lang="de-DE" dirty="0" smtClean="0"/>
            </a:br>
            <a:r>
              <a:rPr lang="de-DE" dirty="0" smtClean="0"/>
              <a:t>(1) Allgemeines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Dozenten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2400" dirty="0" smtClean="0">
                <a:latin typeface="Frutiger Next LT W1G" pitchFamily="34" charset="0"/>
              </a:rPr>
              <a:t>Anfrage an </a:t>
            </a:r>
            <a:r>
              <a:rPr lang="de-DE" sz="2400" dirty="0" err="1" smtClean="0">
                <a:latin typeface="Frutiger Next LT W1G" pitchFamily="34" charset="0"/>
              </a:rPr>
              <a:t>juris</a:t>
            </a:r>
            <a:r>
              <a:rPr lang="de-DE" sz="2400" dirty="0" smtClean="0">
                <a:latin typeface="Frutiger Next LT W1G" pitchFamily="34" charset="0"/>
              </a:rPr>
              <a:t> &amp; </a:t>
            </a:r>
            <a:r>
              <a:rPr lang="de-DE" sz="2400" dirty="0" err="1" smtClean="0">
                <a:latin typeface="Frutiger Next LT W1G" pitchFamily="34" charset="0"/>
              </a:rPr>
              <a:t>beck</a:t>
            </a:r>
            <a:r>
              <a:rPr lang="de-DE" sz="2400" dirty="0" smtClean="0">
                <a:latin typeface="Frutiger Next LT W1G" pitchFamily="34" charset="0"/>
              </a:rPr>
              <a:t>-online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Terminabstimmung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2400" dirty="0" smtClean="0">
                <a:latin typeface="Frutiger Next LT W1G" pitchFamily="34" charset="0"/>
              </a:rPr>
              <a:t>Rücksprache mit REGINA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Räumlichkeiten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2400" dirty="0" smtClean="0">
                <a:latin typeface="Frutiger Next LT W1G" pitchFamily="34" charset="0"/>
              </a:rPr>
              <a:t>Reservierung CIP-Pool/UB-Schulungsraum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81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IV. Organisation</a:t>
            </a:r>
            <a:br>
              <a:rPr lang="de-DE" dirty="0" smtClean="0"/>
            </a:br>
            <a:r>
              <a:rPr lang="de-DE" dirty="0" smtClean="0"/>
              <a:t>(2) Kooperative Schlüsselqualifikation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Kontaktaufnahme REGINA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Erstellung Konzeptentwurf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de-DE" sz="2800" dirty="0" smtClean="0"/>
              <a:t>Gespräch mit Dozentin 	Seminararbeitskurs</a:t>
            </a:r>
          </a:p>
          <a:p>
            <a:pPr marL="361950" indent="-361950" defTabSz="26352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  <a:tab pos="1797050" algn="l"/>
              </a:tabLst>
            </a:pPr>
            <a:r>
              <a:rPr lang="de-DE" sz="2800" dirty="0" smtClean="0"/>
              <a:t>Ergebnis: Interessante Idee, leider noch 	keine Zusage von der Fakultät 	(wird derzeit noch geprüft)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44703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IV. Organisation</a:t>
            </a:r>
            <a:br>
              <a:rPr lang="de-DE" dirty="0" smtClean="0"/>
            </a:br>
            <a:r>
              <a:rPr lang="de-DE" dirty="0" smtClean="0"/>
              <a:t>(3) </a:t>
            </a:r>
            <a:r>
              <a:rPr lang="de-DE" dirty="0"/>
              <a:t>Werbemaßnahmen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UB-Flyer </a:t>
            </a:r>
            <a:r>
              <a:rPr lang="de-DE" sz="1800" dirty="0"/>
              <a:t>„</a:t>
            </a:r>
            <a:r>
              <a:rPr lang="de-DE" sz="1800" dirty="0" smtClean="0"/>
              <a:t>Schulungen und Erstsemestereinführungen im Sommersemsester 2014“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Plakate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Handzettel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Homepage UB und TB Recht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err="1" smtClean="0"/>
              <a:t>Social</a:t>
            </a:r>
            <a:r>
              <a:rPr lang="de-DE" sz="1800" dirty="0" smtClean="0"/>
              <a:t> </a:t>
            </a:r>
            <a:r>
              <a:rPr lang="de-DE" sz="1800" dirty="0"/>
              <a:t>Media-Kanäle der </a:t>
            </a:r>
            <a:r>
              <a:rPr lang="de-DE" sz="1800" dirty="0" smtClean="0"/>
              <a:t>UB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Infoscreen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Hinweis in anderen Bibliotheksschulungen</a:t>
            </a:r>
          </a:p>
          <a:p>
            <a:pPr marL="365125" defTabSz="3619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E-Mail an Professoren, REGINA, Fachschaft und Elsa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03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42925" indent="-542925"/>
            <a:r>
              <a:rPr lang="de-DE" dirty="0" smtClean="0"/>
              <a:t>V. Neue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32856"/>
            <a:ext cx="5400600" cy="304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6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V. </a:t>
            </a:r>
            <a:r>
              <a:rPr lang="de-DE" dirty="0"/>
              <a:t>Neue Schulungen der TB Recht</a:t>
            </a:r>
            <a:br>
              <a:rPr lang="de-DE" dirty="0"/>
            </a:br>
            <a:r>
              <a:rPr lang="de-DE" dirty="0" smtClean="0"/>
              <a:t>(1) Recherchieren in </a:t>
            </a:r>
            <a:r>
              <a:rPr lang="de-DE" dirty="0" err="1" smtClean="0"/>
              <a:t>juris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652" y="2339975"/>
            <a:ext cx="2787422" cy="39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5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V. </a:t>
            </a:r>
            <a:r>
              <a:rPr lang="de-DE" dirty="0"/>
              <a:t>Neue Schulungen der TB Recht</a:t>
            </a:r>
            <a:br>
              <a:rPr lang="de-DE" dirty="0"/>
            </a:br>
            <a:r>
              <a:rPr lang="de-DE" sz="2000" dirty="0" smtClean="0"/>
              <a:t>(2) Recherchieren in </a:t>
            </a:r>
            <a:r>
              <a:rPr lang="de-DE" sz="2000" dirty="0" err="1" smtClean="0"/>
              <a:t>beck</a:t>
            </a:r>
            <a:r>
              <a:rPr lang="de-DE" sz="2000" dirty="0" smtClean="0"/>
              <a:t>-online &amp; Rechercheübung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865" y="2339975"/>
            <a:ext cx="2780996" cy="39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V. </a:t>
            </a:r>
            <a:r>
              <a:rPr lang="de-DE" dirty="0"/>
              <a:t>Neue Schulungen der TB Recht</a:t>
            </a:r>
            <a:br>
              <a:rPr lang="de-DE" dirty="0"/>
            </a:br>
            <a:r>
              <a:rPr lang="de-DE" dirty="0" smtClean="0"/>
              <a:t>(3) </a:t>
            </a:r>
            <a:r>
              <a:rPr lang="de-DE" dirty="0" err="1" smtClean="0"/>
              <a:t>Citavi</a:t>
            </a:r>
            <a:r>
              <a:rPr lang="de-DE" dirty="0" smtClean="0"/>
              <a:t> für Juristen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225" y="2339975"/>
            <a:ext cx="2802275" cy="3960813"/>
          </a:xfrm>
        </p:spPr>
      </p:pic>
    </p:spTree>
    <p:extLst>
      <p:ext uri="{BB962C8B-B14F-4D97-AF65-F5344CB8AC3E}">
        <p14:creationId xmlns:p14="http://schemas.microsoft.com/office/powerpoint/2010/main" val="12911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V. </a:t>
            </a:r>
            <a:r>
              <a:rPr lang="de-DE" dirty="0"/>
              <a:t>Neue Schulungen der TB Recht</a:t>
            </a:r>
            <a:br>
              <a:rPr lang="de-DE" dirty="0"/>
            </a:br>
            <a:r>
              <a:rPr lang="de-DE" sz="2000" dirty="0" smtClean="0"/>
              <a:t>(4) Training Session </a:t>
            </a:r>
            <a:r>
              <a:rPr lang="de-DE" sz="2000" dirty="0" err="1" smtClean="0"/>
              <a:t>Westlaw</a:t>
            </a:r>
            <a:r>
              <a:rPr lang="de-DE" sz="2000" dirty="0" smtClean="0"/>
              <a:t> UK &amp; </a:t>
            </a:r>
            <a:r>
              <a:rPr lang="de-DE" sz="2000" dirty="0" err="1" smtClean="0"/>
              <a:t>Westlaw</a:t>
            </a:r>
            <a:r>
              <a:rPr lang="de-DE" sz="2000" dirty="0" smtClean="0"/>
              <a:t> International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Inhaltsplatzhalt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40" y="2343931"/>
            <a:ext cx="2801120" cy="39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Informationskompetenz – Entschließung der HRK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Planung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Rahmenbedingungen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Szenarien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Probe-Schulung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Vorgehen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Fazit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Organisation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Allgemeines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Kooperative Schlüsselqualifikation</a:t>
            </a:r>
            <a:endParaRPr lang="de-DE" dirty="0">
              <a:latin typeface="Frutiger Next LT W1G" pitchFamily="34" charset="0"/>
            </a:endParaRP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Werbemaßnahmen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Neue Schulungen der TB Recht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Recherchieren in </a:t>
            </a:r>
            <a:r>
              <a:rPr lang="de-DE" dirty="0" err="1" smtClean="0">
                <a:latin typeface="Frutiger Next LT W1G" pitchFamily="34" charset="0"/>
              </a:rPr>
              <a:t>juris</a:t>
            </a:r>
            <a:endParaRPr lang="de-DE" dirty="0" smtClean="0">
              <a:latin typeface="Frutiger Next LT W1G" pitchFamily="34" charset="0"/>
            </a:endParaRP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Recherchieren in </a:t>
            </a:r>
            <a:r>
              <a:rPr lang="de-DE" dirty="0" err="1" smtClean="0">
                <a:latin typeface="Frutiger Next LT W1G" pitchFamily="34" charset="0"/>
              </a:rPr>
              <a:t>beck</a:t>
            </a:r>
            <a:r>
              <a:rPr lang="de-DE" dirty="0" smtClean="0">
                <a:latin typeface="Frutiger Next LT W1G" pitchFamily="34" charset="0"/>
              </a:rPr>
              <a:t>-online &amp; Rechercheübung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err="1" smtClean="0">
                <a:latin typeface="Frutiger Next LT W1G" pitchFamily="34" charset="0"/>
              </a:rPr>
              <a:t>Citavi</a:t>
            </a:r>
            <a:r>
              <a:rPr lang="de-DE" dirty="0" smtClean="0">
                <a:latin typeface="Frutiger Next LT W1G" pitchFamily="34" charset="0"/>
              </a:rPr>
              <a:t> für Juristen</a:t>
            </a:r>
          </a:p>
          <a:p>
            <a:pPr marL="800100" lvl="1" indent="-400050">
              <a:buFont typeface="+mj-lt"/>
              <a:buAutoNum type="arabicParenBoth"/>
            </a:pPr>
            <a:r>
              <a:rPr lang="de-DE" dirty="0" smtClean="0">
                <a:latin typeface="Frutiger Next LT W1G" pitchFamily="34" charset="0"/>
              </a:rPr>
              <a:t>Training Session </a:t>
            </a:r>
            <a:r>
              <a:rPr lang="de-DE" dirty="0" err="1" smtClean="0">
                <a:latin typeface="Frutiger Next LT W1G" pitchFamily="34" charset="0"/>
              </a:rPr>
              <a:t>Westlaw</a:t>
            </a:r>
            <a:r>
              <a:rPr lang="de-DE" dirty="0" smtClean="0">
                <a:latin typeface="Frutiger Next LT W1G" pitchFamily="34" charset="0"/>
              </a:rPr>
              <a:t> UK </a:t>
            </a:r>
            <a:r>
              <a:rPr lang="de-DE" dirty="0" err="1" smtClean="0">
                <a:latin typeface="Frutiger Next LT W1G" pitchFamily="34" charset="0"/>
              </a:rPr>
              <a:t>and</a:t>
            </a:r>
            <a:r>
              <a:rPr lang="de-DE" dirty="0" smtClean="0">
                <a:latin typeface="Frutiger Next LT W1G" pitchFamily="34" charset="0"/>
              </a:rPr>
              <a:t> </a:t>
            </a:r>
            <a:r>
              <a:rPr lang="de-DE" dirty="0" err="1" smtClean="0">
                <a:latin typeface="Frutiger Next LT W1G" pitchFamily="34" charset="0"/>
              </a:rPr>
              <a:t>Westlaw</a:t>
            </a:r>
            <a:r>
              <a:rPr lang="de-DE" dirty="0" smtClean="0">
                <a:latin typeface="Frutiger Next LT W1G" pitchFamily="34" charset="0"/>
              </a:rPr>
              <a:t> International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Feedback und Veränderungsspielräume</a:t>
            </a:r>
          </a:p>
          <a:p>
            <a:pPr marL="57150" indent="-400050">
              <a:buFont typeface="+mj-lt"/>
              <a:buAutoNum type="romanUcPeriod"/>
            </a:pPr>
            <a:r>
              <a:rPr lang="de-DE" b="1" dirty="0" smtClean="0"/>
              <a:t>Blick in die Zukunft</a:t>
            </a:r>
          </a:p>
        </p:txBody>
      </p:sp>
    </p:spTree>
    <p:extLst>
      <p:ext uri="{BB962C8B-B14F-4D97-AF65-F5344CB8AC3E}">
        <p14:creationId xmlns:p14="http://schemas.microsoft.com/office/powerpoint/2010/main" val="13074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712788" indent="-712788"/>
            <a:r>
              <a:rPr lang="de-DE" dirty="0" smtClean="0"/>
              <a:t>VI. </a:t>
            </a:r>
            <a:r>
              <a:rPr lang="de-DE" dirty="0"/>
              <a:t>Feedback und Veränderungsspielräume</a:t>
            </a:r>
            <a:br>
              <a:rPr lang="de-DE" dirty="0"/>
            </a:b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7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VI. Feedback und Veränderungsspielräume</a:t>
            </a:r>
          </a:p>
        </p:txBody>
      </p:sp>
      <p:pic>
        <p:nvPicPr>
          <p:cNvPr id="4" name="Inhaltsplatzhalter 3" descr="Bildschirmausschnitt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88" y="2033181"/>
            <a:ext cx="3004960" cy="4267608"/>
          </a:xfrm>
        </p:spPr>
      </p:pic>
      <p:sp>
        <p:nvSpPr>
          <p:cNvPr id="6" name="Textfeld 5"/>
          <p:cNvSpPr txBox="1"/>
          <p:nvPr/>
        </p:nvSpPr>
        <p:spPr>
          <a:xfrm>
            <a:off x="1331640" y="2348880"/>
            <a:ext cx="4392488" cy="4327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u="sng" dirty="0" smtClean="0"/>
              <a:t>Positiv: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Insgesamt positives Feedback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Anforderungsniveau weitestgehend genau richtig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Werbemaßnahmen haben Teilnehmer erreicht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Interesse an weiteren Schulungen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Speziell </a:t>
            </a:r>
            <a:r>
              <a:rPr lang="de-DE" dirty="0" err="1" smtClean="0"/>
              <a:t>Citavi</a:t>
            </a:r>
            <a:r>
              <a:rPr lang="de-DE" dirty="0" smtClean="0"/>
              <a:t> sehr positiv aufgenommen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u="sng" dirty="0" smtClean="0"/>
              <a:t>Trotz allem: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Schulungen immer noch nicht ausgebucht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1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VII. </a:t>
            </a:r>
            <a:r>
              <a:rPr lang="de-DE" dirty="0"/>
              <a:t>Blick in die </a:t>
            </a:r>
            <a:r>
              <a:rPr lang="de-DE" dirty="0" smtClean="0"/>
              <a:t>Zukunft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6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2925" indent="-542925"/>
            <a:r>
              <a:rPr lang="de-DE" dirty="0" smtClean="0"/>
              <a:t>VII. Blick in die Zukunft:</a:t>
            </a:r>
            <a:br>
              <a:rPr lang="de-DE" dirty="0" smtClean="0"/>
            </a:br>
            <a:r>
              <a:rPr lang="de-DE" dirty="0" smtClean="0"/>
              <a:t>Was könnte noch kommen?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46088" algn="l"/>
              </a:tabLst>
            </a:pPr>
            <a:r>
              <a:rPr lang="de-DE" dirty="0" smtClean="0"/>
              <a:t>Gemeinsame </a:t>
            </a:r>
            <a:r>
              <a:rPr lang="de-DE" dirty="0"/>
              <a:t>Schlüsselqualifikation der Bibliothek und </a:t>
            </a:r>
            <a:r>
              <a:rPr lang="de-DE" dirty="0" smtClean="0"/>
              <a:t>REGINA 			-&gt; stärkere Integration in das Curriculum</a:t>
            </a:r>
          </a:p>
          <a:p>
            <a:pPr marL="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46088" algn="l"/>
              </a:tabLst>
            </a:pPr>
            <a:r>
              <a:rPr lang="de-DE" dirty="0" err="1" smtClean="0"/>
              <a:t>Westlaw</a:t>
            </a:r>
            <a:r>
              <a:rPr lang="de-DE" dirty="0" smtClean="0"/>
              <a:t>-Schulung </a:t>
            </a:r>
            <a:r>
              <a:rPr lang="de-DE" dirty="0"/>
              <a:t>im Rahmen der Summer </a:t>
            </a:r>
            <a:r>
              <a:rPr lang="de-DE" dirty="0" smtClean="0"/>
              <a:t>School</a:t>
            </a:r>
          </a:p>
          <a:p>
            <a:pPr marL="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46088" algn="l"/>
              </a:tabLst>
            </a:pPr>
            <a:r>
              <a:rPr lang="de-DE" dirty="0" smtClean="0"/>
              <a:t>Schulung zu Recherchemöglichkeiten im Bereich Europarecht </a:t>
            </a:r>
          </a:p>
          <a:p>
            <a:pPr marL="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Kooperation mit dem Rechenzentrum: Kurse zur Textverarbeitung, Erstellung von Präsentationen etc.</a:t>
            </a:r>
            <a:endParaRPr lang="de-DE" dirty="0"/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Ausgabe Teilnahmescheine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„Erfolgsbaustein Bibliothek“-Werbematerialien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  <a:tab pos="3051175" algn="l"/>
              </a:tabLst>
            </a:pPr>
            <a:r>
              <a:rPr lang="de-DE" dirty="0" smtClean="0"/>
              <a:t>Umfrage an der Fakultät, wo im Schreibprozess Probleme bestehen 		-&gt; Schulungen hierauf ausrichten (vgl. </a:t>
            </a:r>
            <a:r>
              <a:rPr lang="de-DE" dirty="0" err="1" smtClean="0"/>
              <a:t>Wiklung</a:t>
            </a:r>
            <a:r>
              <a:rPr lang="de-DE" dirty="0" smtClean="0"/>
              <a:t>/</a:t>
            </a:r>
            <a:r>
              <a:rPr lang="de-DE" dirty="0" err="1" smtClean="0"/>
              <a:t>Voog</a:t>
            </a:r>
            <a:r>
              <a:rPr lang="de-DE" dirty="0" smtClean="0"/>
              <a:t>, </a:t>
            </a:r>
            <a:r>
              <a:rPr lang="de-DE" dirty="0" err="1" smtClean="0"/>
              <a:t>Sciecom</a:t>
            </a:r>
            <a:r>
              <a:rPr lang="de-DE" dirty="0" smtClean="0"/>
              <a:t> Info 		</a:t>
            </a:r>
            <a:r>
              <a:rPr lang="de-DE" dirty="0"/>
              <a:t>	1/2013, http://journals.lub.lu.se/index</a:t>
            </a:r>
            <a:r>
              <a:rPr lang="de-DE" dirty="0" smtClean="0"/>
              <a:t>. 			</a:t>
            </a:r>
            <a:r>
              <a:rPr lang="de-DE" dirty="0" err="1" smtClean="0"/>
              <a:t>php</a:t>
            </a:r>
            <a:r>
              <a:rPr lang="de-DE" dirty="0" smtClean="0"/>
              <a:t>/</a:t>
            </a:r>
            <a:r>
              <a:rPr lang="de-DE" dirty="0" err="1" smtClean="0"/>
              <a:t>sciecominfo</a:t>
            </a:r>
            <a:r>
              <a:rPr lang="de-DE" dirty="0" smtClean="0"/>
              <a:t>/</a:t>
            </a:r>
            <a:r>
              <a:rPr lang="de-DE" dirty="0" err="1" smtClean="0"/>
              <a:t>article</a:t>
            </a:r>
            <a:r>
              <a:rPr lang="de-DE" dirty="0" smtClean="0"/>
              <a:t>/</a:t>
            </a:r>
            <a:r>
              <a:rPr lang="de-DE" dirty="0" err="1" smtClean="0"/>
              <a:t>view</a:t>
            </a:r>
            <a:r>
              <a:rPr lang="de-DE" dirty="0" smtClean="0"/>
              <a:t>/6125/5253</a:t>
            </a:r>
            <a:r>
              <a:rPr lang="de-DE" dirty="0"/>
              <a:t>)</a:t>
            </a:r>
            <a:r>
              <a:rPr lang="de-DE" dirty="0" smtClean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06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 smtClean="0"/>
              <a:t>Sind noch Fragen offen geblieben?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62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7150" indent="-400050"/>
            <a:r>
              <a:rPr lang="de-DE" dirty="0" smtClean="0"/>
              <a:t>I. </a:t>
            </a:r>
            <a:r>
              <a:rPr lang="de-DE" dirty="0"/>
              <a:t>Informationskompetenz – </a:t>
            </a:r>
            <a:r>
              <a:rPr lang="de-DE" dirty="0" smtClean="0"/>
              <a:t>Entschließung </a:t>
            </a:r>
            <a:r>
              <a:rPr lang="de-DE" dirty="0"/>
              <a:t>der HRK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72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Informationskompetenz – </a:t>
            </a:r>
            <a:r>
              <a:rPr lang="de-DE" dirty="0" smtClean="0"/>
              <a:t>Entschließung </a:t>
            </a:r>
            <a:r>
              <a:rPr lang="de-DE" dirty="0"/>
              <a:t>der HRK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algn="ctr"/>
            <a:r>
              <a:rPr lang="de-DE" dirty="0" smtClean="0"/>
              <a:t>„Zur </a:t>
            </a:r>
            <a:r>
              <a:rPr lang="de-DE" dirty="0"/>
              <a:t>Stärkung der Informationskompetenz </a:t>
            </a:r>
            <a:r>
              <a:rPr lang="de-DE" dirty="0" smtClean="0"/>
              <a:t>der </a:t>
            </a:r>
            <a:r>
              <a:rPr lang="de-DE" b="1" dirty="0" smtClean="0"/>
              <a:t>Studierenden</a:t>
            </a:r>
            <a:r>
              <a:rPr lang="de-DE" dirty="0" smtClean="0"/>
              <a:t> ist es erforderlich</a:t>
            </a:r>
            <a:r>
              <a:rPr lang="de-DE" dirty="0"/>
              <a:t>, dass entsprechende </a:t>
            </a:r>
            <a:r>
              <a:rPr lang="de-DE" u="sng" dirty="0"/>
              <a:t>Lehrangebote ausgebaut</a:t>
            </a:r>
            <a:r>
              <a:rPr lang="de-DE" dirty="0"/>
              <a:t>, </a:t>
            </a:r>
            <a:r>
              <a:rPr lang="de-DE" dirty="0" smtClean="0"/>
              <a:t>stärker als </a:t>
            </a:r>
            <a:r>
              <a:rPr lang="de-DE" dirty="0"/>
              <a:t>bisher </a:t>
            </a:r>
            <a:r>
              <a:rPr lang="de-DE" u="sng" dirty="0"/>
              <a:t>curricular verankert</a:t>
            </a:r>
            <a:r>
              <a:rPr lang="de-DE" dirty="0"/>
              <a:t> und möglichst </a:t>
            </a:r>
            <a:r>
              <a:rPr lang="de-DE" dirty="0" smtClean="0"/>
              <a:t>flächendeckend angeboten </a:t>
            </a:r>
            <a:r>
              <a:rPr lang="de-DE" dirty="0"/>
              <a:t>werden. Die u</a:t>
            </a:r>
            <a:r>
              <a:rPr lang="de-DE" dirty="0" smtClean="0"/>
              <a:t>nterschiedlichen</a:t>
            </a:r>
            <a:r>
              <a:rPr lang="de-DE" dirty="0"/>
              <a:t>, von </a:t>
            </a:r>
            <a:r>
              <a:rPr lang="de-DE" u="sng" dirty="0" smtClean="0"/>
              <a:t>verschiedenen Akteuren </a:t>
            </a:r>
            <a:r>
              <a:rPr lang="de-DE" dirty="0"/>
              <a:t>zur Verfügung gestellten Lehrangebote zur </a:t>
            </a:r>
            <a:r>
              <a:rPr lang="de-DE" dirty="0" smtClean="0"/>
              <a:t>Vermittlung von </a:t>
            </a:r>
            <a:r>
              <a:rPr lang="de-DE" dirty="0"/>
              <a:t>Informationskompetenz sollten mehr als bisher </a:t>
            </a:r>
            <a:r>
              <a:rPr lang="de-DE" u="sng" dirty="0" smtClean="0"/>
              <a:t>aufeinander abgestimmt </a:t>
            </a:r>
            <a:r>
              <a:rPr lang="de-DE" u="sng" dirty="0"/>
              <a:t>und miteinander verschränkt werden</a:t>
            </a:r>
            <a:r>
              <a:rPr lang="de-DE" dirty="0" smtClean="0"/>
              <a:t>.„</a:t>
            </a:r>
          </a:p>
          <a:p>
            <a:pPr algn="ctr"/>
            <a:endParaRPr lang="de-DE" dirty="0" smtClean="0"/>
          </a:p>
          <a:p>
            <a:pPr algn="r"/>
            <a:r>
              <a:rPr lang="de-DE" dirty="0"/>
              <a:t>	</a:t>
            </a:r>
            <a:r>
              <a:rPr lang="de-DE" sz="1050" dirty="0" smtClean="0"/>
              <a:t>(</a:t>
            </a:r>
            <a:r>
              <a:rPr lang="de-DE" sz="1050" i="1" dirty="0" smtClean="0"/>
              <a:t>Entschließung der 13. Mitgliederversammlung der HRK, S. 3</a:t>
            </a:r>
            <a:r>
              <a:rPr lang="de-DE" sz="1050" i="1" dirty="0"/>
              <a:t>, http://</a:t>
            </a:r>
            <a:r>
              <a:rPr lang="de-DE" sz="1050" i="1" dirty="0" smtClean="0"/>
              <a:t>www.hrk.de/uploads/tx_szconvention/Entschliessung_</a:t>
            </a:r>
          </a:p>
          <a:p>
            <a:pPr algn="r"/>
            <a:r>
              <a:rPr lang="de-DE" sz="1050" i="1" dirty="0" smtClean="0"/>
              <a:t>Informationskompetenz_20112012_01.pdf. </a:t>
            </a:r>
          </a:p>
          <a:p>
            <a:pPr algn="r"/>
            <a:r>
              <a:rPr lang="de-DE" sz="1050" i="1" dirty="0" smtClean="0"/>
              <a:t>Unterstreichungen nicht im Origina</a:t>
            </a:r>
            <a:r>
              <a:rPr lang="de-DE" sz="1050" dirty="0" smtClean="0"/>
              <a:t>l)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104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II. 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10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II. Planung</a:t>
            </a:r>
            <a:br>
              <a:rPr lang="de-DE" dirty="0" smtClean="0"/>
            </a:br>
            <a:r>
              <a:rPr lang="de-DE" dirty="0" smtClean="0"/>
              <a:t>(1) Rahmenbedingungen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latin typeface="Frutiger Next LT W1G"/>
              </a:rPr>
              <a:t>Beschränkte Zeitkapazität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>
                <a:latin typeface="Frutiger Next LT W1G"/>
              </a:rPr>
              <a:t>Schulungen mit möglichst geringem Zeitaufwand realisieren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latin typeface="Frutiger Next LT W1G"/>
              </a:rPr>
              <a:t>Beschränkte personelle Ressourcen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>
                <a:latin typeface="Frutiger Next LT W1G"/>
              </a:rPr>
              <a:t>Zusätzlicher Arbeitsaufwand muss gering sein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latin typeface="Frutiger Next LT W1G"/>
              </a:rPr>
              <a:t>Beschränkte finanzielle Ressourcen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>
                <a:latin typeface="Frutiger Next LT W1G"/>
              </a:rPr>
              <a:t>Ohne Zusatzkosten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latin typeface="Frutiger Next LT W1G"/>
              </a:rPr>
              <a:t>Bestehendes Schulungsangebot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dirty="0" smtClean="0">
                <a:latin typeface="Frutiger Next LT W1G"/>
              </a:rPr>
              <a:t>In das Konzept „Erfolgsbaustein Bibliothek“ integrierbar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34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Planung</a:t>
            </a:r>
            <a:br>
              <a:rPr lang="de-DE" dirty="0"/>
            </a:br>
            <a:r>
              <a:rPr lang="de-DE" dirty="0" smtClean="0"/>
              <a:t>(2) Szenarien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2800" dirty="0" smtClean="0"/>
              <a:t>4 mögliche Szenarien wurden entwickelt:</a:t>
            </a:r>
          </a:p>
          <a:p>
            <a:pPr marL="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de-DE" sz="2000" dirty="0" smtClean="0"/>
              <a:t>Eigene Datenbankschulung / “Spezialbaustein“</a:t>
            </a:r>
          </a:p>
          <a:p>
            <a:pPr marL="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de-DE" sz="2000" dirty="0" smtClean="0"/>
              <a:t>An REGINA-Haus- und Seminararbeitsworkshops angegliederte Datenbankschulung</a:t>
            </a:r>
          </a:p>
          <a:p>
            <a:pPr marL="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de-DE" sz="2000" dirty="0" smtClean="0"/>
              <a:t>Workshops in Kooperation mit REGINA, die als Schlüsselqualifikation anerkannt werden</a:t>
            </a:r>
          </a:p>
          <a:p>
            <a:pPr marL="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de-DE" sz="2000" dirty="0" smtClean="0"/>
              <a:t>„Bibliothekseigene</a:t>
            </a:r>
            <a:r>
              <a:rPr lang="de-DE" sz="2000" dirty="0"/>
              <a:t>“ Schlüsselqualifikation</a:t>
            </a:r>
          </a:p>
        </p:txBody>
      </p:sp>
    </p:spTree>
    <p:extLst>
      <p:ext uri="{BB962C8B-B14F-4D97-AF65-F5344CB8AC3E}">
        <p14:creationId xmlns:p14="http://schemas.microsoft.com/office/powerpoint/2010/main" val="105817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7150" indent="-400050"/>
            <a:r>
              <a:rPr lang="de-DE" dirty="0" smtClean="0"/>
              <a:t>III. Probe-Schulung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45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III. Probe-Schulung </a:t>
            </a:r>
            <a:br>
              <a:rPr lang="de-DE" dirty="0" smtClean="0"/>
            </a:br>
            <a:r>
              <a:rPr lang="de-DE" dirty="0" smtClean="0"/>
              <a:t>(1) Vorgehen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Sichtung der Schulungsangebote anderer Bibliotheken</a:t>
            </a:r>
          </a:p>
          <a:p>
            <a:pPr marL="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Bestimmung Zielpublikum</a:t>
            </a:r>
          </a:p>
          <a:p>
            <a:pPr marL="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Zeitliche Festlegung</a:t>
            </a:r>
          </a:p>
          <a:p>
            <a:pPr marL="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Werbung</a:t>
            </a:r>
          </a:p>
          <a:p>
            <a:pPr marL="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Konzept: Kurze Einführung mit ausführlichem Übungsteil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244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Bildschirmpräsentation (4:3)</PresentationFormat>
  <Paragraphs>105</Paragraphs>
  <Slides>24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Larissa-Design</vt:lpstr>
      <vt:lpstr>PowerPoint-Präsentation</vt:lpstr>
      <vt:lpstr>Gliederung</vt:lpstr>
      <vt:lpstr>I. Informationskompetenz – Entschließung der HRK</vt:lpstr>
      <vt:lpstr>I. Informationskompetenz – Entschließung der HRK</vt:lpstr>
      <vt:lpstr>II. Planung</vt:lpstr>
      <vt:lpstr>II. Planung (1) Rahmenbedingungen</vt:lpstr>
      <vt:lpstr>II. Planung (2) Szenarien</vt:lpstr>
      <vt:lpstr>III. Probe-Schulung</vt:lpstr>
      <vt:lpstr>III. Probe-Schulung  (1) Vorgehen</vt:lpstr>
      <vt:lpstr>III. Probe-Schulung (2) Fazit</vt:lpstr>
      <vt:lpstr>IV.  Organisation</vt:lpstr>
      <vt:lpstr>IV. Organisation (1) Allgemeines</vt:lpstr>
      <vt:lpstr>IV. Organisation (2) Kooperative Schlüsselqualifikation</vt:lpstr>
      <vt:lpstr>IV. Organisation (3) Werbemaßnahmen </vt:lpstr>
      <vt:lpstr>V. Neue</vt:lpstr>
      <vt:lpstr>V. Neue Schulungen der TB Recht (1) Recherchieren in juris</vt:lpstr>
      <vt:lpstr>V. Neue Schulungen der TB Recht (2) Recherchieren in beck-online &amp; Rechercheübung</vt:lpstr>
      <vt:lpstr>V. Neue Schulungen der TB Recht (3) Citavi für Juristen</vt:lpstr>
      <vt:lpstr>V. Neue Schulungen der TB Recht (4) Training Session Westlaw UK &amp; Westlaw International</vt:lpstr>
      <vt:lpstr>VI. Feedback und Veränderungsspielräume  </vt:lpstr>
      <vt:lpstr>VI. Feedback und Veränderungsspielräume</vt:lpstr>
      <vt:lpstr>VII. Blick in die Zukunft</vt:lpstr>
      <vt:lpstr>VII. Blick in die Zukunft: Was könnte noch kommen?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Rechenzentrum</cp:lastModifiedBy>
  <cp:revision>109</cp:revision>
  <cp:lastPrinted>2014-07-22T06:41:51Z</cp:lastPrinted>
  <dcterms:modified xsi:type="dcterms:W3CDTF">2014-07-29T12:12:10Z</dcterms:modified>
</cp:coreProperties>
</file>