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20" r:id="rId4"/>
    <p:sldId id="294" r:id="rId5"/>
    <p:sldId id="266" r:id="rId6"/>
    <p:sldId id="314" r:id="rId7"/>
    <p:sldId id="269" r:id="rId8"/>
    <p:sldId id="267" r:id="rId9"/>
    <p:sldId id="270" r:id="rId10"/>
    <p:sldId id="271" r:id="rId11"/>
    <p:sldId id="307" r:id="rId12"/>
    <p:sldId id="295" r:id="rId13"/>
    <p:sldId id="321" r:id="rId14"/>
    <p:sldId id="273" r:id="rId15"/>
    <p:sldId id="274" r:id="rId16"/>
    <p:sldId id="275" r:id="rId17"/>
    <p:sldId id="276" r:id="rId18"/>
    <p:sldId id="313" r:id="rId19"/>
    <p:sldId id="286" r:id="rId20"/>
    <p:sldId id="308" r:id="rId21"/>
    <p:sldId id="296" r:id="rId22"/>
    <p:sldId id="277" r:id="rId23"/>
    <p:sldId id="285" r:id="rId24"/>
    <p:sldId id="278" r:id="rId25"/>
    <p:sldId id="279" r:id="rId26"/>
    <p:sldId id="281" r:id="rId27"/>
    <p:sldId id="280" r:id="rId28"/>
    <p:sldId id="282" r:id="rId29"/>
    <p:sldId id="283" r:id="rId30"/>
    <p:sldId id="310" r:id="rId31"/>
    <p:sldId id="309" r:id="rId32"/>
    <p:sldId id="311" r:id="rId33"/>
    <p:sldId id="312" r:id="rId34"/>
    <p:sldId id="315" r:id="rId35"/>
    <p:sldId id="297" r:id="rId36"/>
    <p:sldId id="291" r:id="rId37"/>
    <p:sldId id="284" r:id="rId38"/>
    <p:sldId id="288" r:id="rId39"/>
    <p:sldId id="318" r:id="rId40"/>
    <p:sldId id="322" r:id="rId41"/>
    <p:sldId id="316" r:id="rId42"/>
    <p:sldId id="317" r:id="rId43"/>
    <p:sldId id="324" r:id="rId44"/>
    <p:sldId id="323" r:id="rId45"/>
    <p:sldId id="319" r:id="rId46"/>
    <p:sldId id="298" r:id="rId47"/>
    <p:sldId id="265" r:id="rId48"/>
  </p:sldIdLst>
  <p:sldSz cx="9144000" cy="6858000" type="screen4x3"/>
  <p:notesSz cx="67818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7CF5BACD-1143-4A74-96EF-D13AE0924169}">
          <p14:sldIdLst>
            <p14:sldId id="256"/>
            <p14:sldId id="257"/>
            <p14:sldId id="320"/>
          </p14:sldIdLst>
        </p14:section>
        <p14:section name="BVB-KAT" id="{71E21A0E-CA4D-4B9C-95BD-44F2D9618FFB}">
          <p14:sldIdLst>
            <p14:sldId id="294"/>
            <p14:sldId id="266"/>
            <p14:sldId id="314"/>
            <p14:sldId id="269"/>
            <p14:sldId id="267"/>
            <p14:sldId id="270"/>
            <p14:sldId id="271"/>
            <p14:sldId id="307"/>
          </p14:sldIdLst>
        </p14:section>
        <p14:section name="Aleph-Datenmodell" id="{52D7DB4E-34DD-4AEC-B068-6552423854D4}">
          <p14:sldIdLst>
            <p14:sldId id="295"/>
            <p14:sldId id="321"/>
            <p14:sldId id="273"/>
            <p14:sldId id="274"/>
            <p14:sldId id="275"/>
            <p14:sldId id="276"/>
            <p14:sldId id="313"/>
            <p14:sldId id="286"/>
            <p14:sldId id="308"/>
          </p14:sldIdLst>
        </p14:section>
        <p14:section name="Medienbearbeitung" id="{5E59606C-0538-4442-8F92-40DB88B0DE04}">
          <p14:sldIdLst>
            <p14:sldId id="296"/>
            <p14:sldId id="277"/>
            <p14:sldId id="285"/>
            <p14:sldId id="278"/>
            <p14:sldId id="279"/>
            <p14:sldId id="281"/>
            <p14:sldId id="280"/>
            <p14:sldId id="282"/>
            <p14:sldId id="283"/>
            <p14:sldId id="310"/>
            <p14:sldId id="309"/>
            <p14:sldId id="311"/>
            <p14:sldId id="312"/>
            <p14:sldId id="315"/>
          </p14:sldIdLst>
        </p14:section>
        <p14:section name="Lokalsystem" id="{3ED251C2-3986-4D5B-BFA1-C2EFEC436FD4}">
          <p14:sldIdLst>
            <p14:sldId id="297"/>
            <p14:sldId id="291"/>
            <p14:sldId id="284"/>
            <p14:sldId id="288"/>
          </p14:sldIdLst>
        </p14:section>
        <p14:section name="Cloud" id="{259B264E-52CD-4201-9944-619EEDD49326}">
          <p14:sldIdLst>
            <p14:sldId id="318"/>
            <p14:sldId id="322"/>
            <p14:sldId id="316"/>
            <p14:sldId id="317"/>
            <p14:sldId id="324"/>
            <p14:sldId id="323"/>
            <p14:sldId id="319"/>
            <p14:sldId id="29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A4D76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0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notesViewPr>
    <p:cSldViewPr>
      <p:cViewPr varScale="1">
        <p:scale>
          <a:sx n="79" d="100"/>
          <a:sy n="79" d="100"/>
        </p:scale>
        <p:origin x="-4020" y="-10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63EB730-722A-4667-9B90-7BCF5CC890E7}" type="datetimeFigureOut">
              <a:rPr lang="de-DE"/>
              <a:pPr>
                <a:defRPr/>
              </a:pPr>
              <a:t>07.05.2014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EC5E24-4C9E-4D1D-B8AF-F05E1DE7EF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7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B54E1A-A8A3-4204-B298-D6739944F524}" type="datetimeFigureOut">
              <a:rPr lang="de-DE"/>
              <a:pPr>
                <a:defRPr/>
              </a:pPr>
              <a:t>07.05.2014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6CAF9E-7309-4B00-9B99-1CBB926CD9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81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Extensible_Markup_Language" TargetMode="External"/><Relationship Id="rId3" Type="http://schemas.openxmlformats.org/officeDocument/2006/relationships/hyperlink" Target="http://de.wikipedia.org/wiki/Netzwerkprotokoll" TargetMode="External"/><Relationship Id="rId7" Type="http://schemas.openxmlformats.org/officeDocument/2006/relationships/hyperlink" Target="http://de.wikipedia.org/wiki/Uniform_Resource_Identifie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Z39.50" TargetMode="External"/><Relationship Id="rId5" Type="http://schemas.openxmlformats.org/officeDocument/2006/relationships/hyperlink" Target="http://de.wikipedia.org/wiki/Informationssystem" TargetMode="External"/><Relationship Id="rId4" Type="http://schemas.openxmlformats.org/officeDocument/2006/relationships/hyperlink" Target="http://de.wikipedia.org/wiki/Bibliothekswesen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12FB6-04C6-4234-ACAF-EBE99608D02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2BDD4-1F17-40D4-94AF-487D2D52D6A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64419-8C75-4A6B-A71E-4E7958090B9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65A38-78D8-4C8E-89EB-5AE5B91EE67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582C8-91A3-4470-BBB4-0A7CCDABF1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A0E67-B8AE-40DA-8CC7-8D5BAC6F71B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C03A9-479A-4BB5-AB25-6F2C8E1DA1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Z 39.50: „</a:t>
            </a:r>
            <a:r>
              <a:rPr lang="de-DE" altLang="de-DE" b="1" smtClean="0"/>
              <a:t>Z39.50</a:t>
            </a:r>
            <a:r>
              <a:rPr lang="de-DE" altLang="de-DE" smtClean="0"/>
              <a:t> ist ein </a:t>
            </a:r>
            <a:r>
              <a:rPr lang="de-DE" altLang="de-DE" smtClean="0">
                <a:hlinkClick r:id="rId3" tooltip="Netzwerkprotokoll"/>
              </a:rPr>
              <a:t>Netzwerkprotokoll</a:t>
            </a:r>
            <a:r>
              <a:rPr lang="de-DE" altLang="de-DE" smtClean="0"/>
              <a:t>, das im </a:t>
            </a:r>
            <a:r>
              <a:rPr lang="de-DE" altLang="de-DE" smtClean="0">
                <a:hlinkClick r:id="rId4" tooltip="Bibliothekswesen"/>
              </a:rPr>
              <a:t>Bibliothekswesen</a:t>
            </a:r>
            <a:r>
              <a:rPr lang="de-DE" altLang="de-DE" smtClean="0"/>
              <a:t> als Standard zur Abfrage von bibliographischen </a:t>
            </a:r>
            <a:r>
              <a:rPr lang="de-DE" altLang="de-DE" smtClean="0">
                <a:hlinkClick r:id="rId5" tooltip="Informationssystem"/>
              </a:rPr>
              <a:t>Informationssystemen</a:t>
            </a:r>
            <a:r>
              <a:rPr lang="de-DE" altLang="de-DE" smtClean="0"/>
              <a:t> verwendet wird“ (Wikipedia)</a:t>
            </a:r>
          </a:p>
          <a:p>
            <a:endParaRPr lang="de-DE" altLang="de-DE" smtClean="0"/>
          </a:p>
          <a:p>
            <a:r>
              <a:rPr lang="de-DE" altLang="de-DE" smtClean="0"/>
              <a:t>SRU: „</a:t>
            </a:r>
            <a:r>
              <a:rPr lang="de-DE" altLang="de-DE" b="1" smtClean="0"/>
              <a:t>Search/Retrieve via URL</a:t>
            </a:r>
            <a:r>
              <a:rPr lang="de-DE" altLang="de-DE" smtClean="0"/>
              <a:t> (SRU) ist ein technischer Standard für Bibliotheken, der im Rahmen der Initiative </a:t>
            </a:r>
            <a:r>
              <a:rPr lang="de-DE" altLang="de-DE" b="1" smtClean="0"/>
              <a:t>Z39.50 International Next Generation</a:t>
            </a:r>
            <a:r>
              <a:rPr lang="de-DE" altLang="de-DE" smtClean="0"/>
              <a:t> (ZING) entstanden ist, um eine moderne Weiterentwicklung des </a:t>
            </a:r>
            <a:r>
              <a:rPr lang="de-DE" altLang="de-DE" smtClean="0">
                <a:hlinkClick r:id="rId6" tooltip="Z39.50"/>
              </a:rPr>
              <a:t>Z39.50</a:t>
            </a:r>
            <a:r>
              <a:rPr lang="de-DE" altLang="de-DE" smtClean="0"/>
              <a:t>-Protokolls zu schaffen. Die dazugehörigen Techniken basieren auf etablierten Internet-Standards wie </a:t>
            </a:r>
            <a:r>
              <a:rPr lang="de-DE" altLang="de-DE" smtClean="0">
                <a:hlinkClick r:id="rId7" tooltip="Uniform Resource Identifier"/>
              </a:rPr>
              <a:t>URI</a:t>
            </a:r>
            <a:r>
              <a:rPr lang="de-DE" altLang="de-DE" smtClean="0"/>
              <a:t> und </a:t>
            </a:r>
            <a:r>
              <a:rPr lang="de-DE" altLang="de-DE" smtClean="0">
                <a:hlinkClick r:id="rId8" tooltip="Extensible Markup Language"/>
              </a:rPr>
              <a:t>XML</a:t>
            </a:r>
            <a:r>
              <a:rPr lang="de-DE" altLang="de-DE" smtClean="0"/>
              <a:t>, die im Gegensatz zu Z39.50 über das </a:t>
            </a:r>
            <a:r>
              <a:rPr lang="de-DE" altLang="de-DE" smtClean="0">
                <a:hlinkClick r:id="rId4" tooltip="Bibliothekswesen"/>
              </a:rPr>
              <a:t>Bibliothekswesen</a:t>
            </a:r>
            <a:r>
              <a:rPr lang="de-DE" altLang="de-DE" smtClean="0"/>
              <a:t> hinaus verbreitet sind.“ (Wikipedia)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FF091-CF3B-4FBF-B705-B2CEC55C0F1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BBB58-33C5-45DD-9AA9-7005C9CC77F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D7F07-542D-4969-A11C-1BE5E366866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Client-Server-System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683C5-FA63-450F-8983-7501185829B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89885-BE7C-42F6-82C1-42ACB6E35E8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36906-9055-4F02-83F8-A857AC66DE1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29DDF-350B-44DF-8E66-7E7A12E4FAD2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8F6A7-9406-4CA1-838F-6B41F412AECD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D3F39F-2E39-4629-BE0F-90E93015C4A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38A8F-B2C3-4B56-8103-0C1594CBA21B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93333-410F-4C0A-9720-712C43007DB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98BCB-A333-4853-BC45-7A74C6ABDC9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867F5-A1C4-4F20-8C1D-3ED33360949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958DC-4AD0-40DA-84FE-0DB79F97167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42085-96AA-42B7-8DA9-810C6A74E47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9E8C5-5E54-4B6B-8FA3-B0CE19300F2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5BD75-EB3F-4A94-817F-8503347039B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D2B77-6AC7-483E-82FF-66E42E34750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00252-05ED-487E-9E39-A654B22E0AD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5C4F3-CCD6-4CB0-8D4B-09F66E99FD3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5B7E6-E359-45BF-B44D-841675836F69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6B9FB-3A3E-4526-B204-63CA2992F0FA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097EB-67D3-492D-9276-814E2F62EB1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D547C-797D-4DDE-9DED-0D5C353F5724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529C2-DC8C-4D88-8424-EEA6F4276F8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3D920-CBED-4377-A19E-6D7D4F00AB8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2960C-F826-4EB7-BE49-4716C4F1D75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„dummes“ Terminal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F7F5F-6BB6-4FA5-A167-8619FDDAC73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ständige Kommunikation zwischen Terminal und Rechner (jeder Bildschirm wurde übertragen)</a:t>
            </a:r>
          </a:p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8FF7F-6F26-41E4-8537-513BAF349E9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außerdem : Übersicht über Verbundbibliotheken mit Angabe der Exemplarzahl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0A7D-BCB8-44A9-BD62-F6B00EE70B7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Lokaldaten im Verbund!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D5AF2-9A42-483E-BF2D-7128FF1040D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Dr. Max Mustermann</a:t>
            </a:r>
            <a:br>
              <a:rPr lang="de-DE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Referat Kommunikation &amp; Marketing </a:t>
            </a:r>
            <a:br>
              <a:rPr lang="de-DE" b="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Verwaltung</a:t>
            </a:r>
            <a:endParaRPr lang="de-DE" b="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071813" y="3565525"/>
            <a:ext cx="60721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z="2000" smtClean="0">
              <a:latin typeface="Frutiger Next LT W1G" pitchFamily="34" charset="0"/>
              <a:cs typeface="+mn-cs"/>
            </a:endParaRPr>
          </a:p>
          <a:p>
            <a:pPr eaLnBrk="1" hangingPunct="1">
              <a:defRPr/>
            </a:pPr>
            <a:endParaRPr lang="de-DE" sz="2000" smtClean="0">
              <a:latin typeface="Frutiger Next LT W1G" pitchFamily="34" charset="0"/>
              <a:cs typeface="+mn-cs"/>
            </a:endParaRPr>
          </a:p>
          <a:p>
            <a:pPr eaLnBrk="1" hangingPunct="1">
              <a:defRPr/>
            </a:pPr>
            <a:r>
              <a:rPr lang="de-DE" sz="2000" smtClean="0">
                <a:latin typeface="Frutiger Next LT W1G" pitchFamily="34" charset="0"/>
                <a:cs typeface="+mn-cs"/>
              </a:rPr>
              <a:t>Claudia Mairföls</a:t>
            </a:r>
            <a:br>
              <a:rPr lang="de-DE" sz="2000" smtClean="0">
                <a:latin typeface="Frutiger Next LT W1G" pitchFamily="34" charset="0"/>
                <a:cs typeface="+mn-cs"/>
              </a:rPr>
            </a:br>
            <a:r>
              <a:rPr lang="de-DE" sz="2000" smtClean="0">
                <a:latin typeface="Frutiger Next LT W1G" pitchFamily="34" charset="0"/>
                <a:cs typeface="+mn-cs"/>
              </a:rPr>
              <a:t>Universitätsbibliothek Regensburg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29.06.2011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6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1862-5AB6-49E0-96DA-731BBDCE08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mit_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3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35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de-DE" dirty="0" smtClean="0">
                <a:latin typeface="Frutiger Next LT W1G" pitchFamily="34" charset="0"/>
                <a:cs typeface="+mn-cs"/>
              </a:rPr>
              <a:t>Claudia Mairföls</a:t>
            </a:r>
            <a:r>
              <a:rPr lang="de-DE" b="0" dirty="0" smtClean="0">
                <a:latin typeface="Frutiger Next LT W1G" pitchFamily="34" charset="0"/>
                <a:cs typeface="+mn-cs"/>
              </a:rPr>
              <a:t/>
            </a:r>
            <a:br>
              <a:rPr lang="de-DE" b="0" dirty="0" smtClean="0">
                <a:latin typeface="Frutiger Next LT W1G" pitchFamily="34" charset="0"/>
                <a:cs typeface="+mn-cs"/>
              </a:rPr>
            </a:br>
            <a:r>
              <a:rPr lang="de-DE" b="0" dirty="0" smtClean="0">
                <a:latin typeface="Frutiger Next LT W1G" pitchFamily="34" charset="0"/>
                <a:cs typeface="+mn-cs"/>
              </a:rPr>
              <a:t>Universitätsbibliothek Regensburg</a:t>
            </a:r>
            <a:endParaRPr lang="de-DE" b="0" dirty="0">
              <a:latin typeface="Frutiger Next LT W1G" pitchFamily="34" charset="0"/>
              <a:cs typeface="+mn-cs"/>
            </a:endParaRPr>
          </a:p>
        </p:txBody>
      </p:sp>
      <p:sp>
        <p:nvSpPr>
          <p:cNvPr id="1029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571750"/>
            <a:ext cx="75009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  <a:endParaRPr lang="de-DE" altLang="de-DE" smtClean="0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857375"/>
            <a:ext cx="750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29.06.2011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28C0EC-97D1-432A-B45A-53B07819D8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rtschaftslexikon.gabler.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wmf"/><Relationship Id="rId7" Type="http://schemas.openxmlformats.org/officeDocument/2006/relationships/hyperlink" Target="https://www.oclc.org/worldshare-management-services.en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exlibrisgroup.com/de/category/AlmaUeberblick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www.youtube.com/watch?v=kSCUwyVLxas" TargetMode="External"/><Relationship Id="rId9" Type="http://schemas.openxmlformats.org/officeDocument/2006/relationships/hyperlink" Target="http://www.kuali.org/ol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-bvb.de/documents/10180/c448a0b4-dbe4-4628-b620-243089d0448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132138" y="3284538"/>
            <a:ext cx="3313112" cy="500062"/>
          </a:xfrm>
        </p:spPr>
        <p:txBody>
          <a:bodyPr/>
          <a:lstStyle/>
          <a:p>
            <a:pPr marL="0" indent="0" eaLnBrk="1" hangingPunct="1"/>
            <a:r>
              <a:rPr lang="de-DE" altLang="de-DE" sz="2000" smtClean="0"/>
              <a:t>(Aleph und MFC)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4639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3909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995738" y="549275"/>
            <a:ext cx="4679950" cy="500063"/>
          </a:xfrm>
        </p:spPr>
        <p:txBody>
          <a:bodyPr/>
          <a:lstStyle/>
          <a:p>
            <a:pPr marL="0" indent="0" eaLnBrk="1" hangingPunct="1"/>
            <a:r>
              <a:rPr lang="de-DE" altLang="de-DE" smtClean="0">
                <a:latin typeface="Humnst777 BT" pitchFamily="34" charset="0"/>
              </a:rPr>
              <a:t>Katalogdaten in Bayern</a:t>
            </a:r>
            <a:endParaRPr lang="de-DE" altLang="de-DE" smtClean="0"/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3079750" y="520065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 dirty="0" smtClean="0">
                <a:latin typeface="Arial" charset="0"/>
              </a:rPr>
              <a:t>07.05.2014</a:t>
            </a:r>
            <a:endParaRPr lang="de-DE" altLang="de-DE" sz="18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4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BVB-KAT-Datenmodell</a:t>
            </a:r>
          </a:p>
        </p:txBody>
      </p:sp>
      <p:pic>
        <p:nvPicPr>
          <p:cNvPr id="13315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41438"/>
            <a:ext cx="16240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357158" y="3597275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47"/>
          <p:cNvSpPr txBox="1">
            <a:spLocks noChangeArrowheads="1"/>
          </p:cNvSpPr>
          <p:nvPr/>
        </p:nvSpPr>
        <p:spPr bwMode="auto">
          <a:xfrm>
            <a:off x="8099425" y="328453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</a:t>
            </a:r>
          </a:p>
        </p:txBody>
      </p:sp>
      <p:sp>
        <p:nvSpPr>
          <p:cNvPr id="13318" name="Textfeld 48"/>
          <p:cNvSpPr txBox="1">
            <a:spLocks noChangeArrowheads="1"/>
          </p:cNvSpPr>
          <p:nvPr/>
        </p:nvSpPr>
        <p:spPr bwMode="auto">
          <a:xfrm>
            <a:off x="7677150" y="36449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grpSp>
        <p:nvGrpSpPr>
          <p:cNvPr id="13319" name="Gruppieren 50"/>
          <p:cNvGrpSpPr>
            <a:grpSpLocks/>
          </p:cNvGrpSpPr>
          <p:nvPr/>
        </p:nvGrpSpPr>
        <p:grpSpPr bwMode="auto">
          <a:xfrm>
            <a:off x="0" y="1857375"/>
            <a:ext cx="8143875" cy="4289425"/>
            <a:chOff x="-32" y="1857404"/>
            <a:chExt cx="8143932" cy="4289629"/>
          </a:xfrm>
        </p:grpSpPr>
        <p:sp>
          <p:nvSpPr>
            <p:cNvPr id="11" name="Textfeld 10"/>
            <p:cNvSpPr txBox="1"/>
            <p:nvPr/>
          </p:nvSpPr>
          <p:spPr>
            <a:xfrm>
              <a:off x="500035" y="1857404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Personen-Normdaten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00035" y="2273349"/>
              <a:ext cx="3000396" cy="369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Körperschafts-Normdaten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00035" y="2701994"/>
              <a:ext cx="3000396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Standard-Schlagwörter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857620" y="1928845"/>
              <a:ext cx="1857388" cy="14780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r>
                <a:rPr lang="de-DE" dirty="0"/>
                <a:t>(incl. Fremddaten)</a:t>
              </a:r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286512" y="2643254"/>
              <a:ext cx="1312872" cy="3699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Lokaldaten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857620" y="4143513"/>
              <a:ext cx="1928827" cy="14764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de-DE" dirty="0"/>
            </a:p>
            <a:p>
              <a:pPr>
                <a:defRPr/>
              </a:pPr>
              <a:r>
                <a:rPr lang="de-DE" dirty="0"/>
                <a:t>Titeldaten</a:t>
              </a:r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15075" y="4143513"/>
              <a:ext cx="1928825" cy="6461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Buchdaten</a:t>
              </a:r>
            </a:p>
            <a:p>
              <a:pPr>
                <a:defRPr/>
              </a:pPr>
              <a:r>
                <a:rPr lang="de-DE" dirty="0"/>
                <a:t>(Ausleihsystem)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15075" y="5500890"/>
              <a:ext cx="1928825" cy="6461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Erwerbungs-</a:t>
              </a:r>
            </a:p>
            <a:p>
              <a:pPr>
                <a:defRPr/>
              </a:pPr>
              <a:r>
                <a:rPr lang="de-DE" dirty="0"/>
                <a:t>Daten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14348" y="4997628"/>
              <a:ext cx="2500331" cy="368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Körperschaftsdaten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-32" y="3500545"/>
              <a:ext cx="2249504" cy="36990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/>
                <a:t>SIKOM-Schnittstelle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000496" y="4857922"/>
              <a:ext cx="1676412" cy="5842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dirty="0"/>
                <a:t>(incl. Lokaldaten</a:t>
              </a:r>
            </a:p>
            <a:p>
              <a:pPr>
                <a:defRPr/>
              </a:pPr>
              <a:r>
                <a:rPr lang="de-DE" sz="1600" dirty="0"/>
                <a:t>aus BVB)</a:t>
              </a:r>
            </a:p>
          </p:txBody>
        </p:sp>
        <p:cxnSp>
          <p:nvCxnSpPr>
            <p:cNvPr id="26" name="Gerade Verbindung mit Pfeil 25"/>
            <p:cNvCxnSpPr>
              <a:stCxn id="11" idx="3"/>
            </p:cNvCxnSpPr>
            <p:nvPr/>
          </p:nvCxnSpPr>
          <p:spPr>
            <a:xfrm>
              <a:off x="3500431" y="2041563"/>
              <a:ext cx="428628" cy="244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2" idx="3"/>
            </p:cNvCxnSpPr>
            <p:nvPr/>
          </p:nvCxnSpPr>
          <p:spPr>
            <a:xfrm>
              <a:off x="3500431" y="2459096"/>
              <a:ext cx="428628" cy="412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13" idx="3"/>
            </p:cNvCxnSpPr>
            <p:nvPr/>
          </p:nvCxnSpPr>
          <p:spPr>
            <a:xfrm flipV="1">
              <a:off x="3500431" y="2929018"/>
              <a:ext cx="357189" cy="968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5" idx="1"/>
            </p:cNvCxnSpPr>
            <p:nvPr/>
          </p:nvCxnSpPr>
          <p:spPr>
            <a:xfrm rot="10800000" flipV="1">
              <a:off x="5643571" y="2827413"/>
              <a:ext cx="642941" cy="301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stCxn id="14" idx="2"/>
            </p:cNvCxnSpPr>
            <p:nvPr/>
          </p:nvCxnSpPr>
          <p:spPr>
            <a:xfrm rot="5400000">
              <a:off x="4453717" y="3737887"/>
              <a:ext cx="665195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rot="5400000">
              <a:off x="1964498" y="3749000"/>
              <a:ext cx="785849" cy="317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rot="5400000">
              <a:off x="1465193" y="3821235"/>
              <a:ext cx="2357549" cy="158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21" idx="3"/>
            </p:cNvCxnSpPr>
            <p:nvPr/>
          </p:nvCxnSpPr>
          <p:spPr>
            <a:xfrm>
              <a:off x="3214679" y="4465791"/>
              <a:ext cx="642941" cy="1063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22" idx="3"/>
            </p:cNvCxnSpPr>
            <p:nvPr/>
          </p:nvCxnSpPr>
          <p:spPr>
            <a:xfrm flipV="1">
              <a:off x="3214679" y="5072245"/>
              <a:ext cx="642941" cy="1095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endCxn id="19" idx="1"/>
            </p:cNvCxnSpPr>
            <p:nvPr/>
          </p:nvCxnSpPr>
          <p:spPr>
            <a:xfrm flipV="1">
              <a:off x="5786447" y="4465791"/>
              <a:ext cx="428628" cy="10636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endCxn id="20" idx="1"/>
            </p:cNvCxnSpPr>
            <p:nvPr/>
          </p:nvCxnSpPr>
          <p:spPr>
            <a:xfrm rot="16200000" flipH="1">
              <a:off x="5732460" y="5340553"/>
              <a:ext cx="536601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714348" y="4143513"/>
              <a:ext cx="2500331" cy="64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/>
                <a:t>Schlagwortketten und</a:t>
              </a:r>
            </a:p>
            <a:p>
              <a:pPr>
                <a:defRPr/>
              </a:pPr>
              <a:r>
                <a:rPr lang="de-DE" dirty="0"/>
                <a:t>Verweisungen</a:t>
              </a:r>
            </a:p>
          </p:txBody>
        </p:sp>
      </p:grp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B4EF6-32BD-45C9-9DA4-64F7AA44DB09}" type="slidenum">
              <a:rPr lang="de-DE"/>
              <a:pPr>
                <a:defRPr/>
              </a:pPr>
              <a:t>10</a:t>
            </a:fld>
            <a:endParaRPr lang="de-DE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740650" y="5516563"/>
            <a:ext cx="666750" cy="749300"/>
            <a:chOff x="4365" y="315"/>
            <a:chExt cx="1023" cy="1147"/>
          </a:xfrm>
        </p:grpSpPr>
        <p:sp>
          <p:nvSpPr>
            <p:cNvPr id="133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65" y="315"/>
              <a:ext cx="1023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Freeform 6"/>
            <p:cNvSpPr>
              <a:spLocks/>
            </p:cNvSpPr>
            <p:nvPr/>
          </p:nvSpPr>
          <p:spPr bwMode="auto">
            <a:xfrm>
              <a:off x="5168" y="1351"/>
              <a:ext cx="133" cy="93"/>
            </a:xfrm>
            <a:custGeom>
              <a:avLst/>
              <a:gdLst>
                <a:gd name="T0" fmla="*/ 1 w 266"/>
                <a:gd name="T1" fmla="*/ 0 h 185"/>
                <a:gd name="T2" fmla="*/ 1 w 266"/>
                <a:gd name="T3" fmla="*/ 0 h 185"/>
                <a:gd name="T4" fmla="*/ 1 w 266"/>
                <a:gd name="T5" fmla="*/ 1 h 185"/>
                <a:gd name="T6" fmla="*/ 1 w 266"/>
                <a:gd name="T7" fmla="*/ 1 h 185"/>
                <a:gd name="T8" fmla="*/ 1 w 266"/>
                <a:gd name="T9" fmla="*/ 1 h 185"/>
                <a:gd name="T10" fmla="*/ 1 w 266"/>
                <a:gd name="T11" fmla="*/ 1 h 185"/>
                <a:gd name="T12" fmla="*/ 1 w 266"/>
                <a:gd name="T13" fmla="*/ 1 h 185"/>
                <a:gd name="T14" fmla="*/ 1 w 266"/>
                <a:gd name="T15" fmla="*/ 1 h 185"/>
                <a:gd name="T16" fmla="*/ 1 w 266"/>
                <a:gd name="T17" fmla="*/ 1 h 185"/>
                <a:gd name="T18" fmla="*/ 1 w 266"/>
                <a:gd name="T19" fmla="*/ 1 h 185"/>
                <a:gd name="T20" fmla="*/ 1 w 266"/>
                <a:gd name="T21" fmla="*/ 1 h 185"/>
                <a:gd name="T22" fmla="*/ 1 w 266"/>
                <a:gd name="T23" fmla="*/ 1 h 185"/>
                <a:gd name="T24" fmla="*/ 0 w 266"/>
                <a:gd name="T25" fmla="*/ 1 h 185"/>
                <a:gd name="T26" fmla="*/ 1 w 266"/>
                <a:gd name="T27" fmla="*/ 1 h 185"/>
                <a:gd name="T28" fmla="*/ 1 w 266"/>
                <a:gd name="T29" fmla="*/ 1 h 185"/>
                <a:gd name="T30" fmla="*/ 1 w 266"/>
                <a:gd name="T31" fmla="*/ 1 h 185"/>
                <a:gd name="T32" fmla="*/ 1 w 266"/>
                <a:gd name="T33" fmla="*/ 1 h 185"/>
                <a:gd name="T34" fmla="*/ 1 w 266"/>
                <a:gd name="T35" fmla="*/ 1 h 185"/>
                <a:gd name="T36" fmla="*/ 1 w 266"/>
                <a:gd name="T37" fmla="*/ 1 h 185"/>
                <a:gd name="T38" fmla="*/ 1 w 266"/>
                <a:gd name="T39" fmla="*/ 1 h 185"/>
                <a:gd name="T40" fmla="*/ 1 w 266"/>
                <a:gd name="T41" fmla="*/ 1 h 185"/>
                <a:gd name="T42" fmla="*/ 1 w 266"/>
                <a:gd name="T43" fmla="*/ 1 h 185"/>
                <a:gd name="T44" fmla="*/ 1 w 266"/>
                <a:gd name="T45" fmla="*/ 1 h 185"/>
                <a:gd name="T46" fmla="*/ 1 w 266"/>
                <a:gd name="T47" fmla="*/ 1 h 185"/>
                <a:gd name="T48" fmla="*/ 1 w 266"/>
                <a:gd name="T49" fmla="*/ 1 h 185"/>
                <a:gd name="T50" fmla="*/ 1 w 266"/>
                <a:gd name="T51" fmla="*/ 1 h 185"/>
                <a:gd name="T52" fmla="*/ 1 w 266"/>
                <a:gd name="T53" fmla="*/ 1 h 185"/>
                <a:gd name="T54" fmla="*/ 1 w 266"/>
                <a:gd name="T55" fmla="*/ 1 h 185"/>
                <a:gd name="T56" fmla="*/ 1 w 266"/>
                <a:gd name="T57" fmla="*/ 1 h 185"/>
                <a:gd name="T58" fmla="*/ 1 w 266"/>
                <a:gd name="T59" fmla="*/ 1 h 185"/>
                <a:gd name="T60" fmla="*/ 1 w 266"/>
                <a:gd name="T61" fmla="*/ 1 h 185"/>
                <a:gd name="T62" fmla="*/ 1 w 266"/>
                <a:gd name="T63" fmla="*/ 1 h 185"/>
                <a:gd name="T64" fmla="*/ 1 w 266"/>
                <a:gd name="T65" fmla="*/ 1 h 185"/>
                <a:gd name="T66" fmla="*/ 1 w 266"/>
                <a:gd name="T67" fmla="*/ 1 h 185"/>
                <a:gd name="T68" fmla="*/ 1 w 266"/>
                <a:gd name="T69" fmla="*/ 1 h 185"/>
                <a:gd name="T70" fmla="*/ 1 w 266"/>
                <a:gd name="T71" fmla="*/ 1 h 185"/>
                <a:gd name="T72" fmla="*/ 1 w 266"/>
                <a:gd name="T73" fmla="*/ 1 h 185"/>
                <a:gd name="T74" fmla="*/ 1 w 266"/>
                <a:gd name="T75" fmla="*/ 1 h 185"/>
                <a:gd name="T76" fmla="*/ 1 w 266"/>
                <a:gd name="T77" fmla="*/ 1 h 185"/>
                <a:gd name="T78" fmla="*/ 1 w 266"/>
                <a:gd name="T79" fmla="*/ 1 h 185"/>
                <a:gd name="T80" fmla="*/ 1 w 266"/>
                <a:gd name="T81" fmla="*/ 1 h 185"/>
                <a:gd name="T82" fmla="*/ 1 w 266"/>
                <a:gd name="T83" fmla="*/ 1 h 185"/>
                <a:gd name="T84" fmla="*/ 1 w 266"/>
                <a:gd name="T85" fmla="*/ 1 h 185"/>
                <a:gd name="T86" fmla="*/ 1 w 266"/>
                <a:gd name="T87" fmla="*/ 1 h 185"/>
                <a:gd name="T88" fmla="*/ 1 w 266"/>
                <a:gd name="T89" fmla="*/ 1 h 185"/>
                <a:gd name="T90" fmla="*/ 1 w 266"/>
                <a:gd name="T91" fmla="*/ 1 h 185"/>
                <a:gd name="T92" fmla="*/ 1 w 266"/>
                <a:gd name="T93" fmla="*/ 1 h 185"/>
                <a:gd name="T94" fmla="*/ 1 w 266"/>
                <a:gd name="T95" fmla="*/ 0 h 185"/>
                <a:gd name="T96" fmla="*/ 1 w 266"/>
                <a:gd name="T97" fmla="*/ 0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85"/>
                <a:gd name="T149" fmla="*/ 266 w 26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85">
                  <a:moveTo>
                    <a:pt x="127" y="0"/>
                  </a:moveTo>
                  <a:lnTo>
                    <a:pt x="123" y="0"/>
                  </a:lnTo>
                  <a:lnTo>
                    <a:pt x="113" y="1"/>
                  </a:lnTo>
                  <a:lnTo>
                    <a:pt x="99" y="2"/>
                  </a:lnTo>
                  <a:lnTo>
                    <a:pt x="82" y="3"/>
                  </a:lnTo>
                  <a:lnTo>
                    <a:pt x="63" y="7"/>
                  </a:lnTo>
                  <a:lnTo>
                    <a:pt x="46" y="9"/>
                  </a:lnTo>
                  <a:lnTo>
                    <a:pt x="30" y="13"/>
                  </a:lnTo>
                  <a:lnTo>
                    <a:pt x="18" y="18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6" y="72"/>
                  </a:lnTo>
                  <a:lnTo>
                    <a:pt x="15" y="85"/>
                  </a:lnTo>
                  <a:lnTo>
                    <a:pt x="26" y="96"/>
                  </a:lnTo>
                  <a:lnTo>
                    <a:pt x="34" y="103"/>
                  </a:lnTo>
                  <a:lnTo>
                    <a:pt x="44" y="110"/>
                  </a:lnTo>
                  <a:lnTo>
                    <a:pt x="54" y="118"/>
                  </a:lnTo>
                  <a:lnTo>
                    <a:pt x="66" y="126"/>
                  </a:lnTo>
                  <a:lnTo>
                    <a:pt x="79" y="136"/>
                  </a:lnTo>
                  <a:lnTo>
                    <a:pt x="93" y="144"/>
                  </a:lnTo>
                  <a:lnTo>
                    <a:pt x="107" y="153"/>
                  </a:lnTo>
                  <a:lnTo>
                    <a:pt x="122" y="160"/>
                  </a:lnTo>
                  <a:lnTo>
                    <a:pt x="138" y="168"/>
                  </a:lnTo>
                  <a:lnTo>
                    <a:pt x="153" y="174"/>
                  </a:lnTo>
                  <a:lnTo>
                    <a:pt x="168" y="179"/>
                  </a:lnTo>
                  <a:lnTo>
                    <a:pt x="182" y="183"/>
                  </a:lnTo>
                  <a:lnTo>
                    <a:pt x="196" y="185"/>
                  </a:lnTo>
                  <a:lnTo>
                    <a:pt x="208" y="185"/>
                  </a:lnTo>
                  <a:lnTo>
                    <a:pt x="221" y="183"/>
                  </a:lnTo>
                  <a:lnTo>
                    <a:pt x="231" y="179"/>
                  </a:lnTo>
                  <a:lnTo>
                    <a:pt x="244" y="170"/>
                  </a:lnTo>
                  <a:lnTo>
                    <a:pt x="253" y="160"/>
                  </a:lnTo>
                  <a:lnTo>
                    <a:pt x="260" y="147"/>
                  </a:lnTo>
                  <a:lnTo>
                    <a:pt x="265" y="133"/>
                  </a:lnTo>
                  <a:lnTo>
                    <a:pt x="266" y="118"/>
                  </a:lnTo>
                  <a:lnTo>
                    <a:pt x="264" y="102"/>
                  </a:lnTo>
                  <a:lnTo>
                    <a:pt x="258" y="87"/>
                  </a:lnTo>
                  <a:lnTo>
                    <a:pt x="248" y="73"/>
                  </a:lnTo>
                  <a:lnTo>
                    <a:pt x="235" y="60"/>
                  </a:lnTo>
                  <a:lnTo>
                    <a:pt x="220" y="46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2" y="11"/>
                  </a:lnTo>
                  <a:lnTo>
                    <a:pt x="157" y="4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Freeform 7"/>
            <p:cNvSpPr>
              <a:spLocks/>
            </p:cNvSpPr>
            <p:nvPr/>
          </p:nvSpPr>
          <p:spPr bwMode="auto">
            <a:xfrm>
              <a:off x="4378" y="316"/>
              <a:ext cx="998" cy="1018"/>
            </a:xfrm>
            <a:custGeom>
              <a:avLst/>
              <a:gdLst>
                <a:gd name="T0" fmla="*/ 0 w 1998"/>
                <a:gd name="T1" fmla="*/ 1 h 2036"/>
                <a:gd name="T2" fmla="*/ 0 w 1998"/>
                <a:gd name="T3" fmla="*/ 1 h 2036"/>
                <a:gd name="T4" fmla="*/ 0 w 1998"/>
                <a:gd name="T5" fmla="*/ 1 h 2036"/>
                <a:gd name="T6" fmla="*/ 0 w 1998"/>
                <a:gd name="T7" fmla="*/ 1 h 2036"/>
                <a:gd name="T8" fmla="*/ 0 w 1998"/>
                <a:gd name="T9" fmla="*/ 1 h 2036"/>
                <a:gd name="T10" fmla="*/ 0 w 1998"/>
                <a:gd name="T11" fmla="*/ 1 h 2036"/>
                <a:gd name="T12" fmla="*/ 0 w 1998"/>
                <a:gd name="T13" fmla="*/ 1 h 2036"/>
                <a:gd name="T14" fmla="*/ 0 w 1998"/>
                <a:gd name="T15" fmla="*/ 1 h 2036"/>
                <a:gd name="T16" fmla="*/ 0 w 1998"/>
                <a:gd name="T17" fmla="*/ 1 h 2036"/>
                <a:gd name="T18" fmla="*/ 0 w 1998"/>
                <a:gd name="T19" fmla="*/ 1 h 2036"/>
                <a:gd name="T20" fmla="*/ 0 w 1998"/>
                <a:gd name="T21" fmla="*/ 1 h 2036"/>
                <a:gd name="T22" fmla="*/ 0 w 1998"/>
                <a:gd name="T23" fmla="*/ 1 h 2036"/>
                <a:gd name="T24" fmla="*/ 0 w 1998"/>
                <a:gd name="T25" fmla="*/ 1 h 2036"/>
                <a:gd name="T26" fmla="*/ 0 w 1998"/>
                <a:gd name="T27" fmla="*/ 1 h 2036"/>
                <a:gd name="T28" fmla="*/ 0 w 1998"/>
                <a:gd name="T29" fmla="*/ 1 h 2036"/>
                <a:gd name="T30" fmla="*/ 0 w 1998"/>
                <a:gd name="T31" fmla="*/ 1 h 2036"/>
                <a:gd name="T32" fmla="*/ 0 w 1998"/>
                <a:gd name="T33" fmla="*/ 1 h 2036"/>
                <a:gd name="T34" fmla="*/ 0 w 1998"/>
                <a:gd name="T35" fmla="*/ 1 h 2036"/>
                <a:gd name="T36" fmla="*/ 0 w 1998"/>
                <a:gd name="T37" fmla="*/ 1 h 2036"/>
                <a:gd name="T38" fmla="*/ 0 w 1998"/>
                <a:gd name="T39" fmla="*/ 1 h 2036"/>
                <a:gd name="T40" fmla="*/ 0 w 1998"/>
                <a:gd name="T41" fmla="*/ 1 h 2036"/>
                <a:gd name="T42" fmla="*/ 0 w 1998"/>
                <a:gd name="T43" fmla="*/ 0 h 2036"/>
                <a:gd name="T44" fmla="*/ 0 w 1998"/>
                <a:gd name="T45" fmla="*/ 1 h 2036"/>
                <a:gd name="T46" fmla="*/ 0 w 1998"/>
                <a:gd name="T47" fmla="*/ 1 h 2036"/>
                <a:gd name="T48" fmla="*/ 0 w 1998"/>
                <a:gd name="T49" fmla="*/ 1 h 2036"/>
                <a:gd name="T50" fmla="*/ 0 w 1998"/>
                <a:gd name="T51" fmla="*/ 1 h 2036"/>
                <a:gd name="T52" fmla="*/ 0 w 1998"/>
                <a:gd name="T53" fmla="*/ 1 h 2036"/>
                <a:gd name="T54" fmla="*/ 0 w 1998"/>
                <a:gd name="T55" fmla="*/ 1 h 2036"/>
                <a:gd name="T56" fmla="*/ 0 w 1998"/>
                <a:gd name="T57" fmla="*/ 1 h 2036"/>
                <a:gd name="T58" fmla="*/ 0 w 1998"/>
                <a:gd name="T59" fmla="*/ 1 h 2036"/>
                <a:gd name="T60" fmla="*/ 0 w 1998"/>
                <a:gd name="T61" fmla="*/ 1 h 2036"/>
                <a:gd name="T62" fmla="*/ 0 w 1998"/>
                <a:gd name="T63" fmla="*/ 1 h 2036"/>
                <a:gd name="T64" fmla="*/ 0 w 1998"/>
                <a:gd name="T65" fmla="*/ 1 h 2036"/>
                <a:gd name="T66" fmla="*/ 0 w 1998"/>
                <a:gd name="T67" fmla="*/ 1 h 2036"/>
                <a:gd name="T68" fmla="*/ 0 w 1998"/>
                <a:gd name="T69" fmla="*/ 1 h 2036"/>
                <a:gd name="T70" fmla="*/ 0 w 1998"/>
                <a:gd name="T71" fmla="*/ 1 h 2036"/>
                <a:gd name="T72" fmla="*/ 0 w 1998"/>
                <a:gd name="T73" fmla="*/ 1 h 2036"/>
                <a:gd name="T74" fmla="*/ 0 w 1998"/>
                <a:gd name="T75" fmla="*/ 1 h 2036"/>
                <a:gd name="T76" fmla="*/ 0 w 1998"/>
                <a:gd name="T77" fmla="*/ 1 h 2036"/>
                <a:gd name="T78" fmla="*/ 0 w 1998"/>
                <a:gd name="T79" fmla="*/ 1 h 2036"/>
                <a:gd name="T80" fmla="*/ 0 w 1998"/>
                <a:gd name="T81" fmla="*/ 1 h 2036"/>
                <a:gd name="T82" fmla="*/ 0 w 1998"/>
                <a:gd name="T83" fmla="*/ 1 h 2036"/>
                <a:gd name="T84" fmla="*/ 0 w 1998"/>
                <a:gd name="T85" fmla="*/ 1 h 2036"/>
                <a:gd name="T86" fmla="*/ 0 w 1998"/>
                <a:gd name="T87" fmla="*/ 1 h 2036"/>
                <a:gd name="T88" fmla="*/ 0 w 1998"/>
                <a:gd name="T89" fmla="*/ 1 h 2036"/>
                <a:gd name="T90" fmla="*/ 0 w 1998"/>
                <a:gd name="T91" fmla="*/ 1 h 2036"/>
                <a:gd name="T92" fmla="*/ 0 w 1998"/>
                <a:gd name="T93" fmla="*/ 1 h 2036"/>
                <a:gd name="T94" fmla="*/ 0 w 1998"/>
                <a:gd name="T95" fmla="*/ 1 h 2036"/>
                <a:gd name="T96" fmla="*/ 0 w 1998"/>
                <a:gd name="T97" fmla="*/ 1 h 2036"/>
                <a:gd name="T98" fmla="*/ 0 w 1998"/>
                <a:gd name="T99" fmla="*/ 1 h 2036"/>
                <a:gd name="T100" fmla="*/ 0 w 1998"/>
                <a:gd name="T101" fmla="*/ 1 h 20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8"/>
                <a:gd name="T154" fmla="*/ 0 h 2036"/>
                <a:gd name="T155" fmla="*/ 1998 w 1998"/>
                <a:gd name="T156" fmla="*/ 2036 h 20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8" h="2036">
                  <a:moveTo>
                    <a:pt x="1258" y="2036"/>
                  </a:moveTo>
                  <a:lnTo>
                    <a:pt x="19" y="1785"/>
                  </a:lnTo>
                  <a:lnTo>
                    <a:pt x="16" y="1784"/>
                  </a:lnTo>
                  <a:lnTo>
                    <a:pt x="13" y="1778"/>
                  </a:lnTo>
                  <a:lnTo>
                    <a:pt x="7" y="1771"/>
                  </a:lnTo>
                  <a:lnTo>
                    <a:pt x="3" y="1761"/>
                  </a:lnTo>
                  <a:lnTo>
                    <a:pt x="0" y="1749"/>
                  </a:lnTo>
                  <a:lnTo>
                    <a:pt x="0" y="1737"/>
                  </a:lnTo>
                  <a:lnTo>
                    <a:pt x="6" y="1723"/>
                  </a:lnTo>
                  <a:lnTo>
                    <a:pt x="19" y="1709"/>
                  </a:lnTo>
                  <a:lnTo>
                    <a:pt x="29" y="1701"/>
                  </a:lnTo>
                  <a:lnTo>
                    <a:pt x="42" y="1693"/>
                  </a:lnTo>
                  <a:lnTo>
                    <a:pt x="57" y="1685"/>
                  </a:lnTo>
                  <a:lnTo>
                    <a:pt x="74" y="1676"/>
                  </a:lnTo>
                  <a:lnTo>
                    <a:pt x="93" y="1665"/>
                  </a:lnTo>
                  <a:lnTo>
                    <a:pt x="112" y="1656"/>
                  </a:lnTo>
                  <a:lnTo>
                    <a:pt x="133" y="1647"/>
                  </a:lnTo>
                  <a:lnTo>
                    <a:pt x="152" y="1638"/>
                  </a:lnTo>
                  <a:lnTo>
                    <a:pt x="172" y="1629"/>
                  </a:lnTo>
                  <a:lnTo>
                    <a:pt x="190" y="1621"/>
                  </a:lnTo>
                  <a:lnTo>
                    <a:pt x="208" y="1613"/>
                  </a:lnTo>
                  <a:lnTo>
                    <a:pt x="223" y="1608"/>
                  </a:lnTo>
                  <a:lnTo>
                    <a:pt x="235" y="1602"/>
                  </a:lnTo>
                  <a:lnTo>
                    <a:pt x="246" y="1598"/>
                  </a:lnTo>
                  <a:lnTo>
                    <a:pt x="251" y="1596"/>
                  </a:lnTo>
                  <a:lnTo>
                    <a:pt x="254" y="1595"/>
                  </a:lnTo>
                  <a:lnTo>
                    <a:pt x="256" y="1595"/>
                  </a:lnTo>
                  <a:lnTo>
                    <a:pt x="262" y="1596"/>
                  </a:lnTo>
                  <a:lnTo>
                    <a:pt x="270" y="1597"/>
                  </a:lnTo>
                  <a:lnTo>
                    <a:pt x="281" y="1598"/>
                  </a:lnTo>
                  <a:lnTo>
                    <a:pt x="295" y="1600"/>
                  </a:lnTo>
                  <a:lnTo>
                    <a:pt x="311" y="1602"/>
                  </a:lnTo>
                  <a:lnTo>
                    <a:pt x="328" y="1603"/>
                  </a:lnTo>
                  <a:lnTo>
                    <a:pt x="345" y="1604"/>
                  </a:lnTo>
                  <a:lnTo>
                    <a:pt x="361" y="1605"/>
                  </a:lnTo>
                  <a:lnTo>
                    <a:pt x="378" y="1605"/>
                  </a:lnTo>
                  <a:lnTo>
                    <a:pt x="393" y="1605"/>
                  </a:lnTo>
                  <a:lnTo>
                    <a:pt x="408" y="1604"/>
                  </a:lnTo>
                  <a:lnTo>
                    <a:pt x="420" y="1602"/>
                  </a:lnTo>
                  <a:lnTo>
                    <a:pt x="430" y="1598"/>
                  </a:lnTo>
                  <a:lnTo>
                    <a:pt x="436" y="1595"/>
                  </a:lnTo>
                  <a:lnTo>
                    <a:pt x="439" y="1589"/>
                  </a:lnTo>
                  <a:lnTo>
                    <a:pt x="442" y="1543"/>
                  </a:lnTo>
                  <a:lnTo>
                    <a:pt x="444" y="1475"/>
                  </a:lnTo>
                  <a:lnTo>
                    <a:pt x="450" y="1413"/>
                  </a:lnTo>
                  <a:lnTo>
                    <a:pt x="465" y="1383"/>
                  </a:lnTo>
                  <a:lnTo>
                    <a:pt x="474" y="1381"/>
                  </a:lnTo>
                  <a:lnTo>
                    <a:pt x="492" y="1376"/>
                  </a:lnTo>
                  <a:lnTo>
                    <a:pt x="516" y="1370"/>
                  </a:lnTo>
                  <a:lnTo>
                    <a:pt x="546" y="1363"/>
                  </a:lnTo>
                  <a:lnTo>
                    <a:pt x="581" y="1355"/>
                  </a:lnTo>
                  <a:lnTo>
                    <a:pt x="618" y="1347"/>
                  </a:lnTo>
                  <a:lnTo>
                    <a:pt x="657" y="1337"/>
                  </a:lnTo>
                  <a:lnTo>
                    <a:pt x="697" y="1328"/>
                  </a:lnTo>
                  <a:lnTo>
                    <a:pt x="738" y="1318"/>
                  </a:lnTo>
                  <a:lnTo>
                    <a:pt x="776" y="1309"/>
                  </a:lnTo>
                  <a:lnTo>
                    <a:pt x="813" y="1301"/>
                  </a:lnTo>
                  <a:lnTo>
                    <a:pt x="844" y="1293"/>
                  </a:lnTo>
                  <a:lnTo>
                    <a:pt x="871" y="1287"/>
                  </a:lnTo>
                  <a:lnTo>
                    <a:pt x="891" y="1283"/>
                  </a:lnTo>
                  <a:lnTo>
                    <a:pt x="905" y="1279"/>
                  </a:lnTo>
                  <a:lnTo>
                    <a:pt x="909" y="1278"/>
                  </a:lnTo>
                  <a:lnTo>
                    <a:pt x="914" y="1272"/>
                  </a:lnTo>
                  <a:lnTo>
                    <a:pt x="922" y="1258"/>
                  </a:lnTo>
                  <a:lnTo>
                    <a:pt x="925" y="1239"/>
                  </a:lnTo>
                  <a:lnTo>
                    <a:pt x="914" y="1218"/>
                  </a:lnTo>
                  <a:lnTo>
                    <a:pt x="907" y="1214"/>
                  </a:lnTo>
                  <a:lnTo>
                    <a:pt x="895" y="1209"/>
                  </a:lnTo>
                  <a:lnTo>
                    <a:pt x="882" y="1204"/>
                  </a:lnTo>
                  <a:lnTo>
                    <a:pt x="864" y="1201"/>
                  </a:lnTo>
                  <a:lnTo>
                    <a:pt x="845" y="1199"/>
                  </a:lnTo>
                  <a:lnTo>
                    <a:pt x="823" y="1195"/>
                  </a:lnTo>
                  <a:lnTo>
                    <a:pt x="800" y="1193"/>
                  </a:lnTo>
                  <a:lnTo>
                    <a:pt x="777" y="1191"/>
                  </a:lnTo>
                  <a:lnTo>
                    <a:pt x="754" y="1188"/>
                  </a:lnTo>
                  <a:lnTo>
                    <a:pt x="731" y="1187"/>
                  </a:lnTo>
                  <a:lnTo>
                    <a:pt x="710" y="1186"/>
                  </a:lnTo>
                  <a:lnTo>
                    <a:pt x="689" y="1184"/>
                  </a:lnTo>
                  <a:lnTo>
                    <a:pt x="672" y="1182"/>
                  </a:lnTo>
                  <a:lnTo>
                    <a:pt x="656" y="1182"/>
                  </a:lnTo>
                  <a:lnTo>
                    <a:pt x="644" y="1181"/>
                  </a:lnTo>
                  <a:lnTo>
                    <a:pt x="636" y="1180"/>
                  </a:lnTo>
                  <a:lnTo>
                    <a:pt x="625" y="1177"/>
                  </a:lnTo>
                  <a:lnTo>
                    <a:pt x="613" y="1172"/>
                  </a:lnTo>
                  <a:lnTo>
                    <a:pt x="603" y="1166"/>
                  </a:lnTo>
                  <a:lnTo>
                    <a:pt x="594" y="1159"/>
                  </a:lnTo>
                  <a:lnTo>
                    <a:pt x="586" y="1154"/>
                  </a:lnTo>
                  <a:lnTo>
                    <a:pt x="579" y="1147"/>
                  </a:lnTo>
                  <a:lnTo>
                    <a:pt x="571" y="1141"/>
                  </a:lnTo>
                  <a:lnTo>
                    <a:pt x="565" y="1136"/>
                  </a:lnTo>
                  <a:lnTo>
                    <a:pt x="556" y="1132"/>
                  </a:lnTo>
                  <a:lnTo>
                    <a:pt x="541" y="1128"/>
                  </a:lnTo>
                  <a:lnTo>
                    <a:pt x="522" y="1125"/>
                  </a:lnTo>
                  <a:lnTo>
                    <a:pt x="501" y="1121"/>
                  </a:lnTo>
                  <a:lnTo>
                    <a:pt x="483" y="1118"/>
                  </a:lnTo>
                  <a:lnTo>
                    <a:pt x="467" y="1113"/>
                  </a:lnTo>
                  <a:lnTo>
                    <a:pt x="455" y="1109"/>
                  </a:lnTo>
                  <a:lnTo>
                    <a:pt x="451" y="1103"/>
                  </a:lnTo>
                  <a:lnTo>
                    <a:pt x="453" y="931"/>
                  </a:lnTo>
                  <a:lnTo>
                    <a:pt x="458" y="567"/>
                  </a:lnTo>
                  <a:lnTo>
                    <a:pt x="467" y="203"/>
                  </a:lnTo>
                  <a:lnTo>
                    <a:pt x="477" y="28"/>
                  </a:lnTo>
                  <a:lnTo>
                    <a:pt x="487" y="21"/>
                  </a:lnTo>
                  <a:lnTo>
                    <a:pt x="501" y="14"/>
                  </a:lnTo>
                  <a:lnTo>
                    <a:pt x="520" y="10"/>
                  </a:lnTo>
                  <a:lnTo>
                    <a:pt x="543" y="6"/>
                  </a:lnTo>
                  <a:lnTo>
                    <a:pt x="567" y="4"/>
                  </a:lnTo>
                  <a:lnTo>
                    <a:pt x="592" y="1"/>
                  </a:lnTo>
                  <a:lnTo>
                    <a:pt x="618" y="0"/>
                  </a:lnTo>
                  <a:lnTo>
                    <a:pt x="641" y="0"/>
                  </a:lnTo>
                  <a:lnTo>
                    <a:pt x="649" y="0"/>
                  </a:lnTo>
                  <a:lnTo>
                    <a:pt x="663" y="0"/>
                  </a:lnTo>
                  <a:lnTo>
                    <a:pt x="680" y="1"/>
                  </a:lnTo>
                  <a:lnTo>
                    <a:pt x="702" y="1"/>
                  </a:lnTo>
                  <a:lnTo>
                    <a:pt x="727" y="3"/>
                  </a:lnTo>
                  <a:lnTo>
                    <a:pt x="756" y="4"/>
                  </a:lnTo>
                  <a:lnTo>
                    <a:pt x="788" y="5"/>
                  </a:lnTo>
                  <a:lnTo>
                    <a:pt x="824" y="6"/>
                  </a:lnTo>
                  <a:lnTo>
                    <a:pt x="862" y="7"/>
                  </a:lnTo>
                  <a:lnTo>
                    <a:pt x="901" y="8"/>
                  </a:lnTo>
                  <a:lnTo>
                    <a:pt x="943" y="11"/>
                  </a:lnTo>
                  <a:lnTo>
                    <a:pt x="986" y="12"/>
                  </a:lnTo>
                  <a:lnTo>
                    <a:pt x="1031" y="14"/>
                  </a:lnTo>
                  <a:lnTo>
                    <a:pt x="1076" y="16"/>
                  </a:lnTo>
                  <a:lnTo>
                    <a:pt x="1122" y="19"/>
                  </a:lnTo>
                  <a:lnTo>
                    <a:pt x="1169" y="20"/>
                  </a:lnTo>
                  <a:lnTo>
                    <a:pt x="1213" y="22"/>
                  </a:lnTo>
                  <a:lnTo>
                    <a:pt x="1260" y="25"/>
                  </a:lnTo>
                  <a:lnTo>
                    <a:pt x="1304" y="27"/>
                  </a:lnTo>
                  <a:lnTo>
                    <a:pt x="1347" y="29"/>
                  </a:lnTo>
                  <a:lnTo>
                    <a:pt x="1390" y="33"/>
                  </a:lnTo>
                  <a:lnTo>
                    <a:pt x="1430" y="35"/>
                  </a:lnTo>
                  <a:lnTo>
                    <a:pt x="1468" y="37"/>
                  </a:lnTo>
                  <a:lnTo>
                    <a:pt x="1504" y="39"/>
                  </a:lnTo>
                  <a:lnTo>
                    <a:pt x="1537" y="42"/>
                  </a:lnTo>
                  <a:lnTo>
                    <a:pt x="1567" y="45"/>
                  </a:lnTo>
                  <a:lnTo>
                    <a:pt x="1592" y="48"/>
                  </a:lnTo>
                  <a:lnTo>
                    <a:pt x="1615" y="50"/>
                  </a:lnTo>
                  <a:lnTo>
                    <a:pt x="1634" y="52"/>
                  </a:lnTo>
                  <a:lnTo>
                    <a:pt x="1648" y="56"/>
                  </a:lnTo>
                  <a:lnTo>
                    <a:pt x="1657" y="58"/>
                  </a:lnTo>
                  <a:lnTo>
                    <a:pt x="1662" y="60"/>
                  </a:lnTo>
                  <a:lnTo>
                    <a:pt x="1671" y="86"/>
                  </a:lnTo>
                  <a:lnTo>
                    <a:pt x="1674" y="114"/>
                  </a:lnTo>
                  <a:lnTo>
                    <a:pt x="1674" y="137"/>
                  </a:lnTo>
                  <a:lnTo>
                    <a:pt x="1673" y="148"/>
                  </a:lnTo>
                  <a:lnTo>
                    <a:pt x="1891" y="311"/>
                  </a:lnTo>
                  <a:lnTo>
                    <a:pt x="1894" y="323"/>
                  </a:lnTo>
                  <a:lnTo>
                    <a:pt x="1901" y="354"/>
                  </a:lnTo>
                  <a:lnTo>
                    <a:pt x="1907" y="397"/>
                  </a:lnTo>
                  <a:lnTo>
                    <a:pt x="1908" y="443"/>
                  </a:lnTo>
                  <a:lnTo>
                    <a:pt x="1907" y="477"/>
                  </a:lnTo>
                  <a:lnTo>
                    <a:pt x="1909" y="531"/>
                  </a:lnTo>
                  <a:lnTo>
                    <a:pt x="1912" y="597"/>
                  </a:lnTo>
                  <a:lnTo>
                    <a:pt x="1913" y="670"/>
                  </a:lnTo>
                  <a:lnTo>
                    <a:pt x="1913" y="740"/>
                  </a:lnTo>
                  <a:lnTo>
                    <a:pt x="1909" y="803"/>
                  </a:lnTo>
                  <a:lnTo>
                    <a:pt x="1901" y="852"/>
                  </a:lnTo>
                  <a:lnTo>
                    <a:pt x="1886" y="879"/>
                  </a:lnTo>
                  <a:lnTo>
                    <a:pt x="1869" y="894"/>
                  </a:lnTo>
                  <a:lnTo>
                    <a:pt x="1855" y="912"/>
                  </a:lnTo>
                  <a:lnTo>
                    <a:pt x="1844" y="930"/>
                  </a:lnTo>
                  <a:lnTo>
                    <a:pt x="1834" y="949"/>
                  </a:lnTo>
                  <a:lnTo>
                    <a:pt x="1826" y="968"/>
                  </a:lnTo>
                  <a:lnTo>
                    <a:pt x="1822" y="988"/>
                  </a:lnTo>
                  <a:lnTo>
                    <a:pt x="1817" y="1008"/>
                  </a:lnTo>
                  <a:lnTo>
                    <a:pt x="1815" y="1027"/>
                  </a:lnTo>
                  <a:lnTo>
                    <a:pt x="1812" y="1045"/>
                  </a:lnTo>
                  <a:lnTo>
                    <a:pt x="1809" y="1065"/>
                  </a:lnTo>
                  <a:lnTo>
                    <a:pt x="1804" y="1083"/>
                  </a:lnTo>
                  <a:lnTo>
                    <a:pt x="1799" y="1101"/>
                  </a:lnTo>
                  <a:lnTo>
                    <a:pt x="1793" y="1117"/>
                  </a:lnTo>
                  <a:lnTo>
                    <a:pt x="1786" y="1131"/>
                  </a:lnTo>
                  <a:lnTo>
                    <a:pt x="1779" y="1141"/>
                  </a:lnTo>
                  <a:lnTo>
                    <a:pt x="1771" y="1147"/>
                  </a:lnTo>
                  <a:lnTo>
                    <a:pt x="1765" y="1149"/>
                  </a:lnTo>
                  <a:lnTo>
                    <a:pt x="1757" y="1150"/>
                  </a:lnTo>
                  <a:lnTo>
                    <a:pt x="1746" y="1152"/>
                  </a:lnTo>
                  <a:lnTo>
                    <a:pt x="1733" y="1154"/>
                  </a:lnTo>
                  <a:lnTo>
                    <a:pt x="1718" y="1156"/>
                  </a:lnTo>
                  <a:lnTo>
                    <a:pt x="1702" y="1157"/>
                  </a:lnTo>
                  <a:lnTo>
                    <a:pt x="1685" y="1159"/>
                  </a:lnTo>
                  <a:lnTo>
                    <a:pt x="1667" y="1162"/>
                  </a:lnTo>
                  <a:lnTo>
                    <a:pt x="1650" y="1164"/>
                  </a:lnTo>
                  <a:lnTo>
                    <a:pt x="1633" y="1167"/>
                  </a:lnTo>
                  <a:lnTo>
                    <a:pt x="1617" y="1170"/>
                  </a:lnTo>
                  <a:lnTo>
                    <a:pt x="1602" y="1174"/>
                  </a:lnTo>
                  <a:lnTo>
                    <a:pt x="1589" y="1179"/>
                  </a:lnTo>
                  <a:lnTo>
                    <a:pt x="1577" y="1184"/>
                  </a:lnTo>
                  <a:lnTo>
                    <a:pt x="1569" y="1189"/>
                  </a:lnTo>
                  <a:lnTo>
                    <a:pt x="1564" y="1196"/>
                  </a:lnTo>
                  <a:lnTo>
                    <a:pt x="1557" y="1210"/>
                  </a:lnTo>
                  <a:lnTo>
                    <a:pt x="1553" y="1222"/>
                  </a:lnTo>
                  <a:lnTo>
                    <a:pt x="1552" y="1232"/>
                  </a:lnTo>
                  <a:lnTo>
                    <a:pt x="1556" y="1241"/>
                  </a:lnTo>
                  <a:lnTo>
                    <a:pt x="1562" y="1249"/>
                  </a:lnTo>
                  <a:lnTo>
                    <a:pt x="1574" y="1257"/>
                  </a:lnTo>
                  <a:lnTo>
                    <a:pt x="1590" y="1264"/>
                  </a:lnTo>
                  <a:lnTo>
                    <a:pt x="1611" y="1271"/>
                  </a:lnTo>
                  <a:lnTo>
                    <a:pt x="1626" y="1275"/>
                  </a:lnTo>
                  <a:lnTo>
                    <a:pt x="1645" y="1278"/>
                  </a:lnTo>
                  <a:lnTo>
                    <a:pt x="1668" y="1282"/>
                  </a:lnTo>
                  <a:lnTo>
                    <a:pt x="1696" y="1286"/>
                  </a:lnTo>
                  <a:lnTo>
                    <a:pt x="1726" y="1290"/>
                  </a:lnTo>
                  <a:lnTo>
                    <a:pt x="1758" y="1294"/>
                  </a:lnTo>
                  <a:lnTo>
                    <a:pt x="1791" y="1298"/>
                  </a:lnTo>
                  <a:lnTo>
                    <a:pt x="1824" y="1302"/>
                  </a:lnTo>
                  <a:lnTo>
                    <a:pt x="1856" y="1306"/>
                  </a:lnTo>
                  <a:lnTo>
                    <a:pt x="1886" y="1310"/>
                  </a:lnTo>
                  <a:lnTo>
                    <a:pt x="1915" y="1315"/>
                  </a:lnTo>
                  <a:lnTo>
                    <a:pt x="1939" y="1318"/>
                  </a:lnTo>
                  <a:lnTo>
                    <a:pt x="1960" y="1322"/>
                  </a:lnTo>
                  <a:lnTo>
                    <a:pt x="1976" y="1325"/>
                  </a:lnTo>
                  <a:lnTo>
                    <a:pt x="1986" y="1329"/>
                  </a:lnTo>
                  <a:lnTo>
                    <a:pt x="1990" y="1332"/>
                  </a:lnTo>
                  <a:lnTo>
                    <a:pt x="1993" y="1355"/>
                  </a:lnTo>
                  <a:lnTo>
                    <a:pt x="1998" y="1393"/>
                  </a:lnTo>
                  <a:lnTo>
                    <a:pt x="1997" y="1431"/>
                  </a:lnTo>
                  <a:lnTo>
                    <a:pt x="1984" y="1458"/>
                  </a:lnTo>
                  <a:lnTo>
                    <a:pt x="1974" y="1464"/>
                  </a:lnTo>
                  <a:lnTo>
                    <a:pt x="1954" y="1473"/>
                  </a:lnTo>
                  <a:lnTo>
                    <a:pt x="1927" y="1485"/>
                  </a:lnTo>
                  <a:lnTo>
                    <a:pt x="1892" y="1500"/>
                  </a:lnTo>
                  <a:lnTo>
                    <a:pt x="1853" y="1518"/>
                  </a:lnTo>
                  <a:lnTo>
                    <a:pt x="1809" y="1536"/>
                  </a:lnTo>
                  <a:lnTo>
                    <a:pt x="1763" y="1556"/>
                  </a:lnTo>
                  <a:lnTo>
                    <a:pt x="1716" y="1576"/>
                  </a:lnTo>
                  <a:lnTo>
                    <a:pt x="1668" y="1597"/>
                  </a:lnTo>
                  <a:lnTo>
                    <a:pt x="1622" y="1617"/>
                  </a:lnTo>
                  <a:lnTo>
                    <a:pt x="1580" y="1636"/>
                  </a:lnTo>
                  <a:lnTo>
                    <a:pt x="1541" y="1655"/>
                  </a:lnTo>
                  <a:lnTo>
                    <a:pt x="1507" y="1671"/>
                  </a:lnTo>
                  <a:lnTo>
                    <a:pt x="1481" y="1685"/>
                  </a:lnTo>
                  <a:lnTo>
                    <a:pt x="1462" y="1695"/>
                  </a:lnTo>
                  <a:lnTo>
                    <a:pt x="1454" y="1703"/>
                  </a:lnTo>
                  <a:lnTo>
                    <a:pt x="1451" y="1717"/>
                  </a:lnTo>
                  <a:lnTo>
                    <a:pt x="1451" y="1734"/>
                  </a:lnTo>
                  <a:lnTo>
                    <a:pt x="1453" y="1754"/>
                  </a:lnTo>
                  <a:lnTo>
                    <a:pt x="1458" y="1774"/>
                  </a:lnTo>
                  <a:lnTo>
                    <a:pt x="1461" y="1792"/>
                  </a:lnTo>
                  <a:lnTo>
                    <a:pt x="1463" y="1809"/>
                  </a:lnTo>
                  <a:lnTo>
                    <a:pt x="1463" y="1824"/>
                  </a:lnTo>
                  <a:lnTo>
                    <a:pt x="1460" y="1835"/>
                  </a:lnTo>
                  <a:lnTo>
                    <a:pt x="1455" y="1840"/>
                  </a:lnTo>
                  <a:lnTo>
                    <a:pt x="1450" y="1850"/>
                  </a:lnTo>
                  <a:lnTo>
                    <a:pt x="1440" y="1862"/>
                  </a:lnTo>
                  <a:lnTo>
                    <a:pt x="1430" y="1876"/>
                  </a:lnTo>
                  <a:lnTo>
                    <a:pt x="1418" y="1892"/>
                  </a:lnTo>
                  <a:lnTo>
                    <a:pt x="1405" y="1909"/>
                  </a:lnTo>
                  <a:lnTo>
                    <a:pt x="1391" y="1928"/>
                  </a:lnTo>
                  <a:lnTo>
                    <a:pt x="1376" y="1945"/>
                  </a:lnTo>
                  <a:lnTo>
                    <a:pt x="1360" y="1964"/>
                  </a:lnTo>
                  <a:lnTo>
                    <a:pt x="1345" y="1981"/>
                  </a:lnTo>
                  <a:lnTo>
                    <a:pt x="1329" y="1996"/>
                  </a:lnTo>
                  <a:lnTo>
                    <a:pt x="1313" y="2010"/>
                  </a:lnTo>
                  <a:lnTo>
                    <a:pt x="1298" y="2021"/>
                  </a:lnTo>
                  <a:lnTo>
                    <a:pt x="1284" y="2030"/>
                  </a:lnTo>
                  <a:lnTo>
                    <a:pt x="1270" y="2035"/>
                  </a:lnTo>
                  <a:lnTo>
                    <a:pt x="1258" y="2036"/>
                  </a:lnTo>
                  <a:close/>
                </a:path>
              </a:pathLst>
            </a:custGeom>
            <a:solidFill>
              <a:srgbClr val="BF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Freeform 8"/>
            <p:cNvSpPr>
              <a:spLocks/>
            </p:cNvSpPr>
            <p:nvPr/>
          </p:nvSpPr>
          <p:spPr bwMode="auto">
            <a:xfrm>
              <a:off x="5182" y="1018"/>
              <a:ext cx="182" cy="68"/>
            </a:xfrm>
            <a:custGeom>
              <a:avLst/>
              <a:gdLst>
                <a:gd name="T0" fmla="*/ 1 w 364"/>
                <a:gd name="T1" fmla="*/ 1 h 135"/>
                <a:gd name="T2" fmla="*/ 1 w 364"/>
                <a:gd name="T3" fmla="*/ 1 h 135"/>
                <a:gd name="T4" fmla="*/ 1 w 364"/>
                <a:gd name="T5" fmla="*/ 1 h 135"/>
                <a:gd name="T6" fmla="*/ 1 w 364"/>
                <a:gd name="T7" fmla="*/ 1 h 135"/>
                <a:gd name="T8" fmla="*/ 1 w 364"/>
                <a:gd name="T9" fmla="*/ 1 h 135"/>
                <a:gd name="T10" fmla="*/ 1 w 364"/>
                <a:gd name="T11" fmla="*/ 1 h 135"/>
                <a:gd name="T12" fmla="*/ 1 w 364"/>
                <a:gd name="T13" fmla="*/ 1 h 135"/>
                <a:gd name="T14" fmla="*/ 1 w 364"/>
                <a:gd name="T15" fmla="*/ 1 h 135"/>
                <a:gd name="T16" fmla="*/ 1 w 364"/>
                <a:gd name="T17" fmla="*/ 1 h 135"/>
                <a:gd name="T18" fmla="*/ 1 w 364"/>
                <a:gd name="T19" fmla="*/ 1 h 135"/>
                <a:gd name="T20" fmla="*/ 1 w 364"/>
                <a:gd name="T21" fmla="*/ 1 h 135"/>
                <a:gd name="T22" fmla="*/ 1 w 364"/>
                <a:gd name="T23" fmla="*/ 1 h 135"/>
                <a:gd name="T24" fmla="*/ 1 w 364"/>
                <a:gd name="T25" fmla="*/ 1 h 135"/>
                <a:gd name="T26" fmla="*/ 1 w 364"/>
                <a:gd name="T27" fmla="*/ 1 h 135"/>
                <a:gd name="T28" fmla="*/ 1 w 364"/>
                <a:gd name="T29" fmla="*/ 1 h 135"/>
                <a:gd name="T30" fmla="*/ 1 w 364"/>
                <a:gd name="T31" fmla="*/ 1 h 135"/>
                <a:gd name="T32" fmla="*/ 1 w 364"/>
                <a:gd name="T33" fmla="*/ 1 h 135"/>
                <a:gd name="T34" fmla="*/ 1 w 364"/>
                <a:gd name="T35" fmla="*/ 1 h 135"/>
                <a:gd name="T36" fmla="*/ 1 w 364"/>
                <a:gd name="T37" fmla="*/ 1 h 135"/>
                <a:gd name="T38" fmla="*/ 1 w 364"/>
                <a:gd name="T39" fmla="*/ 1 h 135"/>
                <a:gd name="T40" fmla="*/ 0 w 364"/>
                <a:gd name="T41" fmla="*/ 1 h 135"/>
                <a:gd name="T42" fmla="*/ 1 w 364"/>
                <a:gd name="T43" fmla="*/ 1 h 135"/>
                <a:gd name="T44" fmla="*/ 1 w 364"/>
                <a:gd name="T45" fmla="*/ 1 h 135"/>
                <a:gd name="T46" fmla="*/ 1 w 364"/>
                <a:gd name="T47" fmla="*/ 1 h 135"/>
                <a:gd name="T48" fmla="*/ 1 w 364"/>
                <a:gd name="T49" fmla="*/ 1 h 135"/>
                <a:gd name="T50" fmla="*/ 1 w 364"/>
                <a:gd name="T51" fmla="*/ 1 h 135"/>
                <a:gd name="T52" fmla="*/ 1 w 364"/>
                <a:gd name="T53" fmla="*/ 1 h 135"/>
                <a:gd name="T54" fmla="*/ 1 w 364"/>
                <a:gd name="T55" fmla="*/ 1 h 135"/>
                <a:gd name="T56" fmla="*/ 1 w 364"/>
                <a:gd name="T57" fmla="*/ 1 h 135"/>
                <a:gd name="T58" fmla="*/ 1 w 364"/>
                <a:gd name="T59" fmla="*/ 1 h 135"/>
                <a:gd name="T60" fmla="*/ 1 w 364"/>
                <a:gd name="T61" fmla="*/ 1 h 135"/>
                <a:gd name="T62" fmla="*/ 1 w 364"/>
                <a:gd name="T63" fmla="*/ 1 h 135"/>
                <a:gd name="T64" fmla="*/ 1 w 364"/>
                <a:gd name="T65" fmla="*/ 1 h 135"/>
                <a:gd name="T66" fmla="*/ 1 w 364"/>
                <a:gd name="T67" fmla="*/ 1 h 135"/>
                <a:gd name="T68" fmla="*/ 1 w 364"/>
                <a:gd name="T69" fmla="*/ 1 h 135"/>
                <a:gd name="T70" fmla="*/ 1 w 364"/>
                <a:gd name="T71" fmla="*/ 1 h 135"/>
                <a:gd name="T72" fmla="*/ 1 w 364"/>
                <a:gd name="T73" fmla="*/ 1 h 135"/>
                <a:gd name="T74" fmla="*/ 1 w 364"/>
                <a:gd name="T75" fmla="*/ 0 h 135"/>
                <a:gd name="T76" fmla="*/ 1 w 364"/>
                <a:gd name="T77" fmla="*/ 1 h 135"/>
                <a:gd name="T78" fmla="*/ 1 w 364"/>
                <a:gd name="T79" fmla="*/ 1 h 135"/>
                <a:gd name="T80" fmla="*/ 1 w 364"/>
                <a:gd name="T81" fmla="*/ 1 h 135"/>
                <a:gd name="T82" fmla="*/ 1 w 364"/>
                <a:gd name="T83" fmla="*/ 1 h 135"/>
                <a:gd name="T84" fmla="*/ 1 w 364"/>
                <a:gd name="T85" fmla="*/ 1 h 135"/>
                <a:gd name="T86" fmla="*/ 1 w 364"/>
                <a:gd name="T87" fmla="*/ 1 h 135"/>
                <a:gd name="T88" fmla="*/ 1 w 364"/>
                <a:gd name="T89" fmla="*/ 1 h 135"/>
                <a:gd name="T90" fmla="*/ 1 w 364"/>
                <a:gd name="T91" fmla="*/ 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135"/>
                <a:gd name="T140" fmla="*/ 364 w 364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135">
                  <a:moveTo>
                    <a:pt x="290" y="34"/>
                  </a:moveTo>
                  <a:lnTo>
                    <a:pt x="273" y="41"/>
                  </a:lnTo>
                  <a:lnTo>
                    <a:pt x="255" y="47"/>
                  </a:lnTo>
                  <a:lnTo>
                    <a:pt x="237" y="54"/>
                  </a:lnTo>
                  <a:lnTo>
                    <a:pt x="220" y="60"/>
                  </a:lnTo>
                  <a:lnTo>
                    <a:pt x="202" y="65"/>
                  </a:lnTo>
                  <a:lnTo>
                    <a:pt x="184" y="71"/>
                  </a:lnTo>
                  <a:lnTo>
                    <a:pt x="167" y="77"/>
                  </a:lnTo>
                  <a:lnTo>
                    <a:pt x="149" y="83"/>
                  </a:lnTo>
                  <a:lnTo>
                    <a:pt x="131" y="90"/>
                  </a:lnTo>
                  <a:lnTo>
                    <a:pt x="114" y="95"/>
                  </a:lnTo>
                  <a:lnTo>
                    <a:pt x="96" y="101"/>
                  </a:lnTo>
                  <a:lnTo>
                    <a:pt x="79" y="107"/>
                  </a:lnTo>
                  <a:lnTo>
                    <a:pt x="62" y="114"/>
                  </a:lnTo>
                  <a:lnTo>
                    <a:pt x="45" y="121"/>
                  </a:lnTo>
                  <a:lnTo>
                    <a:pt x="27" y="128"/>
                  </a:lnTo>
                  <a:lnTo>
                    <a:pt x="10" y="135"/>
                  </a:lnTo>
                  <a:lnTo>
                    <a:pt x="8" y="132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9"/>
                  </a:lnTo>
                  <a:lnTo>
                    <a:pt x="19" y="118"/>
                  </a:lnTo>
                  <a:lnTo>
                    <a:pt x="40" y="108"/>
                  </a:lnTo>
                  <a:lnTo>
                    <a:pt x="61" y="99"/>
                  </a:lnTo>
                  <a:lnTo>
                    <a:pt x="81" y="90"/>
                  </a:lnTo>
                  <a:lnTo>
                    <a:pt x="103" y="80"/>
                  </a:lnTo>
                  <a:lnTo>
                    <a:pt x="124" y="74"/>
                  </a:lnTo>
                  <a:lnTo>
                    <a:pt x="146" y="65"/>
                  </a:lnTo>
                  <a:lnTo>
                    <a:pt x="168" y="57"/>
                  </a:lnTo>
                  <a:lnTo>
                    <a:pt x="190" y="51"/>
                  </a:lnTo>
                  <a:lnTo>
                    <a:pt x="212" y="44"/>
                  </a:lnTo>
                  <a:lnTo>
                    <a:pt x="233" y="37"/>
                  </a:lnTo>
                  <a:lnTo>
                    <a:pt x="256" y="30"/>
                  </a:lnTo>
                  <a:lnTo>
                    <a:pt x="278" y="23"/>
                  </a:lnTo>
                  <a:lnTo>
                    <a:pt x="300" y="16"/>
                  </a:lnTo>
                  <a:lnTo>
                    <a:pt x="322" y="9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57" y="8"/>
                  </a:lnTo>
                  <a:lnTo>
                    <a:pt x="349" y="14"/>
                  </a:lnTo>
                  <a:lnTo>
                    <a:pt x="341" y="18"/>
                  </a:lnTo>
                  <a:lnTo>
                    <a:pt x="330" y="22"/>
                  </a:lnTo>
                  <a:lnTo>
                    <a:pt x="320" y="25"/>
                  </a:lnTo>
                  <a:lnTo>
                    <a:pt x="309" y="27"/>
                  </a:lnTo>
                  <a:lnTo>
                    <a:pt x="299" y="31"/>
                  </a:lnTo>
                  <a:lnTo>
                    <a:pt x="29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Freeform 9"/>
            <p:cNvSpPr>
              <a:spLocks/>
            </p:cNvSpPr>
            <p:nvPr/>
          </p:nvSpPr>
          <p:spPr bwMode="auto">
            <a:xfrm>
              <a:off x="5320" y="991"/>
              <a:ext cx="35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1 w 69"/>
                <a:gd name="T5" fmla="*/ 1 h 33"/>
                <a:gd name="T6" fmla="*/ 1 w 69"/>
                <a:gd name="T7" fmla="*/ 1 h 33"/>
                <a:gd name="T8" fmla="*/ 1 w 69"/>
                <a:gd name="T9" fmla="*/ 1 h 33"/>
                <a:gd name="T10" fmla="*/ 1 w 69"/>
                <a:gd name="T11" fmla="*/ 1 h 33"/>
                <a:gd name="T12" fmla="*/ 1 w 69"/>
                <a:gd name="T13" fmla="*/ 1 h 33"/>
                <a:gd name="T14" fmla="*/ 1 w 69"/>
                <a:gd name="T15" fmla="*/ 1 h 33"/>
                <a:gd name="T16" fmla="*/ 1 w 69"/>
                <a:gd name="T17" fmla="*/ 0 h 33"/>
                <a:gd name="T18" fmla="*/ 1 w 69"/>
                <a:gd name="T19" fmla="*/ 0 h 33"/>
                <a:gd name="T20" fmla="*/ 1 w 69"/>
                <a:gd name="T21" fmla="*/ 1 h 33"/>
                <a:gd name="T22" fmla="*/ 1 w 69"/>
                <a:gd name="T23" fmla="*/ 1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1 w 69"/>
                <a:gd name="T31" fmla="*/ 1 h 33"/>
                <a:gd name="T32" fmla="*/ 1 w 69"/>
                <a:gd name="T33" fmla="*/ 1 h 33"/>
                <a:gd name="T34" fmla="*/ 0 w 69"/>
                <a:gd name="T35" fmla="*/ 1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3"/>
                <a:gd name="T56" fmla="*/ 69 w 69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3">
                  <a:moveTo>
                    <a:pt x="0" y="33"/>
                  </a:moveTo>
                  <a:lnTo>
                    <a:pt x="10" y="2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29" y="22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Freeform 10"/>
            <p:cNvSpPr>
              <a:spLocks/>
            </p:cNvSpPr>
            <p:nvPr/>
          </p:nvSpPr>
          <p:spPr bwMode="auto">
            <a:xfrm>
              <a:off x="5261" y="1045"/>
              <a:ext cx="84" cy="34"/>
            </a:xfrm>
            <a:custGeom>
              <a:avLst/>
              <a:gdLst>
                <a:gd name="T0" fmla="*/ 0 w 170"/>
                <a:gd name="T1" fmla="*/ 0 h 69"/>
                <a:gd name="T2" fmla="*/ 0 w 170"/>
                <a:gd name="T3" fmla="*/ 0 h 69"/>
                <a:gd name="T4" fmla="*/ 0 w 170"/>
                <a:gd name="T5" fmla="*/ 0 h 69"/>
                <a:gd name="T6" fmla="*/ 0 w 170"/>
                <a:gd name="T7" fmla="*/ 0 h 69"/>
                <a:gd name="T8" fmla="*/ 0 w 170"/>
                <a:gd name="T9" fmla="*/ 0 h 69"/>
                <a:gd name="T10" fmla="*/ 0 w 170"/>
                <a:gd name="T11" fmla="*/ 0 h 69"/>
                <a:gd name="T12" fmla="*/ 0 w 170"/>
                <a:gd name="T13" fmla="*/ 0 h 69"/>
                <a:gd name="T14" fmla="*/ 0 w 170"/>
                <a:gd name="T15" fmla="*/ 0 h 69"/>
                <a:gd name="T16" fmla="*/ 0 w 170"/>
                <a:gd name="T17" fmla="*/ 0 h 69"/>
                <a:gd name="T18" fmla="*/ 0 w 170"/>
                <a:gd name="T19" fmla="*/ 0 h 69"/>
                <a:gd name="T20" fmla="*/ 0 w 170"/>
                <a:gd name="T21" fmla="*/ 0 h 69"/>
                <a:gd name="T22" fmla="*/ 0 w 170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69"/>
                <a:gd name="T38" fmla="*/ 170 w 17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69">
                  <a:moveTo>
                    <a:pt x="170" y="10"/>
                  </a:moveTo>
                  <a:lnTo>
                    <a:pt x="149" y="18"/>
                  </a:lnTo>
                  <a:lnTo>
                    <a:pt x="128" y="26"/>
                  </a:lnTo>
                  <a:lnTo>
                    <a:pt x="108" y="36"/>
                  </a:lnTo>
                  <a:lnTo>
                    <a:pt x="88" y="45"/>
                  </a:lnTo>
                  <a:lnTo>
                    <a:pt x="67" y="53"/>
                  </a:lnTo>
                  <a:lnTo>
                    <a:pt x="46" y="61"/>
                  </a:lnTo>
                  <a:lnTo>
                    <a:pt x="26" y="65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69" y="0"/>
                  </a:lnTo>
                  <a:lnTo>
                    <a:pt x="1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Freeform 11"/>
            <p:cNvSpPr>
              <a:spLocks/>
            </p:cNvSpPr>
            <p:nvPr/>
          </p:nvSpPr>
          <p:spPr bwMode="auto">
            <a:xfrm>
              <a:off x="5298" y="1011"/>
              <a:ext cx="15" cy="6"/>
            </a:xfrm>
            <a:custGeom>
              <a:avLst/>
              <a:gdLst>
                <a:gd name="T0" fmla="*/ 1 w 29"/>
                <a:gd name="T1" fmla="*/ 0 h 11"/>
                <a:gd name="T2" fmla="*/ 0 w 29"/>
                <a:gd name="T3" fmla="*/ 1 h 11"/>
                <a:gd name="T4" fmla="*/ 1 w 29"/>
                <a:gd name="T5" fmla="*/ 0 h 11"/>
                <a:gd name="T6" fmla="*/ 0 60000 65536"/>
                <a:gd name="T7" fmla="*/ 0 60000 65536"/>
                <a:gd name="T8" fmla="*/ 0 60000 65536"/>
                <a:gd name="T9" fmla="*/ 0 w 29"/>
                <a:gd name="T10" fmla="*/ 0 h 11"/>
                <a:gd name="T11" fmla="*/ 29 w 2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1">
                  <a:moveTo>
                    <a:pt x="29" y="0"/>
                  </a:moveTo>
                  <a:lnTo>
                    <a:pt x="0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Freeform 12"/>
            <p:cNvSpPr>
              <a:spLocks/>
            </p:cNvSpPr>
            <p:nvPr/>
          </p:nvSpPr>
          <p:spPr bwMode="auto">
            <a:xfrm>
              <a:off x="5245" y="797"/>
              <a:ext cx="49" cy="19"/>
            </a:xfrm>
            <a:custGeom>
              <a:avLst/>
              <a:gdLst>
                <a:gd name="T0" fmla="*/ 0 w 98"/>
                <a:gd name="T1" fmla="*/ 1 h 37"/>
                <a:gd name="T2" fmla="*/ 1 w 98"/>
                <a:gd name="T3" fmla="*/ 1 h 37"/>
                <a:gd name="T4" fmla="*/ 1 w 98"/>
                <a:gd name="T5" fmla="*/ 1 h 37"/>
                <a:gd name="T6" fmla="*/ 1 w 98"/>
                <a:gd name="T7" fmla="*/ 1 h 37"/>
                <a:gd name="T8" fmla="*/ 1 w 98"/>
                <a:gd name="T9" fmla="*/ 1 h 37"/>
                <a:gd name="T10" fmla="*/ 1 w 98"/>
                <a:gd name="T11" fmla="*/ 1 h 37"/>
                <a:gd name="T12" fmla="*/ 1 w 98"/>
                <a:gd name="T13" fmla="*/ 1 h 37"/>
                <a:gd name="T14" fmla="*/ 1 w 98"/>
                <a:gd name="T15" fmla="*/ 1 h 37"/>
                <a:gd name="T16" fmla="*/ 1 w 98"/>
                <a:gd name="T17" fmla="*/ 0 h 37"/>
                <a:gd name="T18" fmla="*/ 1 w 98"/>
                <a:gd name="T19" fmla="*/ 1 h 37"/>
                <a:gd name="T20" fmla="*/ 0 w 98"/>
                <a:gd name="T21" fmla="*/ 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7" y="27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Freeform 13"/>
            <p:cNvSpPr>
              <a:spLocks/>
            </p:cNvSpPr>
            <p:nvPr/>
          </p:nvSpPr>
          <p:spPr bwMode="auto">
            <a:xfrm>
              <a:off x="5237" y="852"/>
              <a:ext cx="49" cy="18"/>
            </a:xfrm>
            <a:custGeom>
              <a:avLst/>
              <a:gdLst>
                <a:gd name="T0" fmla="*/ 0 w 98"/>
                <a:gd name="T1" fmla="*/ 0 h 37"/>
                <a:gd name="T2" fmla="*/ 1 w 98"/>
                <a:gd name="T3" fmla="*/ 0 h 37"/>
                <a:gd name="T4" fmla="*/ 1 w 98"/>
                <a:gd name="T5" fmla="*/ 0 h 37"/>
                <a:gd name="T6" fmla="*/ 1 w 98"/>
                <a:gd name="T7" fmla="*/ 0 h 37"/>
                <a:gd name="T8" fmla="*/ 1 w 98"/>
                <a:gd name="T9" fmla="*/ 0 h 37"/>
                <a:gd name="T10" fmla="*/ 1 w 98"/>
                <a:gd name="T11" fmla="*/ 0 h 37"/>
                <a:gd name="T12" fmla="*/ 1 w 98"/>
                <a:gd name="T13" fmla="*/ 0 h 37"/>
                <a:gd name="T14" fmla="*/ 1 w 98"/>
                <a:gd name="T15" fmla="*/ 0 h 37"/>
                <a:gd name="T16" fmla="*/ 1 w 98"/>
                <a:gd name="T17" fmla="*/ 0 h 37"/>
                <a:gd name="T18" fmla="*/ 1 w 98"/>
                <a:gd name="T19" fmla="*/ 0 h 37"/>
                <a:gd name="T20" fmla="*/ 0 w 9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7"/>
                <a:gd name="T35" fmla="*/ 98 w 9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7">
                  <a:moveTo>
                    <a:pt x="0" y="37"/>
                  </a:moveTo>
                  <a:lnTo>
                    <a:pt x="4" y="36"/>
                  </a:lnTo>
                  <a:lnTo>
                    <a:pt x="11" y="34"/>
                  </a:lnTo>
                  <a:lnTo>
                    <a:pt x="23" y="31"/>
                  </a:lnTo>
                  <a:lnTo>
                    <a:pt x="37" y="26"/>
                  </a:lnTo>
                  <a:lnTo>
                    <a:pt x="53" y="21"/>
                  </a:lnTo>
                  <a:lnTo>
                    <a:pt x="69" y="15"/>
                  </a:lnTo>
                  <a:lnTo>
                    <a:pt x="84" y="8"/>
                  </a:lnTo>
                  <a:lnTo>
                    <a:pt x="98" y="0"/>
                  </a:lnTo>
                  <a:lnTo>
                    <a:pt x="90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Freeform 14"/>
            <p:cNvSpPr>
              <a:spLocks/>
            </p:cNvSpPr>
            <p:nvPr/>
          </p:nvSpPr>
          <p:spPr bwMode="auto">
            <a:xfrm>
              <a:off x="5117" y="1176"/>
              <a:ext cx="213" cy="286"/>
            </a:xfrm>
            <a:custGeom>
              <a:avLst/>
              <a:gdLst>
                <a:gd name="T0" fmla="*/ 1 w 426"/>
                <a:gd name="T1" fmla="*/ 0 h 573"/>
                <a:gd name="T2" fmla="*/ 1 w 426"/>
                <a:gd name="T3" fmla="*/ 0 h 573"/>
                <a:gd name="T4" fmla="*/ 1 w 426"/>
                <a:gd name="T5" fmla="*/ 0 h 573"/>
                <a:gd name="T6" fmla="*/ 1 w 426"/>
                <a:gd name="T7" fmla="*/ 0 h 573"/>
                <a:gd name="T8" fmla="*/ 1 w 426"/>
                <a:gd name="T9" fmla="*/ 0 h 573"/>
                <a:gd name="T10" fmla="*/ 1 w 426"/>
                <a:gd name="T11" fmla="*/ 0 h 573"/>
                <a:gd name="T12" fmla="*/ 1 w 426"/>
                <a:gd name="T13" fmla="*/ 0 h 573"/>
                <a:gd name="T14" fmla="*/ 1 w 426"/>
                <a:gd name="T15" fmla="*/ 0 h 573"/>
                <a:gd name="T16" fmla="*/ 1 w 426"/>
                <a:gd name="T17" fmla="*/ 0 h 573"/>
                <a:gd name="T18" fmla="*/ 1 w 426"/>
                <a:gd name="T19" fmla="*/ 0 h 573"/>
                <a:gd name="T20" fmla="*/ 1 w 426"/>
                <a:gd name="T21" fmla="*/ 0 h 573"/>
                <a:gd name="T22" fmla="*/ 1 w 426"/>
                <a:gd name="T23" fmla="*/ 0 h 573"/>
                <a:gd name="T24" fmla="*/ 1 w 426"/>
                <a:gd name="T25" fmla="*/ 0 h 573"/>
                <a:gd name="T26" fmla="*/ 1 w 426"/>
                <a:gd name="T27" fmla="*/ 0 h 573"/>
                <a:gd name="T28" fmla="*/ 1 w 426"/>
                <a:gd name="T29" fmla="*/ 0 h 573"/>
                <a:gd name="T30" fmla="*/ 1 w 426"/>
                <a:gd name="T31" fmla="*/ 0 h 573"/>
                <a:gd name="T32" fmla="*/ 1 w 426"/>
                <a:gd name="T33" fmla="*/ 0 h 573"/>
                <a:gd name="T34" fmla="*/ 1 w 426"/>
                <a:gd name="T35" fmla="*/ 0 h 573"/>
                <a:gd name="T36" fmla="*/ 1 w 426"/>
                <a:gd name="T37" fmla="*/ 0 h 573"/>
                <a:gd name="T38" fmla="*/ 1 w 426"/>
                <a:gd name="T39" fmla="*/ 0 h 573"/>
                <a:gd name="T40" fmla="*/ 1 w 426"/>
                <a:gd name="T41" fmla="*/ 0 h 573"/>
                <a:gd name="T42" fmla="*/ 1 w 426"/>
                <a:gd name="T43" fmla="*/ 0 h 573"/>
                <a:gd name="T44" fmla="*/ 1 w 426"/>
                <a:gd name="T45" fmla="*/ 0 h 573"/>
                <a:gd name="T46" fmla="*/ 1 w 426"/>
                <a:gd name="T47" fmla="*/ 0 h 573"/>
                <a:gd name="T48" fmla="*/ 1 w 426"/>
                <a:gd name="T49" fmla="*/ 0 h 573"/>
                <a:gd name="T50" fmla="*/ 1 w 426"/>
                <a:gd name="T51" fmla="*/ 0 h 573"/>
                <a:gd name="T52" fmla="*/ 1 w 426"/>
                <a:gd name="T53" fmla="*/ 0 h 573"/>
                <a:gd name="T54" fmla="*/ 1 w 426"/>
                <a:gd name="T55" fmla="*/ 0 h 573"/>
                <a:gd name="T56" fmla="*/ 1 w 426"/>
                <a:gd name="T57" fmla="*/ 0 h 573"/>
                <a:gd name="T58" fmla="*/ 1 w 426"/>
                <a:gd name="T59" fmla="*/ 0 h 573"/>
                <a:gd name="T60" fmla="*/ 1 w 426"/>
                <a:gd name="T61" fmla="*/ 0 h 573"/>
                <a:gd name="T62" fmla="*/ 1 w 426"/>
                <a:gd name="T63" fmla="*/ 0 h 573"/>
                <a:gd name="T64" fmla="*/ 1 w 426"/>
                <a:gd name="T65" fmla="*/ 0 h 573"/>
                <a:gd name="T66" fmla="*/ 1 w 426"/>
                <a:gd name="T67" fmla="*/ 0 h 573"/>
                <a:gd name="T68" fmla="*/ 1 w 426"/>
                <a:gd name="T69" fmla="*/ 0 h 573"/>
                <a:gd name="T70" fmla="*/ 1 w 426"/>
                <a:gd name="T71" fmla="*/ 0 h 573"/>
                <a:gd name="T72" fmla="*/ 1 w 426"/>
                <a:gd name="T73" fmla="*/ 0 h 573"/>
                <a:gd name="T74" fmla="*/ 1 w 426"/>
                <a:gd name="T75" fmla="*/ 0 h 573"/>
                <a:gd name="T76" fmla="*/ 1 w 426"/>
                <a:gd name="T77" fmla="*/ 0 h 573"/>
                <a:gd name="T78" fmla="*/ 1 w 426"/>
                <a:gd name="T79" fmla="*/ 0 h 573"/>
                <a:gd name="T80" fmla="*/ 1 w 426"/>
                <a:gd name="T81" fmla="*/ 0 h 573"/>
                <a:gd name="T82" fmla="*/ 1 w 426"/>
                <a:gd name="T83" fmla="*/ 0 h 573"/>
                <a:gd name="T84" fmla="*/ 1 w 426"/>
                <a:gd name="T85" fmla="*/ 0 h 573"/>
                <a:gd name="T86" fmla="*/ 1 w 426"/>
                <a:gd name="T87" fmla="*/ 0 h 573"/>
                <a:gd name="T88" fmla="*/ 1 w 426"/>
                <a:gd name="T89" fmla="*/ 0 h 573"/>
                <a:gd name="T90" fmla="*/ 1 w 426"/>
                <a:gd name="T91" fmla="*/ 0 h 573"/>
                <a:gd name="T92" fmla="*/ 1 w 426"/>
                <a:gd name="T93" fmla="*/ 0 h 573"/>
                <a:gd name="T94" fmla="*/ 1 w 426"/>
                <a:gd name="T95" fmla="*/ 0 h 573"/>
                <a:gd name="T96" fmla="*/ 1 w 426"/>
                <a:gd name="T97" fmla="*/ 0 h 573"/>
                <a:gd name="T98" fmla="*/ 1 w 426"/>
                <a:gd name="T99" fmla="*/ 0 h 573"/>
                <a:gd name="T100" fmla="*/ 1 w 426"/>
                <a:gd name="T101" fmla="*/ 0 h 573"/>
                <a:gd name="T102" fmla="*/ 1 w 426"/>
                <a:gd name="T103" fmla="*/ 0 h 573"/>
                <a:gd name="T104" fmla="*/ 1 w 426"/>
                <a:gd name="T105" fmla="*/ 0 h 573"/>
                <a:gd name="T106" fmla="*/ 1 w 426"/>
                <a:gd name="T107" fmla="*/ 0 h 573"/>
                <a:gd name="T108" fmla="*/ 1 w 426"/>
                <a:gd name="T109" fmla="*/ 0 h 573"/>
                <a:gd name="T110" fmla="*/ 1 w 426"/>
                <a:gd name="T111" fmla="*/ 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573"/>
                <a:gd name="T170" fmla="*/ 426 w 426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573">
                  <a:moveTo>
                    <a:pt x="417" y="449"/>
                  </a:moveTo>
                  <a:lnTo>
                    <a:pt x="402" y="426"/>
                  </a:lnTo>
                  <a:lnTo>
                    <a:pt x="389" y="407"/>
                  </a:lnTo>
                  <a:lnTo>
                    <a:pt x="377" y="391"/>
                  </a:lnTo>
                  <a:lnTo>
                    <a:pt x="366" y="378"/>
                  </a:lnTo>
                  <a:lnTo>
                    <a:pt x="352" y="368"/>
                  </a:lnTo>
                  <a:lnTo>
                    <a:pt x="337" y="359"/>
                  </a:lnTo>
                  <a:lnTo>
                    <a:pt x="320" y="352"/>
                  </a:lnTo>
                  <a:lnTo>
                    <a:pt x="297" y="345"/>
                  </a:lnTo>
                  <a:lnTo>
                    <a:pt x="282" y="346"/>
                  </a:lnTo>
                  <a:lnTo>
                    <a:pt x="261" y="352"/>
                  </a:lnTo>
                  <a:lnTo>
                    <a:pt x="235" y="359"/>
                  </a:lnTo>
                  <a:lnTo>
                    <a:pt x="207" y="369"/>
                  </a:lnTo>
                  <a:lnTo>
                    <a:pt x="179" y="381"/>
                  </a:lnTo>
                  <a:lnTo>
                    <a:pt x="156" y="394"/>
                  </a:lnTo>
                  <a:lnTo>
                    <a:pt x="140" y="409"/>
                  </a:lnTo>
                  <a:lnTo>
                    <a:pt x="133" y="424"/>
                  </a:lnTo>
                  <a:lnTo>
                    <a:pt x="144" y="435"/>
                  </a:lnTo>
                  <a:lnTo>
                    <a:pt x="145" y="434"/>
                  </a:lnTo>
                  <a:lnTo>
                    <a:pt x="149" y="430"/>
                  </a:lnTo>
                  <a:lnTo>
                    <a:pt x="156" y="424"/>
                  </a:lnTo>
                  <a:lnTo>
                    <a:pt x="167" y="419"/>
                  </a:lnTo>
                  <a:lnTo>
                    <a:pt x="178" y="411"/>
                  </a:lnTo>
                  <a:lnTo>
                    <a:pt x="191" y="402"/>
                  </a:lnTo>
                  <a:lnTo>
                    <a:pt x="205" y="394"/>
                  </a:lnTo>
                  <a:lnTo>
                    <a:pt x="221" y="387"/>
                  </a:lnTo>
                  <a:lnTo>
                    <a:pt x="237" y="381"/>
                  </a:lnTo>
                  <a:lnTo>
                    <a:pt x="253" y="375"/>
                  </a:lnTo>
                  <a:lnTo>
                    <a:pt x="269" y="371"/>
                  </a:lnTo>
                  <a:lnTo>
                    <a:pt x="285" y="370"/>
                  </a:lnTo>
                  <a:lnTo>
                    <a:pt x="301" y="371"/>
                  </a:lnTo>
                  <a:lnTo>
                    <a:pt x="315" y="375"/>
                  </a:lnTo>
                  <a:lnTo>
                    <a:pt x="329" y="383"/>
                  </a:lnTo>
                  <a:lnTo>
                    <a:pt x="341" y="394"/>
                  </a:lnTo>
                  <a:lnTo>
                    <a:pt x="354" y="406"/>
                  </a:lnTo>
                  <a:lnTo>
                    <a:pt x="367" y="417"/>
                  </a:lnTo>
                  <a:lnTo>
                    <a:pt x="377" y="429"/>
                  </a:lnTo>
                  <a:lnTo>
                    <a:pt x="387" y="440"/>
                  </a:lnTo>
                  <a:lnTo>
                    <a:pt x="392" y="454"/>
                  </a:lnTo>
                  <a:lnTo>
                    <a:pt x="397" y="470"/>
                  </a:lnTo>
                  <a:lnTo>
                    <a:pt x="398" y="488"/>
                  </a:lnTo>
                  <a:lnTo>
                    <a:pt x="396" y="508"/>
                  </a:lnTo>
                  <a:lnTo>
                    <a:pt x="388" y="514"/>
                  </a:lnTo>
                  <a:lnTo>
                    <a:pt x="377" y="520"/>
                  </a:lnTo>
                  <a:lnTo>
                    <a:pt x="364" y="522"/>
                  </a:lnTo>
                  <a:lnTo>
                    <a:pt x="347" y="525"/>
                  </a:lnTo>
                  <a:lnTo>
                    <a:pt x="329" y="525"/>
                  </a:lnTo>
                  <a:lnTo>
                    <a:pt x="309" y="522"/>
                  </a:lnTo>
                  <a:lnTo>
                    <a:pt x="289" y="520"/>
                  </a:lnTo>
                  <a:lnTo>
                    <a:pt x="267" y="515"/>
                  </a:lnTo>
                  <a:lnTo>
                    <a:pt x="244" y="511"/>
                  </a:lnTo>
                  <a:lnTo>
                    <a:pt x="222" y="504"/>
                  </a:lnTo>
                  <a:lnTo>
                    <a:pt x="200" y="495"/>
                  </a:lnTo>
                  <a:lnTo>
                    <a:pt x="179" y="485"/>
                  </a:lnTo>
                  <a:lnTo>
                    <a:pt x="159" y="475"/>
                  </a:lnTo>
                  <a:lnTo>
                    <a:pt x="140" y="464"/>
                  </a:lnTo>
                  <a:lnTo>
                    <a:pt x="123" y="450"/>
                  </a:lnTo>
                  <a:lnTo>
                    <a:pt x="108" y="436"/>
                  </a:lnTo>
                  <a:lnTo>
                    <a:pt x="111" y="432"/>
                  </a:lnTo>
                  <a:lnTo>
                    <a:pt x="116" y="427"/>
                  </a:lnTo>
                  <a:lnTo>
                    <a:pt x="119" y="421"/>
                  </a:lnTo>
                  <a:lnTo>
                    <a:pt x="123" y="415"/>
                  </a:lnTo>
                  <a:lnTo>
                    <a:pt x="86" y="381"/>
                  </a:lnTo>
                  <a:lnTo>
                    <a:pt x="100" y="374"/>
                  </a:lnTo>
                  <a:lnTo>
                    <a:pt x="116" y="366"/>
                  </a:lnTo>
                  <a:lnTo>
                    <a:pt x="134" y="359"/>
                  </a:lnTo>
                  <a:lnTo>
                    <a:pt x="153" y="352"/>
                  </a:lnTo>
                  <a:lnTo>
                    <a:pt x="172" y="346"/>
                  </a:lnTo>
                  <a:lnTo>
                    <a:pt x="191" y="340"/>
                  </a:lnTo>
                  <a:lnTo>
                    <a:pt x="209" y="336"/>
                  </a:lnTo>
                  <a:lnTo>
                    <a:pt x="225" y="333"/>
                  </a:lnTo>
                  <a:lnTo>
                    <a:pt x="214" y="326"/>
                  </a:lnTo>
                  <a:lnTo>
                    <a:pt x="201" y="323"/>
                  </a:lnTo>
                  <a:lnTo>
                    <a:pt x="190" y="322"/>
                  </a:lnTo>
                  <a:lnTo>
                    <a:pt x="177" y="323"/>
                  </a:lnTo>
                  <a:lnTo>
                    <a:pt x="164" y="325"/>
                  </a:lnTo>
                  <a:lnTo>
                    <a:pt x="152" y="329"/>
                  </a:lnTo>
                  <a:lnTo>
                    <a:pt x="139" y="333"/>
                  </a:lnTo>
                  <a:lnTo>
                    <a:pt x="126" y="337"/>
                  </a:lnTo>
                  <a:lnTo>
                    <a:pt x="114" y="341"/>
                  </a:lnTo>
                  <a:lnTo>
                    <a:pt x="100" y="345"/>
                  </a:lnTo>
                  <a:lnTo>
                    <a:pt x="88" y="347"/>
                  </a:lnTo>
                  <a:lnTo>
                    <a:pt x="76" y="348"/>
                  </a:lnTo>
                  <a:lnTo>
                    <a:pt x="63" y="347"/>
                  </a:lnTo>
                  <a:lnTo>
                    <a:pt x="50" y="344"/>
                  </a:lnTo>
                  <a:lnTo>
                    <a:pt x="39" y="337"/>
                  </a:lnTo>
                  <a:lnTo>
                    <a:pt x="27" y="328"/>
                  </a:lnTo>
                  <a:lnTo>
                    <a:pt x="30" y="320"/>
                  </a:lnTo>
                  <a:lnTo>
                    <a:pt x="34" y="314"/>
                  </a:lnTo>
                  <a:lnTo>
                    <a:pt x="40" y="309"/>
                  </a:lnTo>
                  <a:lnTo>
                    <a:pt x="48" y="305"/>
                  </a:lnTo>
                  <a:lnTo>
                    <a:pt x="56" y="302"/>
                  </a:lnTo>
                  <a:lnTo>
                    <a:pt x="64" y="300"/>
                  </a:lnTo>
                  <a:lnTo>
                    <a:pt x="73" y="298"/>
                  </a:lnTo>
                  <a:lnTo>
                    <a:pt x="81" y="295"/>
                  </a:lnTo>
                  <a:lnTo>
                    <a:pt x="99" y="286"/>
                  </a:lnTo>
                  <a:lnTo>
                    <a:pt x="116" y="278"/>
                  </a:lnTo>
                  <a:lnTo>
                    <a:pt x="133" y="271"/>
                  </a:lnTo>
                  <a:lnTo>
                    <a:pt x="152" y="264"/>
                  </a:lnTo>
                  <a:lnTo>
                    <a:pt x="169" y="257"/>
                  </a:lnTo>
                  <a:lnTo>
                    <a:pt x="187" y="252"/>
                  </a:lnTo>
                  <a:lnTo>
                    <a:pt x="206" y="246"/>
                  </a:lnTo>
                  <a:lnTo>
                    <a:pt x="224" y="240"/>
                  </a:lnTo>
                  <a:lnTo>
                    <a:pt x="243" y="235"/>
                  </a:lnTo>
                  <a:lnTo>
                    <a:pt x="261" y="228"/>
                  </a:lnTo>
                  <a:lnTo>
                    <a:pt x="279" y="223"/>
                  </a:lnTo>
                  <a:lnTo>
                    <a:pt x="297" y="216"/>
                  </a:lnTo>
                  <a:lnTo>
                    <a:pt x="314" y="208"/>
                  </a:lnTo>
                  <a:lnTo>
                    <a:pt x="331" y="200"/>
                  </a:lnTo>
                  <a:lnTo>
                    <a:pt x="349" y="189"/>
                  </a:lnTo>
                  <a:lnTo>
                    <a:pt x="365" y="179"/>
                  </a:lnTo>
                  <a:lnTo>
                    <a:pt x="379" y="163"/>
                  </a:lnTo>
                  <a:lnTo>
                    <a:pt x="385" y="144"/>
                  </a:lnTo>
                  <a:lnTo>
                    <a:pt x="387" y="124"/>
                  </a:lnTo>
                  <a:lnTo>
                    <a:pt x="381" y="103"/>
                  </a:lnTo>
                  <a:lnTo>
                    <a:pt x="366" y="88"/>
                  </a:lnTo>
                  <a:lnTo>
                    <a:pt x="349" y="74"/>
                  </a:lnTo>
                  <a:lnTo>
                    <a:pt x="329" y="61"/>
                  </a:lnTo>
                  <a:lnTo>
                    <a:pt x="309" y="50"/>
                  </a:lnTo>
                  <a:lnTo>
                    <a:pt x="288" y="41"/>
                  </a:lnTo>
                  <a:lnTo>
                    <a:pt x="265" y="31"/>
                  </a:lnTo>
                  <a:lnTo>
                    <a:pt x="241" y="23"/>
                  </a:lnTo>
                  <a:lnTo>
                    <a:pt x="217" y="16"/>
                  </a:lnTo>
                  <a:lnTo>
                    <a:pt x="192" y="11"/>
                  </a:lnTo>
                  <a:lnTo>
                    <a:pt x="167" y="7"/>
                  </a:lnTo>
                  <a:lnTo>
                    <a:pt x="142" y="4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47" y="2"/>
                  </a:lnTo>
                  <a:lnTo>
                    <a:pt x="25" y="4"/>
                  </a:lnTo>
                  <a:lnTo>
                    <a:pt x="19" y="20"/>
                  </a:lnTo>
                  <a:lnTo>
                    <a:pt x="33" y="18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5"/>
                  </a:lnTo>
                  <a:lnTo>
                    <a:pt x="96" y="16"/>
                  </a:lnTo>
                  <a:lnTo>
                    <a:pt x="114" y="18"/>
                  </a:lnTo>
                  <a:lnTo>
                    <a:pt x="130" y="19"/>
                  </a:lnTo>
                  <a:lnTo>
                    <a:pt x="147" y="21"/>
                  </a:lnTo>
                  <a:lnTo>
                    <a:pt x="164" y="25"/>
                  </a:lnTo>
                  <a:lnTo>
                    <a:pt x="180" y="27"/>
                  </a:lnTo>
                  <a:lnTo>
                    <a:pt x="198" y="30"/>
                  </a:lnTo>
                  <a:lnTo>
                    <a:pt x="214" y="34"/>
                  </a:lnTo>
                  <a:lnTo>
                    <a:pt x="230" y="37"/>
                  </a:lnTo>
                  <a:lnTo>
                    <a:pt x="245" y="41"/>
                  </a:lnTo>
                  <a:lnTo>
                    <a:pt x="259" y="43"/>
                  </a:lnTo>
                  <a:lnTo>
                    <a:pt x="273" y="46"/>
                  </a:lnTo>
                  <a:lnTo>
                    <a:pt x="286" y="53"/>
                  </a:lnTo>
                  <a:lnTo>
                    <a:pt x="303" y="61"/>
                  </a:lnTo>
                  <a:lnTo>
                    <a:pt x="320" y="71"/>
                  </a:lnTo>
                  <a:lnTo>
                    <a:pt x="335" y="80"/>
                  </a:lnTo>
                  <a:lnTo>
                    <a:pt x="349" y="93"/>
                  </a:lnTo>
                  <a:lnTo>
                    <a:pt x="358" y="106"/>
                  </a:lnTo>
                  <a:lnTo>
                    <a:pt x="364" y="124"/>
                  </a:lnTo>
                  <a:lnTo>
                    <a:pt x="362" y="144"/>
                  </a:lnTo>
                  <a:lnTo>
                    <a:pt x="347" y="162"/>
                  </a:lnTo>
                  <a:lnTo>
                    <a:pt x="331" y="175"/>
                  </a:lnTo>
                  <a:lnTo>
                    <a:pt x="313" y="188"/>
                  </a:lnTo>
                  <a:lnTo>
                    <a:pt x="294" y="199"/>
                  </a:lnTo>
                  <a:lnTo>
                    <a:pt x="275" y="207"/>
                  </a:lnTo>
                  <a:lnTo>
                    <a:pt x="254" y="215"/>
                  </a:lnTo>
                  <a:lnTo>
                    <a:pt x="233" y="220"/>
                  </a:lnTo>
                  <a:lnTo>
                    <a:pt x="213" y="226"/>
                  </a:lnTo>
                  <a:lnTo>
                    <a:pt x="191" y="232"/>
                  </a:lnTo>
                  <a:lnTo>
                    <a:pt x="169" y="238"/>
                  </a:lnTo>
                  <a:lnTo>
                    <a:pt x="147" y="242"/>
                  </a:lnTo>
                  <a:lnTo>
                    <a:pt x="125" y="248"/>
                  </a:lnTo>
                  <a:lnTo>
                    <a:pt x="104" y="255"/>
                  </a:lnTo>
                  <a:lnTo>
                    <a:pt x="84" y="262"/>
                  </a:lnTo>
                  <a:lnTo>
                    <a:pt x="64" y="271"/>
                  </a:lnTo>
                  <a:lnTo>
                    <a:pt x="44" y="281"/>
                  </a:lnTo>
                  <a:lnTo>
                    <a:pt x="38" y="286"/>
                  </a:lnTo>
                  <a:lnTo>
                    <a:pt x="30" y="290"/>
                  </a:lnTo>
                  <a:lnTo>
                    <a:pt x="21" y="294"/>
                  </a:lnTo>
                  <a:lnTo>
                    <a:pt x="13" y="298"/>
                  </a:lnTo>
                  <a:lnTo>
                    <a:pt x="6" y="302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2" y="329"/>
                  </a:lnTo>
                  <a:lnTo>
                    <a:pt x="9" y="334"/>
                  </a:lnTo>
                  <a:lnTo>
                    <a:pt x="15" y="340"/>
                  </a:lnTo>
                  <a:lnTo>
                    <a:pt x="21" y="346"/>
                  </a:lnTo>
                  <a:lnTo>
                    <a:pt x="28" y="348"/>
                  </a:lnTo>
                  <a:lnTo>
                    <a:pt x="40" y="355"/>
                  </a:lnTo>
                  <a:lnTo>
                    <a:pt x="50" y="367"/>
                  </a:lnTo>
                  <a:lnTo>
                    <a:pt x="58" y="381"/>
                  </a:lnTo>
                  <a:lnTo>
                    <a:pt x="65" y="397"/>
                  </a:lnTo>
                  <a:lnTo>
                    <a:pt x="71" y="412"/>
                  </a:lnTo>
                  <a:lnTo>
                    <a:pt x="74" y="424"/>
                  </a:lnTo>
                  <a:lnTo>
                    <a:pt x="77" y="434"/>
                  </a:lnTo>
                  <a:lnTo>
                    <a:pt x="78" y="437"/>
                  </a:lnTo>
                  <a:lnTo>
                    <a:pt x="89" y="453"/>
                  </a:lnTo>
                  <a:lnTo>
                    <a:pt x="102" y="469"/>
                  </a:lnTo>
                  <a:lnTo>
                    <a:pt x="115" y="484"/>
                  </a:lnTo>
                  <a:lnTo>
                    <a:pt x="127" y="497"/>
                  </a:lnTo>
                  <a:lnTo>
                    <a:pt x="141" y="510"/>
                  </a:lnTo>
                  <a:lnTo>
                    <a:pt x="156" y="520"/>
                  </a:lnTo>
                  <a:lnTo>
                    <a:pt x="174" y="528"/>
                  </a:lnTo>
                  <a:lnTo>
                    <a:pt x="192" y="535"/>
                  </a:lnTo>
                  <a:lnTo>
                    <a:pt x="207" y="543"/>
                  </a:lnTo>
                  <a:lnTo>
                    <a:pt x="223" y="550"/>
                  </a:lnTo>
                  <a:lnTo>
                    <a:pt x="240" y="557"/>
                  </a:lnTo>
                  <a:lnTo>
                    <a:pt x="260" y="563"/>
                  </a:lnTo>
                  <a:lnTo>
                    <a:pt x="278" y="567"/>
                  </a:lnTo>
                  <a:lnTo>
                    <a:pt x="298" y="571"/>
                  </a:lnTo>
                  <a:lnTo>
                    <a:pt x="318" y="572"/>
                  </a:lnTo>
                  <a:lnTo>
                    <a:pt x="337" y="573"/>
                  </a:lnTo>
                  <a:lnTo>
                    <a:pt x="345" y="573"/>
                  </a:lnTo>
                  <a:lnTo>
                    <a:pt x="354" y="572"/>
                  </a:lnTo>
                  <a:lnTo>
                    <a:pt x="362" y="572"/>
                  </a:lnTo>
                  <a:lnTo>
                    <a:pt x="369" y="571"/>
                  </a:lnTo>
                  <a:lnTo>
                    <a:pt x="377" y="570"/>
                  </a:lnTo>
                  <a:lnTo>
                    <a:pt x="384" y="567"/>
                  </a:lnTo>
                  <a:lnTo>
                    <a:pt x="391" y="566"/>
                  </a:lnTo>
                  <a:lnTo>
                    <a:pt x="398" y="564"/>
                  </a:lnTo>
                  <a:lnTo>
                    <a:pt x="409" y="553"/>
                  </a:lnTo>
                  <a:lnTo>
                    <a:pt x="415" y="543"/>
                  </a:lnTo>
                  <a:lnTo>
                    <a:pt x="421" y="532"/>
                  </a:lnTo>
                  <a:lnTo>
                    <a:pt x="425" y="518"/>
                  </a:lnTo>
                  <a:lnTo>
                    <a:pt x="426" y="504"/>
                  </a:lnTo>
                  <a:lnTo>
                    <a:pt x="425" y="488"/>
                  </a:lnTo>
                  <a:lnTo>
                    <a:pt x="421" y="469"/>
                  </a:lnTo>
                  <a:lnTo>
                    <a:pt x="417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Freeform 15"/>
            <p:cNvSpPr>
              <a:spLocks/>
            </p:cNvSpPr>
            <p:nvPr/>
          </p:nvSpPr>
          <p:spPr bwMode="auto">
            <a:xfrm>
              <a:off x="5127" y="770"/>
              <a:ext cx="28" cy="126"/>
            </a:xfrm>
            <a:custGeom>
              <a:avLst/>
              <a:gdLst>
                <a:gd name="T0" fmla="*/ 1 w 55"/>
                <a:gd name="T1" fmla="*/ 1 h 251"/>
                <a:gd name="T2" fmla="*/ 0 w 55"/>
                <a:gd name="T3" fmla="*/ 1 h 251"/>
                <a:gd name="T4" fmla="*/ 1 w 55"/>
                <a:gd name="T5" fmla="*/ 1 h 251"/>
                <a:gd name="T6" fmla="*/ 1 w 55"/>
                <a:gd name="T7" fmla="*/ 1 h 251"/>
                <a:gd name="T8" fmla="*/ 1 w 55"/>
                <a:gd name="T9" fmla="*/ 1 h 251"/>
                <a:gd name="T10" fmla="*/ 1 w 55"/>
                <a:gd name="T11" fmla="*/ 1 h 251"/>
                <a:gd name="T12" fmla="*/ 1 w 55"/>
                <a:gd name="T13" fmla="*/ 1 h 251"/>
                <a:gd name="T14" fmla="*/ 1 w 55"/>
                <a:gd name="T15" fmla="*/ 1 h 251"/>
                <a:gd name="T16" fmla="*/ 1 w 55"/>
                <a:gd name="T17" fmla="*/ 1 h 251"/>
                <a:gd name="T18" fmla="*/ 1 w 55"/>
                <a:gd name="T19" fmla="*/ 0 h 251"/>
                <a:gd name="T20" fmla="*/ 1 w 55"/>
                <a:gd name="T21" fmla="*/ 1 h 251"/>
                <a:gd name="T22" fmla="*/ 1 w 55"/>
                <a:gd name="T23" fmla="*/ 1 h 251"/>
                <a:gd name="T24" fmla="*/ 1 w 55"/>
                <a:gd name="T25" fmla="*/ 1 h 251"/>
                <a:gd name="T26" fmla="*/ 1 w 55"/>
                <a:gd name="T27" fmla="*/ 1 h 251"/>
                <a:gd name="T28" fmla="*/ 1 w 55"/>
                <a:gd name="T29" fmla="*/ 1 h 251"/>
                <a:gd name="T30" fmla="*/ 1 w 55"/>
                <a:gd name="T31" fmla="*/ 1 h 251"/>
                <a:gd name="T32" fmla="*/ 1 w 55"/>
                <a:gd name="T33" fmla="*/ 1 h 251"/>
                <a:gd name="T34" fmla="*/ 1 w 55"/>
                <a:gd name="T35" fmla="*/ 1 h 251"/>
                <a:gd name="T36" fmla="*/ 1 w 55"/>
                <a:gd name="T37" fmla="*/ 1 h 251"/>
                <a:gd name="T38" fmla="*/ 1 w 55"/>
                <a:gd name="T39" fmla="*/ 1 h 251"/>
                <a:gd name="T40" fmla="*/ 1 w 55"/>
                <a:gd name="T41" fmla="*/ 1 h 251"/>
                <a:gd name="T42" fmla="*/ 1 w 55"/>
                <a:gd name="T43" fmla="*/ 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51"/>
                <a:gd name="T68" fmla="*/ 55 w 55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51">
                  <a:moveTo>
                    <a:pt x="11" y="251"/>
                  </a:moveTo>
                  <a:lnTo>
                    <a:pt x="0" y="251"/>
                  </a:lnTo>
                  <a:lnTo>
                    <a:pt x="13" y="223"/>
                  </a:lnTo>
                  <a:lnTo>
                    <a:pt x="22" y="191"/>
                  </a:lnTo>
                  <a:lnTo>
                    <a:pt x="29" y="160"/>
                  </a:lnTo>
                  <a:lnTo>
                    <a:pt x="34" y="128"/>
                  </a:lnTo>
                  <a:lnTo>
                    <a:pt x="37" y="96"/>
                  </a:lnTo>
                  <a:lnTo>
                    <a:pt x="39" y="64"/>
                  </a:lnTo>
                  <a:lnTo>
                    <a:pt x="44" y="31"/>
                  </a:lnTo>
                  <a:lnTo>
                    <a:pt x="49" y="0"/>
                  </a:lnTo>
                  <a:lnTo>
                    <a:pt x="55" y="22"/>
                  </a:lnTo>
                  <a:lnTo>
                    <a:pt x="54" y="43"/>
                  </a:lnTo>
                  <a:lnTo>
                    <a:pt x="50" y="65"/>
                  </a:lnTo>
                  <a:lnTo>
                    <a:pt x="47" y="87"/>
                  </a:lnTo>
                  <a:lnTo>
                    <a:pt x="45" y="109"/>
                  </a:lnTo>
                  <a:lnTo>
                    <a:pt x="42" y="129"/>
                  </a:lnTo>
                  <a:lnTo>
                    <a:pt x="38" y="150"/>
                  </a:lnTo>
                  <a:lnTo>
                    <a:pt x="35" y="171"/>
                  </a:lnTo>
                  <a:lnTo>
                    <a:pt x="29" y="191"/>
                  </a:lnTo>
                  <a:lnTo>
                    <a:pt x="23" y="212"/>
                  </a:lnTo>
                  <a:lnTo>
                    <a:pt x="17" y="232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Freeform 16"/>
            <p:cNvSpPr>
              <a:spLocks/>
            </p:cNvSpPr>
            <p:nvPr/>
          </p:nvSpPr>
          <p:spPr bwMode="auto">
            <a:xfrm>
              <a:off x="5089" y="385"/>
              <a:ext cx="16" cy="411"/>
            </a:xfrm>
            <a:custGeom>
              <a:avLst/>
              <a:gdLst>
                <a:gd name="T0" fmla="*/ 1 w 32"/>
                <a:gd name="T1" fmla="*/ 0 h 823"/>
                <a:gd name="T2" fmla="*/ 1 w 32"/>
                <a:gd name="T3" fmla="*/ 0 h 823"/>
                <a:gd name="T4" fmla="*/ 1 w 32"/>
                <a:gd name="T5" fmla="*/ 0 h 823"/>
                <a:gd name="T6" fmla="*/ 1 w 32"/>
                <a:gd name="T7" fmla="*/ 0 h 823"/>
                <a:gd name="T8" fmla="*/ 1 w 32"/>
                <a:gd name="T9" fmla="*/ 0 h 823"/>
                <a:gd name="T10" fmla="*/ 0 w 32"/>
                <a:gd name="T11" fmla="*/ 0 h 823"/>
                <a:gd name="T12" fmla="*/ 1 w 32"/>
                <a:gd name="T13" fmla="*/ 0 h 823"/>
                <a:gd name="T14" fmla="*/ 1 w 32"/>
                <a:gd name="T15" fmla="*/ 0 h 823"/>
                <a:gd name="T16" fmla="*/ 1 w 32"/>
                <a:gd name="T17" fmla="*/ 0 h 823"/>
                <a:gd name="T18" fmla="*/ 1 w 32"/>
                <a:gd name="T19" fmla="*/ 0 h 823"/>
                <a:gd name="T20" fmla="*/ 1 w 32"/>
                <a:gd name="T21" fmla="*/ 0 h 823"/>
                <a:gd name="T22" fmla="*/ 1 w 32"/>
                <a:gd name="T23" fmla="*/ 0 h 823"/>
                <a:gd name="T24" fmla="*/ 1 w 32"/>
                <a:gd name="T25" fmla="*/ 0 h 823"/>
                <a:gd name="T26" fmla="*/ 1 w 32"/>
                <a:gd name="T27" fmla="*/ 0 h 823"/>
                <a:gd name="T28" fmla="*/ 1 w 32"/>
                <a:gd name="T29" fmla="*/ 0 h 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23"/>
                <a:gd name="T47" fmla="*/ 32 w 32"/>
                <a:gd name="T48" fmla="*/ 823 h 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23">
                  <a:moveTo>
                    <a:pt x="10" y="0"/>
                  </a:moveTo>
                  <a:lnTo>
                    <a:pt x="19" y="97"/>
                  </a:lnTo>
                  <a:lnTo>
                    <a:pt x="20" y="179"/>
                  </a:lnTo>
                  <a:lnTo>
                    <a:pt x="16" y="269"/>
                  </a:lnTo>
                  <a:lnTo>
                    <a:pt x="9" y="385"/>
                  </a:lnTo>
                  <a:lnTo>
                    <a:pt x="0" y="823"/>
                  </a:lnTo>
                  <a:lnTo>
                    <a:pt x="10" y="813"/>
                  </a:lnTo>
                  <a:lnTo>
                    <a:pt x="22" y="601"/>
                  </a:lnTo>
                  <a:lnTo>
                    <a:pt x="28" y="403"/>
                  </a:lnTo>
                  <a:lnTo>
                    <a:pt x="30" y="208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Freeform 17"/>
            <p:cNvSpPr>
              <a:spLocks/>
            </p:cNvSpPr>
            <p:nvPr/>
          </p:nvSpPr>
          <p:spPr bwMode="auto">
            <a:xfrm>
              <a:off x="4659" y="363"/>
              <a:ext cx="424" cy="28"/>
            </a:xfrm>
            <a:custGeom>
              <a:avLst/>
              <a:gdLst>
                <a:gd name="T0" fmla="*/ 1 w 848"/>
                <a:gd name="T1" fmla="*/ 1 h 55"/>
                <a:gd name="T2" fmla="*/ 1 w 848"/>
                <a:gd name="T3" fmla="*/ 1 h 55"/>
                <a:gd name="T4" fmla="*/ 1 w 848"/>
                <a:gd name="T5" fmla="*/ 1 h 55"/>
                <a:gd name="T6" fmla="*/ 1 w 848"/>
                <a:gd name="T7" fmla="*/ 1 h 55"/>
                <a:gd name="T8" fmla="*/ 1 w 848"/>
                <a:gd name="T9" fmla="*/ 1 h 55"/>
                <a:gd name="T10" fmla="*/ 1 w 848"/>
                <a:gd name="T11" fmla="*/ 1 h 55"/>
                <a:gd name="T12" fmla="*/ 1 w 848"/>
                <a:gd name="T13" fmla="*/ 1 h 55"/>
                <a:gd name="T14" fmla="*/ 1 w 848"/>
                <a:gd name="T15" fmla="*/ 1 h 55"/>
                <a:gd name="T16" fmla="*/ 1 w 848"/>
                <a:gd name="T17" fmla="*/ 1 h 55"/>
                <a:gd name="T18" fmla="*/ 0 w 848"/>
                <a:gd name="T19" fmla="*/ 0 h 55"/>
                <a:gd name="T20" fmla="*/ 1 w 848"/>
                <a:gd name="T21" fmla="*/ 1 h 55"/>
                <a:gd name="T22" fmla="*/ 1 w 848"/>
                <a:gd name="T23" fmla="*/ 1 h 55"/>
                <a:gd name="T24" fmla="*/ 1 w 848"/>
                <a:gd name="T25" fmla="*/ 1 h 55"/>
                <a:gd name="T26" fmla="*/ 1 w 848"/>
                <a:gd name="T27" fmla="*/ 1 h 55"/>
                <a:gd name="T28" fmla="*/ 1 w 848"/>
                <a:gd name="T29" fmla="*/ 1 h 55"/>
                <a:gd name="T30" fmla="*/ 1 w 848"/>
                <a:gd name="T31" fmla="*/ 1 h 55"/>
                <a:gd name="T32" fmla="*/ 1 w 848"/>
                <a:gd name="T33" fmla="*/ 1 h 55"/>
                <a:gd name="T34" fmla="*/ 1 w 848"/>
                <a:gd name="T35" fmla="*/ 1 h 55"/>
                <a:gd name="T36" fmla="*/ 1 w 848"/>
                <a:gd name="T37" fmla="*/ 1 h 55"/>
                <a:gd name="T38" fmla="*/ 1 w 848"/>
                <a:gd name="T39" fmla="*/ 1 h 55"/>
                <a:gd name="T40" fmla="*/ 1 w 848"/>
                <a:gd name="T41" fmla="*/ 1 h 55"/>
                <a:gd name="T42" fmla="*/ 1 w 848"/>
                <a:gd name="T43" fmla="*/ 1 h 55"/>
                <a:gd name="T44" fmla="*/ 1 w 848"/>
                <a:gd name="T45" fmla="*/ 1 h 55"/>
                <a:gd name="T46" fmla="*/ 1 w 848"/>
                <a:gd name="T47" fmla="*/ 1 h 55"/>
                <a:gd name="T48" fmla="*/ 1 w 848"/>
                <a:gd name="T49" fmla="*/ 1 h 55"/>
                <a:gd name="T50" fmla="*/ 1 w 848"/>
                <a:gd name="T51" fmla="*/ 1 h 55"/>
                <a:gd name="T52" fmla="*/ 1 w 848"/>
                <a:gd name="T53" fmla="*/ 1 h 55"/>
                <a:gd name="T54" fmla="*/ 1 w 848"/>
                <a:gd name="T55" fmla="*/ 1 h 55"/>
                <a:gd name="T56" fmla="*/ 1 w 848"/>
                <a:gd name="T57" fmla="*/ 1 h 55"/>
                <a:gd name="T58" fmla="*/ 1 w 848"/>
                <a:gd name="T59" fmla="*/ 1 h 55"/>
                <a:gd name="T60" fmla="*/ 1 w 848"/>
                <a:gd name="T61" fmla="*/ 1 h 55"/>
                <a:gd name="T62" fmla="*/ 1 w 848"/>
                <a:gd name="T63" fmla="*/ 1 h 55"/>
                <a:gd name="T64" fmla="*/ 1 w 848"/>
                <a:gd name="T65" fmla="*/ 1 h 55"/>
                <a:gd name="T66" fmla="*/ 1 w 848"/>
                <a:gd name="T67" fmla="*/ 1 h 55"/>
                <a:gd name="T68" fmla="*/ 1 w 848"/>
                <a:gd name="T69" fmla="*/ 1 h 55"/>
                <a:gd name="T70" fmla="*/ 1 w 848"/>
                <a:gd name="T71" fmla="*/ 1 h 55"/>
                <a:gd name="T72" fmla="*/ 1 w 848"/>
                <a:gd name="T73" fmla="*/ 1 h 55"/>
                <a:gd name="T74" fmla="*/ 1 w 848"/>
                <a:gd name="T75" fmla="*/ 1 h 55"/>
                <a:gd name="T76" fmla="*/ 1 w 848"/>
                <a:gd name="T77" fmla="*/ 1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8"/>
                <a:gd name="T118" fmla="*/ 0 h 55"/>
                <a:gd name="T119" fmla="*/ 848 w 848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8" h="55">
                  <a:moveTo>
                    <a:pt x="736" y="32"/>
                  </a:moveTo>
                  <a:lnTo>
                    <a:pt x="168" y="11"/>
                  </a:lnTo>
                  <a:lnTo>
                    <a:pt x="155" y="11"/>
                  </a:lnTo>
                  <a:lnTo>
                    <a:pt x="133" y="10"/>
                  </a:lnTo>
                  <a:lnTo>
                    <a:pt x="106" y="9"/>
                  </a:lnTo>
                  <a:lnTo>
                    <a:pt x="77" y="7"/>
                  </a:lnTo>
                  <a:lnTo>
                    <a:pt x="48" y="4"/>
                  </a:lnTo>
                  <a:lnTo>
                    <a:pt x="23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124" y="29"/>
                  </a:lnTo>
                  <a:lnTo>
                    <a:pt x="168" y="30"/>
                  </a:lnTo>
                  <a:lnTo>
                    <a:pt x="211" y="32"/>
                  </a:lnTo>
                  <a:lnTo>
                    <a:pt x="254" y="33"/>
                  </a:lnTo>
                  <a:lnTo>
                    <a:pt x="298" y="36"/>
                  </a:lnTo>
                  <a:lnTo>
                    <a:pt x="341" y="37"/>
                  </a:lnTo>
                  <a:lnTo>
                    <a:pt x="384" y="39"/>
                  </a:lnTo>
                  <a:lnTo>
                    <a:pt x="428" y="40"/>
                  </a:lnTo>
                  <a:lnTo>
                    <a:pt x="472" y="41"/>
                  </a:lnTo>
                  <a:lnTo>
                    <a:pt x="515" y="44"/>
                  </a:lnTo>
                  <a:lnTo>
                    <a:pt x="558" y="45"/>
                  </a:lnTo>
                  <a:lnTo>
                    <a:pt x="602" y="47"/>
                  </a:lnTo>
                  <a:lnTo>
                    <a:pt x="646" y="48"/>
                  </a:lnTo>
                  <a:lnTo>
                    <a:pt x="689" y="50"/>
                  </a:lnTo>
                  <a:lnTo>
                    <a:pt x="732" y="52"/>
                  </a:lnTo>
                  <a:lnTo>
                    <a:pt x="776" y="54"/>
                  </a:lnTo>
                  <a:lnTo>
                    <a:pt x="820" y="55"/>
                  </a:lnTo>
                  <a:lnTo>
                    <a:pt x="828" y="55"/>
                  </a:lnTo>
                  <a:lnTo>
                    <a:pt x="835" y="49"/>
                  </a:lnTo>
                  <a:lnTo>
                    <a:pt x="842" y="42"/>
                  </a:lnTo>
                  <a:lnTo>
                    <a:pt x="848" y="33"/>
                  </a:lnTo>
                  <a:lnTo>
                    <a:pt x="836" y="34"/>
                  </a:lnTo>
                  <a:lnTo>
                    <a:pt x="820" y="34"/>
                  </a:lnTo>
                  <a:lnTo>
                    <a:pt x="801" y="34"/>
                  </a:lnTo>
                  <a:lnTo>
                    <a:pt x="783" y="33"/>
                  </a:lnTo>
                  <a:lnTo>
                    <a:pt x="765" y="33"/>
                  </a:lnTo>
                  <a:lnTo>
                    <a:pt x="750" y="32"/>
                  </a:lnTo>
                  <a:lnTo>
                    <a:pt x="739" y="32"/>
                  </a:lnTo>
                  <a:lnTo>
                    <a:pt x="73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Freeform 18"/>
            <p:cNvSpPr>
              <a:spLocks/>
            </p:cNvSpPr>
            <p:nvPr/>
          </p:nvSpPr>
          <p:spPr bwMode="auto">
            <a:xfrm>
              <a:off x="4637" y="384"/>
              <a:ext cx="448" cy="358"/>
            </a:xfrm>
            <a:custGeom>
              <a:avLst/>
              <a:gdLst>
                <a:gd name="T0" fmla="*/ 1 w 895"/>
                <a:gd name="T1" fmla="*/ 1 h 716"/>
                <a:gd name="T2" fmla="*/ 1 w 895"/>
                <a:gd name="T3" fmla="*/ 1 h 716"/>
                <a:gd name="T4" fmla="*/ 1 w 895"/>
                <a:gd name="T5" fmla="*/ 1 h 716"/>
                <a:gd name="T6" fmla="*/ 1 w 895"/>
                <a:gd name="T7" fmla="*/ 1 h 716"/>
                <a:gd name="T8" fmla="*/ 1 w 895"/>
                <a:gd name="T9" fmla="*/ 1 h 716"/>
                <a:gd name="T10" fmla="*/ 1 w 895"/>
                <a:gd name="T11" fmla="*/ 1 h 716"/>
                <a:gd name="T12" fmla="*/ 1 w 895"/>
                <a:gd name="T13" fmla="*/ 1 h 716"/>
                <a:gd name="T14" fmla="*/ 1 w 895"/>
                <a:gd name="T15" fmla="*/ 1 h 716"/>
                <a:gd name="T16" fmla="*/ 1 w 895"/>
                <a:gd name="T17" fmla="*/ 1 h 716"/>
                <a:gd name="T18" fmla="*/ 1 w 895"/>
                <a:gd name="T19" fmla="*/ 1 h 716"/>
                <a:gd name="T20" fmla="*/ 1 w 895"/>
                <a:gd name="T21" fmla="*/ 1 h 716"/>
                <a:gd name="T22" fmla="*/ 1 w 895"/>
                <a:gd name="T23" fmla="*/ 1 h 716"/>
                <a:gd name="T24" fmla="*/ 1 w 895"/>
                <a:gd name="T25" fmla="*/ 1 h 716"/>
                <a:gd name="T26" fmla="*/ 1 w 895"/>
                <a:gd name="T27" fmla="*/ 1 h 716"/>
                <a:gd name="T28" fmla="*/ 1 w 895"/>
                <a:gd name="T29" fmla="*/ 1 h 716"/>
                <a:gd name="T30" fmla="*/ 1 w 895"/>
                <a:gd name="T31" fmla="*/ 1 h 716"/>
                <a:gd name="T32" fmla="*/ 1 w 895"/>
                <a:gd name="T33" fmla="*/ 1 h 716"/>
                <a:gd name="T34" fmla="*/ 1 w 895"/>
                <a:gd name="T35" fmla="*/ 1 h 716"/>
                <a:gd name="T36" fmla="*/ 1 w 895"/>
                <a:gd name="T37" fmla="*/ 1 h 716"/>
                <a:gd name="T38" fmla="*/ 1 w 895"/>
                <a:gd name="T39" fmla="*/ 1 h 716"/>
                <a:gd name="T40" fmla="*/ 1 w 895"/>
                <a:gd name="T41" fmla="*/ 1 h 716"/>
                <a:gd name="T42" fmla="*/ 1 w 895"/>
                <a:gd name="T43" fmla="*/ 1 h 716"/>
                <a:gd name="T44" fmla="*/ 1 w 895"/>
                <a:gd name="T45" fmla="*/ 1 h 716"/>
                <a:gd name="T46" fmla="*/ 1 w 895"/>
                <a:gd name="T47" fmla="*/ 1 h 716"/>
                <a:gd name="T48" fmla="*/ 1 w 895"/>
                <a:gd name="T49" fmla="*/ 1 h 716"/>
                <a:gd name="T50" fmla="*/ 1 w 895"/>
                <a:gd name="T51" fmla="*/ 1 h 716"/>
                <a:gd name="T52" fmla="*/ 1 w 895"/>
                <a:gd name="T53" fmla="*/ 1 h 716"/>
                <a:gd name="T54" fmla="*/ 1 w 895"/>
                <a:gd name="T55" fmla="*/ 1 h 716"/>
                <a:gd name="T56" fmla="*/ 1 w 895"/>
                <a:gd name="T57" fmla="*/ 1 h 716"/>
                <a:gd name="T58" fmla="*/ 1 w 895"/>
                <a:gd name="T59" fmla="*/ 1 h 716"/>
                <a:gd name="T60" fmla="*/ 1 w 895"/>
                <a:gd name="T61" fmla="*/ 1 h 716"/>
                <a:gd name="T62" fmla="*/ 1 w 895"/>
                <a:gd name="T63" fmla="*/ 1 h 716"/>
                <a:gd name="T64" fmla="*/ 1 w 895"/>
                <a:gd name="T65" fmla="*/ 1 h 716"/>
                <a:gd name="T66" fmla="*/ 1 w 895"/>
                <a:gd name="T67" fmla="*/ 1 h 716"/>
                <a:gd name="T68" fmla="*/ 1 w 895"/>
                <a:gd name="T69" fmla="*/ 1 h 716"/>
                <a:gd name="T70" fmla="*/ 1 w 895"/>
                <a:gd name="T71" fmla="*/ 1 h 716"/>
                <a:gd name="T72" fmla="*/ 1 w 895"/>
                <a:gd name="T73" fmla="*/ 1 h 716"/>
                <a:gd name="T74" fmla="*/ 1 w 895"/>
                <a:gd name="T75" fmla="*/ 1 h 7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5"/>
                <a:gd name="T115" fmla="*/ 0 h 716"/>
                <a:gd name="T116" fmla="*/ 895 w 895"/>
                <a:gd name="T117" fmla="*/ 716 h 7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5" h="716">
                  <a:moveTo>
                    <a:pt x="890" y="56"/>
                  </a:moveTo>
                  <a:lnTo>
                    <a:pt x="870" y="58"/>
                  </a:lnTo>
                  <a:lnTo>
                    <a:pt x="842" y="60"/>
                  </a:lnTo>
                  <a:lnTo>
                    <a:pt x="806" y="61"/>
                  </a:lnTo>
                  <a:lnTo>
                    <a:pt x="765" y="61"/>
                  </a:lnTo>
                  <a:lnTo>
                    <a:pt x="718" y="62"/>
                  </a:lnTo>
                  <a:lnTo>
                    <a:pt x="667" y="62"/>
                  </a:lnTo>
                  <a:lnTo>
                    <a:pt x="613" y="62"/>
                  </a:lnTo>
                  <a:lnTo>
                    <a:pt x="557" y="61"/>
                  </a:lnTo>
                  <a:lnTo>
                    <a:pt x="500" y="61"/>
                  </a:lnTo>
                  <a:lnTo>
                    <a:pt x="442" y="60"/>
                  </a:lnTo>
                  <a:lnTo>
                    <a:pt x="386" y="59"/>
                  </a:lnTo>
                  <a:lnTo>
                    <a:pt x="332" y="59"/>
                  </a:lnTo>
                  <a:lnTo>
                    <a:pt x="281" y="58"/>
                  </a:lnTo>
                  <a:lnTo>
                    <a:pt x="233" y="57"/>
                  </a:lnTo>
                  <a:lnTo>
                    <a:pt x="191" y="56"/>
                  </a:lnTo>
                  <a:lnTo>
                    <a:pt x="154" y="54"/>
                  </a:lnTo>
                  <a:lnTo>
                    <a:pt x="147" y="53"/>
                  </a:lnTo>
                  <a:lnTo>
                    <a:pt x="138" y="54"/>
                  </a:lnTo>
                  <a:lnTo>
                    <a:pt x="129" y="56"/>
                  </a:lnTo>
                  <a:lnTo>
                    <a:pt x="119" y="58"/>
                  </a:lnTo>
                  <a:lnTo>
                    <a:pt x="109" y="61"/>
                  </a:lnTo>
                  <a:lnTo>
                    <a:pt x="101" y="64"/>
                  </a:lnTo>
                  <a:lnTo>
                    <a:pt x="97" y="65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86" y="77"/>
                  </a:lnTo>
                  <a:lnTo>
                    <a:pt x="79" y="92"/>
                  </a:lnTo>
                  <a:lnTo>
                    <a:pt x="70" y="112"/>
                  </a:lnTo>
                  <a:lnTo>
                    <a:pt x="61" y="137"/>
                  </a:lnTo>
                  <a:lnTo>
                    <a:pt x="54" y="168"/>
                  </a:lnTo>
                  <a:lnTo>
                    <a:pt x="49" y="203"/>
                  </a:lnTo>
                  <a:lnTo>
                    <a:pt x="48" y="242"/>
                  </a:lnTo>
                  <a:lnTo>
                    <a:pt x="34" y="383"/>
                  </a:lnTo>
                  <a:lnTo>
                    <a:pt x="32" y="421"/>
                  </a:lnTo>
                  <a:lnTo>
                    <a:pt x="28" y="513"/>
                  </a:lnTo>
                  <a:lnTo>
                    <a:pt x="22" y="622"/>
                  </a:lnTo>
                  <a:lnTo>
                    <a:pt x="17" y="716"/>
                  </a:lnTo>
                  <a:lnTo>
                    <a:pt x="11" y="651"/>
                  </a:lnTo>
                  <a:lnTo>
                    <a:pt x="5" y="523"/>
                  </a:lnTo>
                  <a:lnTo>
                    <a:pt x="0" y="356"/>
                  </a:lnTo>
                  <a:lnTo>
                    <a:pt x="5" y="173"/>
                  </a:lnTo>
                  <a:lnTo>
                    <a:pt x="16" y="0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58" y="6"/>
                  </a:lnTo>
                  <a:lnTo>
                    <a:pt x="76" y="8"/>
                  </a:lnTo>
                  <a:lnTo>
                    <a:pt x="97" y="11"/>
                  </a:lnTo>
                  <a:lnTo>
                    <a:pt x="121" y="12"/>
                  </a:lnTo>
                  <a:lnTo>
                    <a:pt x="146" y="14"/>
                  </a:lnTo>
                  <a:lnTo>
                    <a:pt x="173" y="16"/>
                  </a:lnTo>
                  <a:lnTo>
                    <a:pt x="202" y="18"/>
                  </a:lnTo>
                  <a:lnTo>
                    <a:pt x="231" y="20"/>
                  </a:lnTo>
                  <a:lnTo>
                    <a:pt x="264" y="21"/>
                  </a:lnTo>
                  <a:lnTo>
                    <a:pt x="296" y="23"/>
                  </a:lnTo>
                  <a:lnTo>
                    <a:pt x="329" y="24"/>
                  </a:lnTo>
                  <a:lnTo>
                    <a:pt x="363" y="26"/>
                  </a:lnTo>
                  <a:lnTo>
                    <a:pt x="397" y="28"/>
                  </a:lnTo>
                  <a:lnTo>
                    <a:pt x="433" y="29"/>
                  </a:lnTo>
                  <a:lnTo>
                    <a:pt x="468" y="30"/>
                  </a:lnTo>
                  <a:lnTo>
                    <a:pt x="503" y="31"/>
                  </a:lnTo>
                  <a:lnTo>
                    <a:pt x="538" y="33"/>
                  </a:lnTo>
                  <a:lnTo>
                    <a:pt x="572" y="34"/>
                  </a:lnTo>
                  <a:lnTo>
                    <a:pt x="607" y="35"/>
                  </a:lnTo>
                  <a:lnTo>
                    <a:pt x="640" y="36"/>
                  </a:lnTo>
                  <a:lnTo>
                    <a:pt x="673" y="37"/>
                  </a:lnTo>
                  <a:lnTo>
                    <a:pt x="704" y="38"/>
                  </a:lnTo>
                  <a:lnTo>
                    <a:pt x="734" y="38"/>
                  </a:lnTo>
                  <a:lnTo>
                    <a:pt x="763" y="39"/>
                  </a:lnTo>
                  <a:lnTo>
                    <a:pt x="790" y="39"/>
                  </a:lnTo>
                  <a:lnTo>
                    <a:pt x="816" y="41"/>
                  </a:lnTo>
                  <a:lnTo>
                    <a:pt x="839" y="41"/>
                  </a:lnTo>
                  <a:lnTo>
                    <a:pt x="859" y="41"/>
                  </a:lnTo>
                  <a:lnTo>
                    <a:pt x="879" y="41"/>
                  </a:lnTo>
                  <a:lnTo>
                    <a:pt x="895" y="41"/>
                  </a:lnTo>
                  <a:lnTo>
                    <a:pt x="8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Freeform 19"/>
            <p:cNvSpPr>
              <a:spLocks/>
            </p:cNvSpPr>
            <p:nvPr/>
          </p:nvSpPr>
          <p:spPr bwMode="auto">
            <a:xfrm>
              <a:off x="4645" y="787"/>
              <a:ext cx="451" cy="49"/>
            </a:xfrm>
            <a:custGeom>
              <a:avLst/>
              <a:gdLst>
                <a:gd name="T0" fmla="*/ 1 w 902"/>
                <a:gd name="T1" fmla="*/ 1 h 97"/>
                <a:gd name="T2" fmla="*/ 1 w 902"/>
                <a:gd name="T3" fmla="*/ 1 h 97"/>
                <a:gd name="T4" fmla="*/ 1 w 902"/>
                <a:gd name="T5" fmla="*/ 1 h 97"/>
                <a:gd name="T6" fmla="*/ 1 w 902"/>
                <a:gd name="T7" fmla="*/ 1 h 97"/>
                <a:gd name="T8" fmla="*/ 1 w 902"/>
                <a:gd name="T9" fmla="*/ 1 h 97"/>
                <a:gd name="T10" fmla="*/ 1 w 902"/>
                <a:gd name="T11" fmla="*/ 1 h 97"/>
                <a:gd name="T12" fmla="*/ 1 w 902"/>
                <a:gd name="T13" fmla="*/ 1 h 97"/>
                <a:gd name="T14" fmla="*/ 1 w 902"/>
                <a:gd name="T15" fmla="*/ 1 h 97"/>
                <a:gd name="T16" fmla="*/ 1 w 902"/>
                <a:gd name="T17" fmla="*/ 1 h 97"/>
                <a:gd name="T18" fmla="*/ 1 w 902"/>
                <a:gd name="T19" fmla="*/ 1 h 97"/>
                <a:gd name="T20" fmla="*/ 1 w 902"/>
                <a:gd name="T21" fmla="*/ 1 h 97"/>
                <a:gd name="T22" fmla="*/ 1 w 902"/>
                <a:gd name="T23" fmla="*/ 1 h 97"/>
                <a:gd name="T24" fmla="*/ 1 w 902"/>
                <a:gd name="T25" fmla="*/ 1 h 97"/>
                <a:gd name="T26" fmla="*/ 1 w 902"/>
                <a:gd name="T27" fmla="*/ 1 h 97"/>
                <a:gd name="T28" fmla="*/ 1 w 902"/>
                <a:gd name="T29" fmla="*/ 1 h 97"/>
                <a:gd name="T30" fmla="*/ 1 w 902"/>
                <a:gd name="T31" fmla="*/ 1 h 97"/>
                <a:gd name="T32" fmla="*/ 1 w 902"/>
                <a:gd name="T33" fmla="*/ 1 h 97"/>
                <a:gd name="T34" fmla="*/ 1 w 902"/>
                <a:gd name="T35" fmla="*/ 1 h 97"/>
                <a:gd name="T36" fmla="*/ 1 w 902"/>
                <a:gd name="T37" fmla="*/ 1 h 97"/>
                <a:gd name="T38" fmla="*/ 1 w 902"/>
                <a:gd name="T39" fmla="*/ 1 h 97"/>
                <a:gd name="T40" fmla="*/ 1 w 902"/>
                <a:gd name="T41" fmla="*/ 1 h 97"/>
                <a:gd name="T42" fmla="*/ 1 w 902"/>
                <a:gd name="T43" fmla="*/ 1 h 97"/>
                <a:gd name="T44" fmla="*/ 1 w 902"/>
                <a:gd name="T45" fmla="*/ 1 h 97"/>
                <a:gd name="T46" fmla="*/ 1 w 902"/>
                <a:gd name="T47" fmla="*/ 1 h 97"/>
                <a:gd name="T48" fmla="*/ 1 w 902"/>
                <a:gd name="T49" fmla="*/ 1 h 97"/>
                <a:gd name="T50" fmla="*/ 1 w 902"/>
                <a:gd name="T51" fmla="*/ 1 h 97"/>
                <a:gd name="T52" fmla="*/ 1 w 902"/>
                <a:gd name="T53" fmla="*/ 1 h 97"/>
                <a:gd name="T54" fmla="*/ 1 w 902"/>
                <a:gd name="T55" fmla="*/ 1 h 97"/>
                <a:gd name="T56" fmla="*/ 1 w 902"/>
                <a:gd name="T57" fmla="*/ 1 h 97"/>
                <a:gd name="T58" fmla="*/ 1 w 902"/>
                <a:gd name="T59" fmla="*/ 1 h 97"/>
                <a:gd name="T60" fmla="*/ 1 w 902"/>
                <a:gd name="T61" fmla="*/ 1 h 97"/>
                <a:gd name="T62" fmla="*/ 1 w 902"/>
                <a:gd name="T63" fmla="*/ 1 h 97"/>
                <a:gd name="T64" fmla="*/ 0 w 902"/>
                <a:gd name="T65" fmla="*/ 1 h 97"/>
                <a:gd name="T66" fmla="*/ 0 w 902"/>
                <a:gd name="T67" fmla="*/ 0 h 97"/>
                <a:gd name="T68" fmla="*/ 1 w 902"/>
                <a:gd name="T69" fmla="*/ 1 h 97"/>
                <a:gd name="T70" fmla="*/ 1 w 902"/>
                <a:gd name="T71" fmla="*/ 1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2"/>
                <a:gd name="T109" fmla="*/ 0 h 97"/>
                <a:gd name="T110" fmla="*/ 902 w 902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2" h="97">
                  <a:moveTo>
                    <a:pt x="902" y="93"/>
                  </a:moveTo>
                  <a:lnTo>
                    <a:pt x="887" y="94"/>
                  </a:lnTo>
                  <a:lnTo>
                    <a:pt x="871" y="95"/>
                  </a:lnTo>
                  <a:lnTo>
                    <a:pt x="856" y="95"/>
                  </a:lnTo>
                  <a:lnTo>
                    <a:pt x="840" y="97"/>
                  </a:lnTo>
                  <a:lnTo>
                    <a:pt x="824" y="97"/>
                  </a:lnTo>
                  <a:lnTo>
                    <a:pt x="807" y="97"/>
                  </a:lnTo>
                  <a:lnTo>
                    <a:pt x="791" y="97"/>
                  </a:lnTo>
                  <a:lnTo>
                    <a:pt x="775" y="97"/>
                  </a:lnTo>
                  <a:lnTo>
                    <a:pt x="759" y="97"/>
                  </a:lnTo>
                  <a:lnTo>
                    <a:pt x="743" y="97"/>
                  </a:lnTo>
                  <a:lnTo>
                    <a:pt x="727" y="95"/>
                  </a:lnTo>
                  <a:lnTo>
                    <a:pt x="711" y="95"/>
                  </a:lnTo>
                  <a:lnTo>
                    <a:pt x="696" y="94"/>
                  </a:lnTo>
                  <a:lnTo>
                    <a:pt x="680" y="93"/>
                  </a:lnTo>
                  <a:lnTo>
                    <a:pt x="663" y="91"/>
                  </a:lnTo>
                  <a:lnTo>
                    <a:pt x="648" y="90"/>
                  </a:lnTo>
                  <a:lnTo>
                    <a:pt x="602" y="86"/>
                  </a:lnTo>
                  <a:lnTo>
                    <a:pt x="554" y="82"/>
                  </a:lnTo>
                  <a:lnTo>
                    <a:pt x="504" y="77"/>
                  </a:lnTo>
                  <a:lnTo>
                    <a:pt x="453" y="72"/>
                  </a:lnTo>
                  <a:lnTo>
                    <a:pt x="401" y="67"/>
                  </a:lnTo>
                  <a:lnTo>
                    <a:pt x="349" y="61"/>
                  </a:lnTo>
                  <a:lnTo>
                    <a:pt x="297" y="55"/>
                  </a:lnTo>
                  <a:lnTo>
                    <a:pt x="249" y="48"/>
                  </a:lnTo>
                  <a:lnTo>
                    <a:pt x="201" y="42"/>
                  </a:lnTo>
                  <a:lnTo>
                    <a:pt x="158" y="37"/>
                  </a:lnTo>
                  <a:lnTo>
                    <a:pt x="117" y="31"/>
                  </a:lnTo>
                  <a:lnTo>
                    <a:pt x="82" y="26"/>
                  </a:lnTo>
                  <a:lnTo>
                    <a:pt x="52" y="22"/>
                  </a:lnTo>
                  <a:lnTo>
                    <a:pt x="28" y="17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2" y="57"/>
                  </a:lnTo>
                  <a:lnTo>
                    <a:pt x="9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Freeform 20"/>
            <p:cNvSpPr>
              <a:spLocks/>
            </p:cNvSpPr>
            <p:nvPr/>
          </p:nvSpPr>
          <p:spPr bwMode="auto">
            <a:xfrm>
              <a:off x="4367" y="946"/>
              <a:ext cx="1021" cy="395"/>
            </a:xfrm>
            <a:custGeom>
              <a:avLst/>
              <a:gdLst>
                <a:gd name="T0" fmla="*/ 0 w 2043"/>
                <a:gd name="T1" fmla="*/ 1 h 789"/>
                <a:gd name="T2" fmla="*/ 0 w 2043"/>
                <a:gd name="T3" fmla="*/ 1 h 789"/>
                <a:gd name="T4" fmla="*/ 0 w 2043"/>
                <a:gd name="T5" fmla="*/ 1 h 789"/>
                <a:gd name="T6" fmla="*/ 0 w 2043"/>
                <a:gd name="T7" fmla="*/ 1 h 789"/>
                <a:gd name="T8" fmla="*/ 0 w 2043"/>
                <a:gd name="T9" fmla="*/ 1 h 789"/>
                <a:gd name="T10" fmla="*/ 0 w 2043"/>
                <a:gd name="T11" fmla="*/ 1 h 789"/>
                <a:gd name="T12" fmla="*/ 0 w 2043"/>
                <a:gd name="T13" fmla="*/ 1 h 789"/>
                <a:gd name="T14" fmla="*/ 0 w 2043"/>
                <a:gd name="T15" fmla="*/ 1 h 789"/>
                <a:gd name="T16" fmla="*/ 0 w 2043"/>
                <a:gd name="T17" fmla="*/ 1 h 789"/>
                <a:gd name="T18" fmla="*/ 0 w 2043"/>
                <a:gd name="T19" fmla="*/ 1 h 789"/>
                <a:gd name="T20" fmla="*/ 0 w 2043"/>
                <a:gd name="T21" fmla="*/ 1 h 789"/>
                <a:gd name="T22" fmla="*/ 0 w 2043"/>
                <a:gd name="T23" fmla="*/ 1 h 789"/>
                <a:gd name="T24" fmla="*/ 0 w 2043"/>
                <a:gd name="T25" fmla="*/ 1 h 789"/>
                <a:gd name="T26" fmla="*/ 0 w 2043"/>
                <a:gd name="T27" fmla="*/ 1 h 789"/>
                <a:gd name="T28" fmla="*/ 0 w 2043"/>
                <a:gd name="T29" fmla="*/ 1 h 789"/>
                <a:gd name="T30" fmla="*/ 0 w 2043"/>
                <a:gd name="T31" fmla="*/ 1 h 789"/>
                <a:gd name="T32" fmla="*/ 0 w 2043"/>
                <a:gd name="T33" fmla="*/ 1 h 789"/>
                <a:gd name="T34" fmla="*/ 0 w 2043"/>
                <a:gd name="T35" fmla="*/ 1 h 789"/>
                <a:gd name="T36" fmla="*/ 0 w 2043"/>
                <a:gd name="T37" fmla="*/ 1 h 789"/>
                <a:gd name="T38" fmla="*/ 0 w 2043"/>
                <a:gd name="T39" fmla="*/ 1 h 789"/>
                <a:gd name="T40" fmla="*/ 0 w 2043"/>
                <a:gd name="T41" fmla="*/ 1 h 789"/>
                <a:gd name="T42" fmla="*/ 0 w 2043"/>
                <a:gd name="T43" fmla="*/ 1 h 789"/>
                <a:gd name="T44" fmla="*/ 0 w 2043"/>
                <a:gd name="T45" fmla="*/ 1 h 789"/>
                <a:gd name="T46" fmla="*/ 0 w 2043"/>
                <a:gd name="T47" fmla="*/ 1 h 789"/>
                <a:gd name="T48" fmla="*/ 0 w 2043"/>
                <a:gd name="T49" fmla="*/ 1 h 789"/>
                <a:gd name="T50" fmla="*/ 0 w 2043"/>
                <a:gd name="T51" fmla="*/ 1 h 789"/>
                <a:gd name="T52" fmla="*/ 0 w 2043"/>
                <a:gd name="T53" fmla="*/ 1 h 789"/>
                <a:gd name="T54" fmla="*/ 0 w 2043"/>
                <a:gd name="T55" fmla="*/ 1 h 789"/>
                <a:gd name="T56" fmla="*/ 0 w 2043"/>
                <a:gd name="T57" fmla="*/ 1 h 789"/>
                <a:gd name="T58" fmla="*/ 0 w 2043"/>
                <a:gd name="T59" fmla="*/ 1 h 789"/>
                <a:gd name="T60" fmla="*/ 0 w 2043"/>
                <a:gd name="T61" fmla="*/ 1 h 789"/>
                <a:gd name="T62" fmla="*/ 0 w 2043"/>
                <a:gd name="T63" fmla="*/ 1 h 789"/>
                <a:gd name="T64" fmla="*/ 0 w 2043"/>
                <a:gd name="T65" fmla="*/ 1 h 789"/>
                <a:gd name="T66" fmla="*/ 0 w 2043"/>
                <a:gd name="T67" fmla="*/ 1 h 789"/>
                <a:gd name="T68" fmla="*/ 0 w 2043"/>
                <a:gd name="T69" fmla="*/ 1 h 789"/>
                <a:gd name="T70" fmla="*/ 0 w 2043"/>
                <a:gd name="T71" fmla="*/ 1 h 789"/>
                <a:gd name="T72" fmla="*/ 0 w 2043"/>
                <a:gd name="T73" fmla="*/ 1 h 789"/>
                <a:gd name="T74" fmla="*/ 0 w 2043"/>
                <a:gd name="T75" fmla="*/ 1 h 789"/>
                <a:gd name="T76" fmla="*/ 0 w 2043"/>
                <a:gd name="T77" fmla="*/ 1 h 789"/>
                <a:gd name="T78" fmla="*/ 0 w 2043"/>
                <a:gd name="T79" fmla="*/ 1 h 789"/>
                <a:gd name="T80" fmla="*/ 0 w 2043"/>
                <a:gd name="T81" fmla="*/ 1 h 789"/>
                <a:gd name="T82" fmla="*/ 0 w 2043"/>
                <a:gd name="T83" fmla="*/ 1 h 789"/>
                <a:gd name="T84" fmla="*/ 0 w 2043"/>
                <a:gd name="T85" fmla="*/ 1 h 789"/>
                <a:gd name="T86" fmla="*/ 0 w 2043"/>
                <a:gd name="T87" fmla="*/ 1 h 789"/>
                <a:gd name="T88" fmla="*/ 0 w 2043"/>
                <a:gd name="T89" fmla="*/ 1 h 789"/>
                <a:gd name="T90" fmla="*/ 0 w 2043"/>
                <a:gd name="T91" fmla="*/ 1 h 789"/>
                <a:gd name="T92" fmla="*/ 0 w 2043"/>
                <a:gd name="T93" fmla="*/ 1 h 789"/>
                <a:gd name="T94" fmla="*/ 0 w 2043"/>
                <a:gd name="T95" fmla="*/ 1 h 789"/>
                <a:gd name="T96" fmla="*/ 0 w 2043"/>
                <a:gd name="T97" fmla="*/ 1 h 789"/>
                <a:gd name="T98" fmla="*/ 0 w 2043"/>
                <a:gd name="T99" fmla="*/ 1 h 789"/>
                <a:gd name="T100" fmla="*/ 0 w 2043"/>
                <a:gd name="T101" fmla="*/ 1 h 789"/>
                <a:gd name="T102" fmla="*/ 0 w 2043"/>
                <a:gd name="T103" fmla="*/ 1 h 789"/>
                <a:gd name="T104" fmla="*/ 0 w 2043"/>
                <a:gd name="T105" fmla="*/ 1 h 789"/>
                <a:gd name="T106" fmla="*/ 0 w 2043"/>
                <a:gd name="T107" fmla="*/ 1 h 789"/>
                <a:gd name="T108" fmla="*/ 0 w 2043"/>
                <a:gd name="T109" fmla="*/ 1 h 789"/>
                <a:gd name="T110" fmla="*/ 0 w 2043"/>
                <a:gd name="T111" fmla="*/ 1 h 789"/>
                <a:gd name="T112" fmla="*/ 0 w 2043"/>
                <a:gd name="T113" fmla="*/ 1 h 789"/>
                <a:gd name="T114" fmla="*/ 0 w 2043"/>
                <a:gd name="T115" fmla="*/ 1 h 789"/>
                <a:gd name="T116" fmla="*/ 0 w 2043"/>
                <a:gd name="T117" fmla="*/ 1 h 789"/>
                <a:gd name="T118" fmla="*/ 0 w 2043"/>
                <a:gd name="T119" fmla="*/ 1 h 789"/>
                <a:gd name="T120" fmla="*/ 0 w 2043"/>
                <a:gd name="T121" fmla="*/ 1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43"/>
                <a:gd name="T184" fmla="*/ 0 h 789"/>
                <a:gd name="T185" fmla="*/ 2043 w 2043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43" h="789">
                  <a:moveTo>
                    <a:pt x="2035" y="49"/>
                  </a:moveTo>
                  <a:lnTo>
                    <a:pt x="1633" y="0"/>
                  </a:lnTo>
                  <a:lnTo>
                    <a:pt x="1633" y="10"/>
                  </a:lnTo>
                  <a:lnTo>
                    <a:pt x="1935" y="50"/>
                  </a:lnTo>
                  <a:lnTo>
                    <a:pt x="1937" y="52"/>
                  </a:lnTo>
                  <a:lnTo>
                    <a:pt x="1940" y="55"/>
                  </a:lnTo>
                  <a:lnTo>
                    <a:pt x="1944" y="60"/>
                  </a:lnTo>
                  <a:lnTo>
                    <a:pt x="1945" y="65"/>
                  </a:lnTo>
                  <a:lnTo>
                    <a:pt x="1913" y="79"/>
                  </a:lnTo>
                  <a:lnTo>
                    <a:pt x="1877" y="93"/>
                  </a:lnTo>
                  <a:lnTo>
                    <a:pt x="1838" y="107"/>
                  </a:lnTo>
                  <a:lnTo>
                    <a:pt x="1798" y="121"/>
                  </a:lnTo>
                  <a:lnTo>
                    <a:pt x="1755" y="135"/>
                  </a:lnTo>
                  <a:lnTo>
                    <a:pt x="1714" y="147"/>
                  </a:lnTo>
                  <a:lnTo>
                    <a:pt x="1671" y="160"/>
                  </a:lnTo>
                  <a:lnTo>
                    <a:pt x="1631" y="173"/>
                  </a:lnTo>
                  <a:lnTo>
                    <a:pt x="1591" y="184"/>
                  </a:lnTo>
                  <a:lnTo>
                    <a:pt x="1555" y="195"/>
                  </a:lnTo>
                  <a:lnTo>
                    <a:pt x="1521" y="204"/>
                  </a:lnTo>
                  <a:lnTo>
                    <a:pt x="1492" y="212"/>
                  </a:lnTo>
                  <a:lnTo>
                    <a:pt x="1469" y="218"/>
                  </a:lnTo>
                  <a:lnTo>
                    <a:pt x="1451" y="222"/>
                  </a:lnTo>
                  <a:lnTo>
                    <a:pt x="1439" y="226"/>
                  </a:lnTo>
                  <a:lnTo>
                    <a:pt x="1436" y="227"/>
                  </a:lnTo>
                  <a:lnTo>
                    <a:pt x="1435" y="228"/>
                  </a:lnTo>
                  <a:lnTo>
                    <a:pt x="1431" y="229"/>
                  </a:lnTo>
                  <a:lnTo>
                    <a:pt x="1426" y="233"/>
                  </a:lnTo>
                  <a:lnTo>
                    <a:pt x="1420" y="235"/>
                  </a:lnTo>
                  <a:lnTo>
                    <a:pt x="1412" y="237"/>
                  </a:lnTo>
                  <a:lnTo>
                    <a:pt x="1402" y="238"/>
                  </a:lnTo>
                  <a:lnTo>
                    <a:pt x="1394" y="237"/>
                  </a:lnTo>
                  <a:lnTo>
                    <a:pt x="1385" y="235"/>
                  </a:lnTo>
                  <a:lnTo>
                    <a:pt x="1359" y="231"/>
                  </a:lnTo>
                  <a:lnTo>
                    <a:pt x="1330" y="228"/>
                  </a:lnTo>
                  <a:lnTo>
                    <a:pt x="1300" y="224"/>
                  </a:lnTo>
                  <a:lnTo>
                    <a:pt x="1269" y="220"/>
                  </a:lnTo>
                  <a:lnTo>
                    <a:pt x="1237" y="216"/>
                  </a:lnTo>
                  <a:lnTo>
                    <a:pt x="1204" y="212"/>
                  </a:lnTo>
                  <a:lnTo>
                    <a:pt x="1171" y="207"/>
                  </a:lnTo>
                  <a:lnTo>
                    <a:pt x="1136" y="204"/>
                  </a:lnTo>
                  <a:lnTo>
                    <a:pt x="1102" y="199"/>
                  </a:lnTo>
                  <a:lnTo>
                    <a:pt x="1067" y="195"/>
                  </a:lnTo>
                  <a:lnTo>
                    <a:pt x="1032" y="190"/>
                  </a:lnTo>
                  <a:lnTo>
                    <a:pt x="997" y="185"/>
                  </a:lnTo>
                  <a:lnTo>
                    <a:pt x="962" y="181"/>
                  </a:lnTo>
                  <a:lnTo>
                    <a:pt x="928" y="177"/>
                  </a:lnTo>
                  <a:lnTo>
                    <a:pt x="894" y="173"/>
                  </a:lnTo>
                  <a:lnTo>
                    <a:pt x="861" y="168"/>
                  </a:lnTo>
                  <a:lnTo>
                    <a:pt x="829" y="165"/>
                  </a:lnTo>
                  <a:lnTo>
                    <a:pt x="798" y="160"/>
                  </a:lnTo>
                  <a:lnTo>
                    <a:pt x="768" y="156"/>
                  </a:lnTo>
                  <a:lnTo>
                    <a:pt x="739" y="153"/>
                  </a:lnTo>
                  <a:lnTo>
                    <a:pt x="711" y="150"/>
                  </a:lnTo>
                  <a:lnTo>
                    <a:pt x="686" y="146"/>
                  </a:lnTo>
                  <a:lnTo>
                    <a:pt x="662" y="143"/>
                  </a:lnTo>
                  <a:lnTo>
                    <a:pt x="639" y="140"/>
                  </a:lnTo>
                  <a:lnTo>
                    <a:pt x="619" y="138"/>
                  </a:lnTo>
                  <a:lnTo>
                    <a:pt x="601" y="136"/>
                  </a:lnTo>
                  <a:lnTo>
                    <a:pt x="586" y="133"/>
                  </a:lnTo>
                  <a:lnTo>
                    <a:pt x="572" y="132"/>
                  </a:lnTo>
                  <a:lnTo>
                    <a:pt x="561" y="131"/>
                  </a:lnTo>
                  <a:lnTo>
                    <a:pt x="553" y="130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42" y="142"/>
                  </a:lnTo>
                  <a:lnTo>
                    <a:pt x="552" y="143"/>
                  </a:lnTo>
                  <a:lnTo>
                    <a:pt x="566" y="144"/>
                  </a:lnTo>
                  <a:lnTo>
                    <a:pt x="582" y="146"/>
                  </a:lnTo>
                  <a:lnTo>
                    <a:pt x="603" y="148"/>
                  </a:lnTo>
                  <a:lnTo>
                    <a:pt x="625" y="152"/>
                  </a:lnTo>
                  <a:lnTo>
                    <a:pt x="650" y="154"/>
                  </a:lnTo>
                  <a:lnTo>
                    <a:pt x="678" y="158"/>
                  </a:lnTo>
                  <a:lnTo>
                    <a:pt x="708" y="161"/>
                  </a:lnTo>
                  <a:lnTo>
                    <a:pt x="739" y="166"/>
                  </a:lnTo>
                  <a:lnTo>
                    <a:pt x="772" y="169"/>
                  </a:lnTo>
                  <a:lnTo>
                    <a:pt x="807" y="174"/>
                  </a:lnTo>
                  <a:lnTo>
                    <a:pt x="843" y="178"/>
                  </a:lnTo>
                  <a:lnTo>
                    <a:pt x="879" y="183"/>
                  </a:lnTo>
                  <a:lnTo>
                    <a:pt x="916" y="188"/>
                  </a:lnTo>
                  <a:lnTo>
                    <a:pt x="953" y="192"/>
                  </a:lnTo>
                  <a:lnTo>
                    <a:pt x="991" y="197"/>
                  </a:lnTo>
                  <a:lnTo>
                    <a:pt x="1028" y="201"/>
                  </a:lnTo>
                  <a:lnTo>
                    <a:pt x="1065" y="205"/>
                  </a:lnTo>
                  <a:lnTo>
                    <a:pt x="1101" y="209"/>
                  </a:lnTo>
                  <a:lnTo>
                    <a:pt x="1136" y="214"/>
                  </a:lnTo>
                  <a:lnTo>
                    <a:pt x="1171" y="219"/>
                  </a:lnTo>
                  <a:lnTo>
                    <a:pt x="1203" y="222"/>
                  </a:lnTo>
                  <a:lnTo>
                    <a:pt x="1234" y="227"/>
                  </a:lnTo>
                  <a:lnTo>
                    <a:pt x="1264" y="230"/>
                  </a:lnTo>
                  <a:lnTo>
                    <a:pt x="1291" y="234"/>
                  </a:lnTo>
                  <a:lnTo>
                    <a:pt x="1316" y="236"/>
                  </a:lnTo>
                  <a:lnTo>
                    <a:pt x="1338" y="239"/>
                  </a:lnTo>
                  <a:lnTo>
                    <a:pt x="1358" y="242"/>
                  </a:lnTo>
                  <a:lnTo>
                    <a:pt x="1374" y="244"/>
                  </a:lnTo>
                  <a:lnTo>
                    <a:pt x="1386" y="245"/>
                  </a:lnTo>
                  <a:lnTo>
                    <a:pt x="1390" y="267"/>
                  </a:lnTo>
                  <a:lnTo>
                    <a:pt x="1393" y="310"/>
                  </a:lnTo>
                  <a:lnTo>
                    <a:pt x="1394" y="363"/>
                  </a:lnTo>
                  <a:lnTo>
                    <a:pt x="1396" y="410"/>
                  </a:lnTo>
                  <a:lnTo>
                    <a:pt x="1387" y="417"/>
                  </a:lnTo>
                  <a:lnTo>
                    <a:pt x="1381" y="423"/>
                  </a:lnTo>
                  <a:lnTo>
                    <a:pt x="1375" y="425"/>
                  </a:lnTo>
                  <a:lnTo>
                    <a:pt x="1371" y="423"/>
                  </a:lnTo>
                  <a:lnTo>
                    <a:pt x="1368" y="420"/>
                  </a:lnTo>
                  <a:lnTo>
                    <a:pt x="1360" y="418"/>
                  </a:lnTo>
                  <a:lnTo>
                    <a:pt x="1347" y="416"/>
                  </a:lnTo>
                  <a:lnTo>
                    <a:pt x="1331" y="413"/>
                  </a:lnTo>
                  <a:lnTo>
                    <a:pt x="1313" y="410"/>
                  </a:lnTo>
                  <a:lnTo>
                    <a:pt x="1290" y="407"/>
                  </a:lnTo>
                  <a:lnTo>
                    <a:pt x="1265" y="402"/>
                  </a:lnTo>
                  <a:lnTo>
                    <a:pt x="1238" y="398"/>
                  </a:lnTo>
                  <a:lnTo>
                    <a:pt x="1207" y="394"/>
                  </a:lnTo>
                  <a:lnTo>
                    <a:pt x="1176" y="389"/>
                  </a:lnTo>
                  <a:lnTo>
                    <a:pt x="1141" y="385"/>
                  </a:lnTo>
                  <a:lnTo>
                    <a:pt x="1105" y="380"/>
                  </a:lnTo>
                  <a:lnTo>
                    <a:pt x="1068" y="374"/>
                  </a:lnTo>
                  <a:lnTo>
                    <a:pt x="1030" y="370"/>
                  </a:lnTo>
                  <a:lnTo>
                    <a:pt x="992" y="364"/>
                  </a:lnTo>
                  <a:lnTo>
                    <a:pt x="953" y="359"/>
                  </a:lnTo>
                  <a:lnTo>
                    <a:pt x="914" y="354"/>
                  </a:lnTo>
                  <a:lnTo>
                    <a:pt x="875" y="348"/>
                  </a:lnTo>
                  <a:lnTo>
                    <a:pt x="836" y="343"/>
                  </a:lnTo>
                  <a:lnTo>
                    <a:pt x="798" y="337"/>
                  </a:lnTo>
                  <a:lnTo>
                    <a:pt x="760" y="332"/>
                  </a:lnTo>
                  <a:lnTo>
                    <a:pt x="724" y="326"/>
                  </a:lnTo>
                  <a:lnTo>
                    <a:pt x="688" y="321"/>
                  </a:lnTo>
                  <a:lnTo>
                    <a:pt x="655" y="315"/>
                  </a:lnTo>
                  <a:lnTo>
                    <a:pt x="624" y="311"/>
                  </a:lnTo>
                  <a:lnTo>
                    <a:pt x="595" y="305"/>
                  </a:lnTo>
                  <a:lnTo>
                    <a:pt x="567" y="301"/>
                  </a:lnTo>
                  <a:lnTo>
                    <a:pt x="544" y="296"/>
                  </a:lnTo>
                  <a:lnTo>
                    <a:pt x="522" y="291"/>
                  </a:lnTo>
                  <a:lnTo>
                    <a:pt x="505" y="288"/>
                  </a:lnTo>
                  <a:lnTo>
                    <a:pt x="490" y="283"/>
                  </a:lnTo>
                  <a:lnTo>
                    <a:pt x="480" y="280"/>
                  </a:lnTo>
                  <a:lnTo>
                    <a:pt x="477" y="241"/>
                  </a:lnTo>
                  <a:lnTo>
                    <a:pt x="477" y="200"/>
                  </a:lnTo>
                  <a:lnTo>
                    <a:pt x="481" y="160"/>
                  </a:lnTo>
                  <a:lnTo>
                    <a:pt x="487" y="122"/>
                  </a:lnTo>
                  <a:lnTo>
                    <a:pt x="505" y="114"/>
                  </a:lnTo>
                  <a:lnTo>
                    <a:pt x="525" y="108"/>
                  </a:lnTo>
                  <a:lnTo>
                    <a:pt x="544" y="102"/>
                  </a:lnTo>
                  <a:lnTo>
                    <a:pt x="565" y="98"/>
                  </a:lnTo>
                  <a:lnTo>
                    <a:pt x="585" y="93"/>
                  </a:lnTo>
                  <a:lnTo>
                    <a:pt x="604" y="87"/>
                  </a:lnTo>
                  <a:lnTo>
                    <a:pt x="624" y="82"/>
                  </a:lnTo>
                  <a:lnTo>
                    <a:pt x="642" y="74"/>
                  </a:lnTo>
                  <a:lnTo>
                    <a:pt x="619" y="72"/>
                  </a:lnTo>
                  <a:lnTo>
                    <a:pt x="591" y="75"/>
                  </a:lnTo>
                  <a:lnTo>
                    <a:pt x="563" y="78"/>
                  </a:lnTo>
                  <a:lnTo>
                    <a:pt x="535" y="83"/>
                  </a:lnTo>
                  <a:lnTo>
                    <a:pt x="510" y="87"/>
                  </a:lnTo>
                  <a:lnTo>
                    <a:pt x="489" y="92"/>
                  </a:lnTo>
                  <a:lnTo>
                    <a:pt x="475" y="95"/>
                  </a:lnTo>
                  <a:lnTo>
                    <a:pt x="470" y="97"/>
                  </a:lnTo>
                  <a:lnTo>
                    <a:pt x="464" y="138"/>
                  </a:lnTo>
                  <a:lnTo>
                    <a:pt x="462" y="182"/>
                  </a:lnTo>
                  <a:lnTo>
                    <a:pt x="464" y="226"/>
                  </a:lnTo>
                  <a:lnTo>
                    <a:pt x="464" y="269"/>
                  </a:lnTo>
                  <a:lnTo>
                    <a:pt x="459" y="274"/>
                  </a:lnTo>
                  <a:lnTo>
                    <a:pt x="453" y="279"/>
                  </a:lnTo>
                  <a:lnTo>
                    <a:pt x="449" y="281"/>
                  </a:lnTo>
                  <a:lnTo>
                    <a:pt x="445" y="283"/>
                  </a:lnTo>
                  <a:lnTo>
                    <a:pt x="441" y="286"/>
                  </a:lnTo>
                  <a:lnTo>
                    <a:pt x="436" y="290"/>
                  </a:lnTo>
                  <a:lnTo>
                    <a:pt x="432" y="295"/>
                  </a:lnTo>
                  <a:lnTo>
                    <a:pt x="429" y="302"/>
                  </a:lnTo>
                  <a:lnTo>
                    <a:pt x="252" y="280"/>
                  </a:lnTo>
                  <a:lnTo>
                    <a:pt x="238" y="287"/>
                  </a:lnTo>
                  <a:lnTo>
                    <a:pt x="223" y="295"/>
                  </a:lnTo>
                  <a:lnTo>
                    <a:pt x="206" y="305"/>
                  </a:lnTo>
                  <a:lnTo>
                    <a:pt x="188" y="315"/>
                  </a:lnTo>
                  <a:lnTo>
                    <a:pt x="169" y="328"/>
                  </a:lnTo>
                  <a:lnTo>
                    <a:pt x="149" y="341"/>
                  </a:lnTo>
                  <a:lnTo>
                    <a:pt x="129" y="355"/>
                  </a:lnTo>
                  <a:lnTo>
                    <a:pt x="110" y="367"/>
                  </a:lnTo>
                  <a:lnTo>
                    <a:pt x="91" y="381"/>
                  </a:lnTo>
                  <a:lnTo>
                    <a:pt x="73" y="394"/>
                  </a:lnTo>
                  <a:lnTo>
                    <a:pt x="56" y="405"/>
                  </a:lnTo>
                  <a:lnTo>
                    <a:pt x="40" y="417"/>
                  </a:lnTo>
                  <a:lnTo>
                    <a:pt x="27" y="426"/>
                  </a:lnTo>
                  <a:lnTo>
                    <a:pt x="15" y="434"/>
                  </a:lnTo>
                  <a:lnTo>
                    <a:pt x="6" y="441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2" y="462"/>
                  </a:lnTo>
                  <a:lnTo>
                    <a:pt x="6" y="465"/>
                  </a:lnTo>
                  <a:lnTo>
                    <a:pt x="11" y="465"/>
                  </a:lnTo>
                  <a:lnTo>
                    <a:pt x="21" y="468"/>
                  </a:lnTo>
                  <a:lnTo>
                    <a:pt x="37" y="470"/>
                  </a:lnTo>
                  <a:lnTo>
                    <a:pt x="59" y="474"/>
                  </a:lnTo>
                  <a:lnTo>
                    <a:pt x="86" y="479"/>
                  </a:lnTo>
                  <a:lnTo>
                    <a:pt x="118" y="485"/>
                  </a:lnTo>
                  <a:lnTo>
                    <a:pt x="154" y="491"/>
                  </a:lnTo>
                  <a:lnTo>
                    <a:pt x="193" y="499"/>
                  </a:lnTo>
                  <a:lnTo>
                    <a:pt x="237" y="507"/>
                  </a:lnTo>
                  <a:lnTo>
                    <a:pt x="283" y="515"/>
                  </a:lnTo>
                  <a:lnTo>
                    <a:pt x="331" y="524"/>
                  </a:lnTo>
                  <a:lnTo>
                    <a:pt x="382" y="533"/>
                  </a:lnTo>
                  <a:lnTo>
                    <a:pt x="434" y="544"/>
                  </a:lnTo>
                  <a:lnTo>
                    <a:pt x="487" y="553"/>
                  </a:lnTo>
                  <a:lnTo>
                    <a:pt x="542" y="563"/>
                  </a:lnTo>
                  <a:lnTo>
                    <a:pt x="596" y="574"/>
                  </a:lnTo>
                  <a:lnTo>
                    <a:pt x="650" y="584"/>
                  </a:lnTo>
                  <a:lnTo>
                    <a:pt x="705" y="594"/>
                  </a:lnTo>
                  <a:lnTo>
                    <a:pt x="758" y="605"/>
                  </a:lnTo>
                  <a:lnTo>
                    <a:pt x="810" y="614"/>
                  </a:lnTo>
                  <a:lnTo>
                    <a:pt x="861" y="624"/>
                  </a:lnTo>
                  <a:lnTo>
                    <a:pt x="909" y="633"/>
                  </a:lnTo>
                  <a:lnTo>
                    <a:pt x="954" y="642"/>
                  </a:lnTo>
                  <a:lnTo>
                    <a:pt x="997" y="650"/>
                  </a:lnTo>
                  <a:lnTo>
                    <a:pt x="1036" y="657"/>
                  </a:lnTo>
                  <a:lnTo>
                    <a:pt x="1072" y="663"/>
                  </a:lnTo>
                  <a:lnTo>
                    <a:pt x="1103" y="669"/>
                  </a:lnTo>
                  <a:lnTo>
                    <a:pt x="1129" y="675"/>
                  </a:lnTo>
                  <a:lnTo>
                    <a:pt x="1150" y="678"/>
                  </a:lnTo>
                  <a:lnTo>
                    <a:pt x="1166" y="682"/>
                  </a:lnTo>
                  <a:lnTo>
                    <a:pt x="1176" y="683"/>
                  </a:lnTo>
                  <a:lnTo>
                    <a:pt x="1179" y="684"/>
                  </a:lnTo>
                  <a:lnTo>
                    <a:pt x="1188" y="667"/>
                  </a:lnTo>
                  <a:lnTo>
                    <a:pt x="1186" y="667"/>
                  </a:lnTo>
                  <a:lnTo>
                    <a:pt x="1177" y="665"/>
                  </a:lnTo>
                  <a:lnTo>
                    <a:pt x="1163" y="662"/>
                  </a:lnTo>
                  <a:lnTo>
                    <a:pt x="1144" y="659"/>
                  </a:lnTo>
                  <a:lnTo>
                    <a:pt x="1123" y="654"/>
                  </a:lnTo>
                  <a:lnTo>
                    <a:pt x="1095" y="650"/>
                  </a:lnTo>
                  <a:lnTo>
                    <a:pt x="1064" y="643"/>
                  </a:lnTo>
                  <a:lnTo>
                    <a:pt x="1029" y="637"/>
                  </a:lnTo>
                  <a:lnTo>
                    <a:pt x="992" y="629"/>
                  </a:lnTo>
                  <a:lnTo>
                    <a:pt x="952" y="622"/>
                  </a:lnTo>
                  <a:lnTo>
                    <a:pt x="909" y="614"/>
                  </a:lnTo>
                  <a:lnTo>
                    <a:pt x="864" y="605"/>
                  </a:lnTo>
                  <a:lnTo>
                    <a:pt x="817" y="595"/>
                  </a:lnTo>
                  <a:lnTo>
                    <a:pt x="769" y="586"/>
                  </a:lnTo>
                  <a:lnTo>
                    <a:pt x="719" y="577"/>
                  </a:lnTo>
                  <a:lnTo>
                    <a:pt x="670" y="568"/>
                  </a:lnTo>
                  <a:lnTo>
                    <a:pt x="619" y="559"/>
                  </a:lnTo>
                  <a:lnTo>
                    <a:pt x="568" y="548"/>
                  </a:lnTo>
                  <a:lnTo>
                    <a:pt x="519" y="539"/>
                  </a:lnTo>
                  <a:lnTo>
                    <a:pt x="468" y="530"/>
                  </a:lnTo>
                  <a:lnTo>
                    <a:pt x="420" y="521"/>
                  </a:lnTo>
                  <a:lnTo>
                    <a:pt x="373" y="511"/>
                  </a:lnTo>
                  <a:lnTo>
                    <a:pt x="326" y="502"/>
                  </a:lnTo>
                  <a:lnTo>
                    <a:pt x="283" y="494"/>
                  </a:lnTo>
                  <a:lnTo>
                    <a:pt x="240" y="486"/>
                  </a:lnTo>
                  <a:lnTo>
                    <a:pt x="201" y="478"/>
                  </a:lnTo>
                  <a:lnTo>
                    <a:pt x="165" y="471"/>
                  </a:lnTo>
                  <a:lnTo>
                    <a:pt x="133" y="465"/>
                  </a:lnTo>
                  <a:lnTo>
                    <a:pt x="103" y="460"/>
                  </a:lnTo>
                  <a:lnTo>
                    <a:pt x="78" y="455"/>
                  </a:lnTo>
                  <a:lnTo>
                    <a:pt x="57" y="451"/>
                  </a:lnTo>
                  <a:lnTo>
                    <a:pt x="41" y="448"/>
                  </a:lnTo>
                  <a:lnTo>
                    <a:pt x="51" y="436"/>
                  </a:lnTo>
                  <a:lnTo>
                    <a:pt x="63" y="426"/>
                  </a:lnTo>
                  <a:lnTo>
                    <a:pt x="74" y="417"/>
                  </a:lnTo>
                  <a:lnTo>
                    <a:pt x="87" y="407"/>
                  </a:lnTo>
                  <a:lnTo>
                    <a:pt x="100" y="397"/>
                  </a:lnTo>
                  <a:lnTo>
                    <a:pt x="113" y="389"/>
                  </a:lnTo>
                  <a:lnTo>
                    <a:pt x="127" y="380"/>
                  </a:lnTo>
                  <a:lnTo>
                    <a:pt x="142" y="372"/>
                  </a:lnTo>
                  <a:lnTo>
                    <a:pt x="156" y="364"/>
                  </a:lnTo>
                  <a:lnTo>
                    <a:pt x="170" y="356"/>
                  </a:lnTo>
                  <a:lnTo>
                    <a:pt x="185" y="348"/>
                  </a:lnTo>
                  <a:lnTo>
                    <a:pt x="199" y="341"/>
                  </a:lnTo>
                  <a:lnTo>
                    <a:pt x="212" y="333"/>
                  </a:lnTo>
                  <a:lnTo>
                    <a:pt x="226" y="325"/>
                  </a:lnTo>
                  <a:lnTo>
                    <a:pt x="240" y="318"/>
                  </a:lnTo>
                  <a:lnTo>
                    <a:pt x="253" y="310"/>
                  </a:lnTo>
                  <a:lnTo>
                    <a:pt x="277" y="312"/>
                  </a:lnTo>
                  <a:lnTo>
                    <a:pt x="305" y="315"/>
                  </a:lnTo>
                  <a:lnTo>
                    <a:pt x="337" y="319"/>
                  </a:lnTo>
                  <a:lnTo>
                    <a:pt x="370" y="324"/>
                  </a:lnTo>
                  <a:lnTo>
                    <a:pt x="408" y="328"/>
                  </a:lnTo>
                  <a:lnTo>
                    <a:pt x="447" y="333"/>
                  </a:lnTo>
                  <a:lnTo>
                    <a:pt x="489" y="339"/>
                  </a:lnTo>
                  <a:lnTo>
                    <a:pt x="533" y="344"/>
                  </a:lnTo>
                  <a:lnTo>
                    <a:pt x="579" y="350"/>
                  </a:lnTo>
                  <a:lnTo>
                    <a:pt x="625" y="356"/>
                  </a:lnTo>
                  <a:lnTo>
                    <a:pt x="672" y="363"/>
                  </a:lnTo>
                  <a:lnTo>
                    <a:pt x="720" y="368"/>
                  </a:lnTo>
                  <a:lnTo>
                    <a:pt x="770" y="375"/>
                  </a:lnTo>
                  <a:lnTo>
                    <a:pt x="820" y="382"/>
                  </a:lnTo>
                  <a:lnTo>
                    <a:pt x="868" y="389"/>
                  </a:lnTo>
                  <a:lnTo>
                    <a:pt x="916" y="396"/>
                  </a:lnTo>
                  <a:lnTo>
                    <a:pt x="965" y="403"/>
                  </a:lnTo>
                  <a:lnTo>
                    <a:pt x="1011" y="409"/>
                  </a:lnTo>
                  <a:lnTo>
                    <a:pt x="1057" y="416"/>
                  </a:lnTo>
                  <a:lnTo>
                    <a:pt x="1101" y="423"/>
                  </a:lnTo>
                  <a:lnTo>
                    <a:pt x="1143" y="430"/>
                  </a:lnTo>
                  <a:lnTo>
                    <a:pt x="1184" y="435"/>
                  </a:lnTo>
                  <a:lnTo>
                    <a:pt x="1220" y="441"/>
                  </a:lnTo>
                  <a:lnTo>
                    <a:pt x="1256" y="447"/>
                  </a:lnTo>
                  <a:lnTo>
                    <a:pt x="1288" y="453"/>
                  </a:lnTo>
                  <a:lnTo>
                    <a:pt x="1317" y="457"/>
                  </a:lnTo>
                  <a:lnTo>
                    <a:pt x="1343" y="462"/>
                  </a:lnTo>
                  <a:lnTo>
                    <a:pt x="1363" y="466"/>
                  </a:lnTo>
                  <a:lnTo>
                    <a:pt x="1381" y="471"/>
                  </a:lnTo>
                  <a:lnTo>
                    <a:pt x="1393" y="473"/>
                  </a:lnTo>
                  <a:lnTo>
                    <a:pt x="1401" y="477"/>
                  </a:lnTo>
                  <a:lnTo>
                    <a:pt x="1405" y="479"/>
                  </a:lnTo>
                  <a:lnTo>
                    <a:pt x="1238" y="739"/>
                  </a:lnTo>
                  <a:lnTo>
                    <a:pt x="1231" y="737"/>
                  </a:lnTo>
                  <a:lnTo>
                    <a:pt x="1219" y="734"/>
                  </a:lnTo>
                  <a:lnTo>
                    <a:pt x="1202" y="729"/>
                  </a:lnTo>
                  <a:lnTo>
                    <a:pt x="1180" y="723"/>
                  </a:lnTo>
                  <a:lnTo>
                    <a:pt x="1154" y="718"/>
                  </a:lnTo>
                  <a:lnTo>
                    <a:pt x="1123" y="711"/>
                  </a:lnTo>
                  <a:lnTo>
                    <a:pt x="1088" y="703"/>
                  </a:lnTo>
                  <a:lnTo>
                    <a:pt x="1049" y="695"/>
                  </a:lnTo>
                  <a:lnTo>
                    <a:pt x="1008" y="686"/>
                  </a:lnTo>
                  <a:lnTo>
                    <a:pt x="964" y="677"/>
                  </a:lnTo>
                  <a:lnTo>
                    <a:pt x="917" y="668"/>
                  </a:lnTo>
                  <a:lnTo>
                    <a:pt x="869" y="659"/>
                  </a:lnTo>
                  <a:lnTo>
                    <a:pt x="818" y="648"/>
                  </a:lnTo>
                  <a:lnTo>
                    <a:pt x="768" y="638"/>
                  </a:lnTo>
                  <a:lnTo>
                    <a:pt x="715" y="628"/>
                  </a:lnTo>
                  <a:lnTo>
                    <a:pt x="662" y="619"/>
                  </a:lnTo>
                  <a:lnTo>
                    <a:pt x="609" y="608"/>
                  </a:lnTo>
                  <a:lnTo>
                    <a:pt x="556" y="598"/>
                  </a:lnTo>
                  <a:lnTo>
                    <a:pt x="503" y="587"/>
                  </a:lnTo>
                  <a:lnTo>
                    <a:pt x="451" y="578"/>
                  </a:lnTo>
                  <a:lnTo>
                    <a:pt x="400" y="569"/>
                  </a:lnTo>
                  <a:lnTo>
                    <a:pt x="351" y="560"/>
                  </a:lnTo>
                  <a:lnTo>
                    <a:pt x="303" y="552"/>
                  </a:lnTo>
                  <a:lnTo>
                    <a:pt x="259" y="544"/>
                  </a:lnTo>
                  <a:lnTo>
                    <a:pt x="216" y="536"/>
                  </a:lnTo>
                  <a:lnTo>
                    <a:pt x="177" y="529"/>
                  </a:lnTo>
                  <a:lnTo>
                    <a:pt x="141" y="523"/>
                  </a:lnTo>
                  <a:lnTo>
                    <a:pt x="109" y="517"/>
                  </a:lnTo>
                  <a:lnTo>
                    <a:pt x="80" y="513"/>
                  </a:lnTo>
                  <a:lnTo>
                    <a:pt x="57" y="509"/>
                  </a:lnTo>
                  <a:lnTo>
                    <a:pt x="37" y="506"/>
                  </a:lnTo>
                  <a:lnTo>
                    <a:pt x="23" y="504"/>
                  </a:lnTo>
                  <a:lnTo>
                    <a:pt x="26" y="506"/>
                  </a:lnTo>
                  <a:lnTo>
                    <a:pt x="35" y="508"/>
                  </a:lnTo>
                  <a:lnTo>
                    <a:pt x="50" y="511"/>
                  </a:lnTo>
                  <a:lnTo>
                    <a:pt x="72" y="515"/>
                  </a:lnTo>
                  <a:lnTo>
                    <a:pt x="100" y="521"/>
                  </a:lnTo>
                  <a:lnTo>
                    <a:pt x="132" y="527"/>
                  </a:lnTo>
                  <a:lnTo>
                    <a:pt x="169" y="534"/>
                  </a:lnTo>
                  <a:lnTo>
                    <a:pt x="209" y="542"/>
                  </a:lnTo>
                  <a:lnTo>
                    <a:pt x="254" y="552"/>
                  </a:lnTo>
                  <a:lnTo>
                    <a:pt x="302" y="562"/>
                  </a:lnTo>
                  <a:lnTo>
                    <a:pt x="353" y="571"/>
                  </a:lnTo>
                  <a:lnTo>
                    <a:pt x="406" y="583"/>
                  </a:lnTo>
                  <a:lnTo>
                    <a:pt x="461" y="593"/>
                  </a:lnTo>
                  <a:lnTo>
                    <a:pt x="518" y="605"/>
                  </a:lnTo>
                  <a:lnTo>
                    <a:pt x="575" y="617"/>
                  </a:lnTo>
                  <a:lnTo>
                    <a:pt x="633" y="629"/>
                  </a:lnTo>
                  <a:lnTo>
                    <a:pt x="692" y="642"/>
                  </a:lnTo>
                  <a:lnTo>
                    <a:pt x="749" y="653"/>
                  </a:lnTo>
                  <a:lnTo>
                    <a:pt x="806" y="666"/>
                  </a:lnTo>
                  <a:lnTo>
                    <a:pt x="862" y="677"/>
                  </a:lnTo>
                  <a:lnTo>
                    <a:pt x="916" y="690"/>
                  </a:lnTo>
                  <a:lnTo>
                    <a:pt x="968" y="701"/>
                  </a:lnTo>
                  <a:lnTo>
                    <a:pt x="1017" y="713"/>
                  </a:lnTo>
                  <a:lnTo>
                    <a:pt x="1063" y="725"/>
                  </a:lnTo>
                  <a:lnTo>
                    <a:pt x="1105" y="735"/>
                  </a:lnTo>
                  <a:lnTo>
                    <a:pt x="1144" y="744"/>
                  </a:lnTo>
                  <a:lnTo>
                    <a:pt x="1178" y="754"/>
                  </a:lnTo>
                  <a:lnTo>
                    <a:pt x="1207" y="763"/>
                  </a:lnTo>
                  <a:lnTo>
                    <a:pt x="1231" y="771"/>
                  </a:lnTo>
                  <a:lnTo>
                    <a:pt x="1249" y="778"/>
                  </a:lnTo>
                  <a:lnTo>
                    <a:pt x="1261" y="784"/>
                  </a:lnTo>
                  <a:lnTo>
                    <a:pt x="1265" y="789"/>
                  </a:lnTo>
                  <a:lnTo>
                    <a:pt x="1282" y="780"/>
                  </a:lnTo>
                  <a:lnTo>
                    <a:pt x="1298" y="771"/>
                  </a:lnTo>
                  <a:lnTo>
                    <a:pt x="1314" y="760"/>
                  </a:lnTo>
                  <a:lnTo>
                    <a:pt x="1329" y="750"/>
                  </a:lnTo>
                  <a:lnTo>
                    <a:pt x="1344" y="738"/>
                  </a:lnTo>
                  <a:lnTo>
                    <a:pt x="1359" y="727"/>
                  </a:lnTo>
                  <a:lnTo>
                    <a:pt x="1374" y="714"/>
                  </a:lnTo>
                  <a:lnTo>
                    <a:pt x="1387" y="701"/>
                  </a:lnTo>
                  <a:lnTo>
                    <a:pt x="1402" y="689"/>
                  </a:lnTo>
                  <a:lnTo>
                    <a:pt x="1416" y="675"/>
                  </a:lnTo>
                  <a:lnTo>
                    <a:pt x="1430" y="661"/>
                  </a:lnTo>
                  <a:lnTo>
                    <a:pt x="1444" y="647"/>
                  </a:lnTo>
                  <a:lnTo>
                    <a:pt x="1458" y="633"/>
                  </a:lnTo>
                  <a:lnTo>
                    <a:pt x="1472" y="619"/>
                  </a:lnTo>
                  <a:lnTo>
                    <a:pt x="1485" y="605"/>
                  </a:lnTo>
                  <a:lnTo>
                    <a:pt x="1499" y="590"/>
                  </a:lnTo>
                  <a:lnTo>
                    <a:pt x="1496" y="582"/>
                  </a:lnTo>
                  <a:lnTo>
                    <a:pt x="1493" y="574"/>
                  </a:lnTo>
                  <a:lnTo>
                    <a:pt x="1491" y="567"/>
                  </a:lnTo>
                  <a:lnTo>
                    <a:pt x="1491" y="559"/>
                  </a:lnTo>
                  <a:lnTo>
                    <a:pt x="1482" y="566"/>
                  </a:lnTo>
                  <a:lnTo>
                    <a:pt x="1469" y="575"/>
                  </a:lnTo>
                  <a:lnTo>
                    <a:pt x="1457" y="586"/>
                  </a:lnTo>
                  <a:lnTo>
                    <a:pt x="1442" y="600"/>
                  </a:lnTo>
                  <a:lnTo>
                    <a:pt x="1427" y="614"/>
                  </a:lnTo>
                  <a:lnTo>
                    <a:pt x="1411" y="630"/>
                  </a:lnTo>
                  <a:lnTo>
                    <a:pt x="1394" y="645"/>
                  </a:lnTo>
                  <a:lnTo>
                    <a:pt x="1377" y="661"/>
                  </a:lnTo>
                  <a:lnTo>
                    <a:pt x="1361" y="676"/>
                  </a:lnTo>
                  <a:lnTo>
                    <a:pt x="1346" y="691"/>
                  </a:lnTo>
                  <a:lnTo>
                    <a:pt x="1331" y="704"/>
                  </a:lnTo>
                  <a:lnTo>
                    <a:pt x="1317" y="715"/>
                  </a:lnTo>
                  <a:lnTo>
                    <a:pt x="1306" y="725"/>
                  </a:lnTo>
                  <a:lnTo>
                    <a:pt x="1295" y="733"/>
                  </a:lnTo>
                  <a:lnTo>
                    <a:pt x="1288" y="736"/>
                  </a:lnTo>
                  <a:lnTo>
                    <a:pt x="1283" y="737"/>
                  </a:lnTo>
                  <a:lnTo>
                    <a:pt x="1282" y="716"/>
                  </a:lnTo>
                  <a:lnTo>
                    <a:pt x="1295" y="704"/>
                  </a:lnTo>
                  <a:lnTo>
                    <a:pt x="1309" y="690"/>
                  </a:lnTo>
                  <a:lnTo>
                    <a:pt x="1322" y="677"/>
                  </a:lnTo>
                  <a:lnTo>
                    <a:pt x="1336" y="663"/>
                  </a:lnTo>
                  <a:lnTo>
                    <a:pt x="1348" y="648"/>
                  </a:lnTo>
                  <a:lnTo>
                    <a:pt x="1362" y="635"/>
                  </a:lnTo>
                  <a:lnTo>
                    <a:pt x="1375" y="620"/>
                  </a:lnTo>
                  <a:lnTo>
                    <a:pt x="1387" y="605"/>
                  </a:lnTo>
                  <a:lnTo>
                    <a:pt x="1399" y="590"/>
                  </a:lnTo>
                  <a:lnTo>
                    <a:pt x="1412" y="575"/>
                  </a:lnTo>
                  <a:lnTo>
                    <a:pt x="1424" y="560"/>
                  </a:lnTo>
                  <a:lnTo>
                    <a:pt x="1436" y="545"/>
                  </a:lnTo>
                  <a:lnTo>
                    <a:pt x="1449" y="529"/>
                  </a:lnTo>
                  <a:lnTo>
                    <a:pt x="1460" y="514"/>
                  </a:lnTo>
                  <a:lnTo>
                    <a:pt x="1472" y="499"/>
                  </a:lnTo>
                  <a:lnTo>
                    <a:pt x="1483" y="484"/>
                  </a:lnTo>
                  <a:lnTo>
                    <a:pt x="1484" y="499"/>
                  </a:lnTo>
                  <a:lnTo>
                    <a:pt x="1487" y="511"/>
                  </a:lnTo>
                  <a:lnTo>
                    <a:pt x="1490" y="519"/>
                  </a:lnTo>
                  <a:lnTo>
                    <a:pt x="1495" y="526"/>
                  </a:lnTo>
                  <a:lnTo>
                    <a:pt x="1500" y="506"/>
                  </a:lnTo>
                  <a:lnTo>
                    <a:pt x="1508" y="484"/>
                  </a:lnTo>
                  <a:lnTo>
                    <a:pt x="1514" y="463"/>
                  </a:lnTo>
                  <a:lnTo>
                    <a:pt x="1518" y="442"/>
                  </a:lnTo>
                  <a:lnTo>
                    <a:pt x="1542" y="432"/>
                  </a:lnTo>
                  <a:lnTo>
                    <a:pt x="1566" y="423"/>
                  </a:lnTo>
                  <a:lnTo>
                    <a:pt x="1591" y="412"/>
                  </a:lnTo>
                  <a:lnTo>
                    <a:pt x="1616" y="403"/>
                  </a:lnTo>
                  <a:lnTo>
                    <a:pt x="1640" y="393"/>
                  </a:lnTo>
                  <a:lnTo>
                    <a:pt x="1665" y="383"/>
                  </a:lnTo>
                  <a:lnTo>
                    <a:pt x="1689" y="373"/>
                  </a:lnTo>
                  <a:lnTo>
                    <a:pt x="1715" y="364"/>
                  </a:lnTo>
                  <a:lnTo>
                    <a:pt x="1739" y="354"/>
                  </a:lnTo>
                  <a:lnTo>
                    <a:pt x="1763" y="344"/>
                  </a:lnTo>
                  <a:lnTo>
                    <a:pt x="1788" y="334"/>
                  </a:lnTo>
                  <a:lnTo>
                    <a:pt x="1813" y="325"/>
                  </a:lnTo>
                  <a:lnTo>
                    <a:pt x="1837" y="314"/>
                  </a:lnTo>
                  <a:lnTo>
                    <a:pt x="1862" y="305"/>
                  </a:lnTo>
                  <a:lnTo>
                    <a:pt x="1886" y="295"/>
                  </a:lnTo>
                  <a:lnTo>
                    <a:pt x="1911" y="286"/>
                  </a:lnTo>
                  <a:lnTo>
                    <a:pt x="1916" y="276"/>
                  </a:lnTo>
                  <a:lnTo>
                    <a:pt x="1927" y="271"/>
                  </a:lnTo>
                  <a:lnTo>
                    <a:pt x="1937" y="268"/>
                  </a:lnTo>
                  <a:lnTo>
                    <a:pt x="1949" y="266"/>
                  </a:lnTo>
                  <a:lnTo>
                    <a:pt x="1958" y="264"/>
                  </a:lnTo>
                  <a:lnTo>
                    <a:pt x="1965" y="259"/>
                  </a:lnTo>
                  <a:lnTo>
                    <a:pt x="1967" y="252"/>
                  </a:lnTo>
                  <a:lnTo>
                    <a:pt x="1965" y="242"/>
                  </a:lnTo>
                  <a:lnTo>
                    <a:pt x="1947" y="248"/>
                  </a:lnTo>
                  <a:lnTo>
                    <a:pt x="1931" y="254"/>
                  </a:lnTo>
                  <a:lnTo>
                    <a:pt x="1915" y="260"/>
                  </a:lnTo>
                  <a:lnTo>
                    <a:pt x="1899" y="267"/>
                  </a:lnTo>
                  <a:lnTo>
                    <a:pt x="1883" y="274"/>
                  </a:lnTo>
                  <a:lnTo>
                    <a:pt x="1867" y="281"/>
                  </a:lnTo>
                  <a:lnTo>
                    <a:pt x="1851" y="288"/>
                  </a:lnTo>
                  <a:lnTo>
                    <a:pt x="1834" y="296"/>
                  </a:lnTo>
                  <a:lnTo>
                    <a:pt x="1818" y="303"/>
                  </a:lnTo>
                  <a:lnTo>
                    <a:pt x="1802" y="310"/>
                  </a:lnTo>
                  <a:lnTo>
                    <a:pt x="1786" y="318"/>
                  </a:lnTo>
                  <a:lnTo>
                    <a:pt x="1770" y="325"/>
                  </a:lnTo>
                  <a:lnTo>
                    <a:pt x="1754" y="332"/>
                  </a:lnTo>
                  <a:lnTo>
                    <a:pt x="1738" y="339"/>
                  </a:lnTo>
                  <a:lnTo>
                    <a:pt x="1722" y="344"/>
                  </a:lnTo>
                  <a:lnTo>
                    <a:pt x="1705" y="351"/>
                  </a:lnTo>
                  <a:lnTo>
                    <a:pt x="1703" y="352"/>
                  </a:lnTo>
                  <a:lnTo>
                    <a:pt x="1695" y="354"/>
                  </a:lnTo>
                  <a:lnTo>
                    <a:pt x="1684" y="357"/>
                  </a:lnTo>
                  <a:lnTo>
                    <a:pt x="1669" y="362"/>
                  </a:lnTo>
                  <a:lnTo>
                    <a:pt x="1650" y="367"/>
                  </a:lnTo>
                  <a:lnTo>
                    <a:pt x="1631" y="373"/>
                  </a:lnTo>
                  <a:lnTo>
                    <a:pt x="1609" y="380"/>
                  </a:lnTo>
                  <a:lnTo>
                    <a:pt x="1586" y="387"/>
                  </a:lnTo>
                  <a:lnTo>
                    <a:pt x="1563" y="394"/>
                  </a:lnTo>
                  <a:lnTo>
                    <a:pt x="1540" y="402"/>
                  </a:lnTo>
                  <a:lnTo>
                    <a:pt x="1518" y="409"/>
                  </a:lnTo>
                  <a:lnTo>
                    <a:pt x="1498" y="417"/>
                  </a:lnTo>
                  <a:lnTo>
                    <a:pt x="1480" y="423"/>
                  </a:lnTo>
                  <a:lnTo>
                    <a:pt x="1465" y="430"/>
                  </a:lnTo>
                  <a:lnTo>
                    <a:pt x="1453" y="435"/>
                  </a:lnTo>
                  <a:lnTo>
                    <a:pt x="1446" y="440"/>
                  </a:lnTo>
                  <a:lnTo>
                    <a:pt x="1436" y="430"/>
                  </a:lnTo>
                  <a:lnTo>
                    <a:pt x="1434" y="388"/>
                  </a:lnTo>
                  <a:lnTo>
                    <a:pt x="1431" y="345"/>
                  </a:lnTo>
                  <a:lnTo>
                    <a:pt x="1430" y="304"/>
                  </a:lnTo>
                  <a:lnTo>
                    <a:pt x="1432" y="264"/>
                  </a:lnTo>
                  <a:lnTo>
                    <a:pt x="1435" y="262"/>
                  </a:lnTo>
                  <a:lnTo>
                    <a:pt x="1443" y="260"/>
                  </a:lnTo>
                  <a:lnTo>
                    <a:pt x="1455" y="257"/>
                  </a:lnTo>
                  <a:lnTo>
                    <a:pt x="1472" y="252"/>
                  </a:lnTo>
                  <a:lnTo>
                    <a:pt x="1491" y="246"/>
                  </a:lnTo>
                  <a:lnTo>
                    <a:pt x="1514" y="239"/>
                  </a:lnTo>
                  <a:lnTo>
                    <a:pt x="1538" y="233"/>
                  </a:lnTo>
                  <a:lnTo>
                    <a:pt x="1565" y="224"/>
                  </a:lnTo>
                  <a:lnTo>
                    <a:pt x="1591" y="216"/>
                  </a:lnTo>
                  <a:lnTo>
                    <a:pt x="1619" y="207"/>
                  </a:lnTo>
                  <a:lnTo>
                    <a:pt x="1647" y="199"/>
                  </a:lnTo>
                  <a:lnTo>
                    <a:pt x="1672" y="191"/>
                  </a:lnTo>
                  <a:lnTo>
                    <a:pt x="1697" y="183"/>
                  </a:lnTo>
                  <a:lnTo>
                    <a:pt x="1720" y="175"/>
                  </a:lnTo>
                  <a:lnTo>
                    <a:pt x="1740" y="168"/>
                  </a:lnTo>
                  <a:lnTo>
                    <a:pt x="1757" y="161"/>
                  </a:lnTo>
                  <a:lnTo>
                    <a:pt x="1770" y="160"/>
                  </a:lnTo>
                  <a:lnTo>
                    <a:pt x="1783" y="156"/>
                  </a:lnTo>
                  <a:lnTo>
                    <a:pt x="1795" y="153"/>
                  </a:lnTo>
                  <a:lnTo>
                    <a:pt x="1808" y="150"/>
                  </a:lnTo>
                  <a:lnTo>
                    <a:pt x="1821" y="146"/>
                  </a:lnTo>
                  <a:lnTo>
                    <a:pt x="1832" y="144"/>
                  </a:lnTo>
                  <a:lnTo>
                    <a:pt x="1845" y="144"/>
                  </a:lnTo>
                  <a:lnTo>
                    <a:pt x="1858" y="146"/>
                  </a:lnTo>
                  <a:lnTo>
                    <a:pt x="1839" y="155"/>
                  </a:lnTo>
                  <a:lnTo>
                    <a:pt x="1820" y="163"/>
                  </a:lnTo>
                  <a:lnTo>
                    <a:pt x="1800" y="171"/>
                  </a:lnTo>
                  <a:lnTo>
                    <a:pt x="1780" y="178"/>
                  </a:lnTo>
                  <a:lnTo>
                    <a:pt x="1760" y="184"/>
                  </a:lnTo>
                  <a:lnTo>
                    <a:pt x="1739" y="191"/>
                  </a:lnTo>
                  <a:lnTo>
                    <a:pt x="1718" y="197"/>
                  </a:lnTo>
                  <a:lnTo>
                    <a:pt x="1699" y="203"/>
                  </a:lnTo>
                  <a:lnTo>
                    <a:pt x="1678" y="208"/>
                  </a:lnTo>
                  <a:lnTo>
                    <a:pt x="1657" y="213"/>
                  </a:lnTo>
                  <a:lnTo>
                    <a:pt x="1636" y="219"/>
                  </a:lnTo>
                  <a:lnTo>
                    <a:pt x="1616" y="226"/>
                  </a:lnTo>
                  <a:lnTo>
                    <a:pt x="1596" y="231"/>
                  </a:lnTo>
                  <a:lnTo>
                    <a:pt x="1576" y="238"/>
                  </a:lnTo>
                  <a:lnTo>
                    <a:pt x="1557" y="245"/>
                  </a:lnTo>
                  <a:lnTo>
                    <a:pt x="1538" y="253"/>
                  </a:lnTo>
                  <a:lnTo>
                    <a:pt x="1555" y="267"/>
                  </a:lnTo>
                  <a:lnTo>
                    <a:pt x="1568" y="252"/>
                  </a:lnTo>
                  <a:lnTo>
                    <a:pt x="1597" y="245"/>
                  </a:lnTo>
                  <a:lnTo>
                    <a:pt x="1626" y="237"/>
                  </a:lnTo>
                  <a:lnTo>
                    <a:pt x="1655" y="229"/>
                  </a:lnTo>
                  <a:lnTo>
                    <a:pt x="1682" y="220"/>
                  </a:lnTo>
                  <a:lnTo>
                    <a:pt x="1710" y="211"/>
                  </a:lnTo>
                  <a:lnTo>
                    <a:pt x="1738" y="201"/>
                  </a:lnTo>
                  <a:lnTo>
                    <a:pt x="1765" y="191"/>
                  </a:lnTo>
                  <a:lnTo>
                    <a:pt x="1793" y="181"/>
                  </a:lnTo>
                  <a:lnTo>
                    <a:pt x="1821" y="170"/>
                  </a:lnTo>
                  <a:lnTo>
                    <a:pt x="1847" y="160"/>
                  </a:lnTo>
                  <a:lnTo>
                    <a:pt x="1875" y="150"/>
                  </a:lnTo>
                  <a:lnTo>
                    <a:pt x="1902" y="139"/>
                  </a:lnTo>
                  <a:lnTo>
                    <a:pt x="1930" y="130"/>
                  </a:lnTo>
                  <a:lnTo>
                    <a:pt x="1958" y="121"/>
                  </a:lnTo>
                  <a:lnTo>
                    <a:pt x="1985" y="112"/>
                  </a:lnTo>
                  <a:lnTo>
                    <a:pt x="2013" y="102"/>
                  </a:lnTo>
                  <a:lnTo>
                    <a:pt x="2019" y="127"/>
                  </a:lnTo>
                  <a:lnTo>
                    <a:pt x="2020" y="152"/>
                  </a:lnTo>
                  <a:lnTo>
                    <a:pt x="2022" y="177"/>
                  </a:lnTo>
                  <a:lnTo>
                    <a:pt x="2033" y="198"/>
                  </a:lnTo>
                  <a:lnTo>
                    <a:pt x="2043" y="65"/>
                  </a:lnTo>
                  <a:lnTo>
                    <a:pt x="203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Freeform 21"/>
            <p:cNvSpPr>
              <a:spLocks/>
            </p:cNvSpPr>
            <p:nvPr/>
          </p:nvSpPr>
          <p:spPr bwMode="auto">
            <a:xfrm>
              <a:off x="5076" y="973"/>
              <a:ext cx="19" cy="14"/>
            </a:xfrm>
            <a:custGeom>
              <a:avLst/>
              <a:gdLst>
                <a:gd name="T0" fmla="*/ 0 w 39"/>
                <a:gd name="T1" fmla="*/ 1 h 26"/>
                <a:gd name="T2" fmla="*/ 0 w 39"/>
                <a:gd name="T3" fmla="*/ 0 h 26"/>
                <a:gd name="T4" fmla="*/ 0 w 39"/>
                <a:gd name="T5" fmla="*/ 1 h 26"/>
                <a:gd name="T6" fmla="*/ 0 w 39"/>
                <a:gd name="T7" fmla="*/ 1 h 26"/>
                <a:gd name="T8" fmla="*/ 0 w 39"/>
                <a:gd name="T9" fmla="*/ 1 h 26"/>
                <a:gd name="T10" fmla="*/ 0 w 39"/>
                <a:gd name="T11" fmla="*/ 1 h 26"/>
                <a:gd name="T12" fmla="*/ 0 w 39"/>
                <a:gd name="T13" fmla="*/ 1 h 26"/>
                <a:gd name="T14" fmla="*/ 0 w 39"/>
                <a:gd name="T15" fmla="*/ 1 h 26"/>
                <a:gd name="T16" fmla="*/ 0 w 39"/>
                <a:gd name="T17" fmla="*/ 1 h 26"/>
                <a:gd name="T18" fmla="*/ 0 w 39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6"/>
                <a:gd name="T32" fmla="*/ 39 w 3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6">
                  <a:moveTo>
                    <a:pt x="0" y="26"/>
                  </a:moveTo>
                  <a:lnTo>
                    <a:pt x="39" y="0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0" y="16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Freeform 22"/>
            <p:cNvSpPr>
              <a:spLocks/>
            </p:cNvSpPr>
            <p:nvPr/>
          </p:nvSpPr>
          <p:spPr bwMode="auto">
            <a:xfrm>
              <a:off x="4593" y="315"/>
              <a:ext cx="767" cy="730"/>
            </a:xfrm>
            <a:custGeom>
              <a:avLst/>
              <a:gdLst>
                <a:gd name="T0" fmla="*/ 0 w 1535"/>
                <a:gd name="T1" fmla="*/ 1 h 1460"/>
                <a:gd name="T2" fmla="*/ 0 w 1535"/>
                <a:gd name="T3" fmla="*/ 1 h 1460"/>
                <a:gd name="T4" fmla="*/ 0 w 1535"/>
                <a:gd name="T5" fmla="*/ 1 h 1460"/>
                <a:gd name="T6" fmla="*/ 0 w 1535"/>
                <a:gd name="T7" fmla="*/ 1 h 1460"/>
                <a:gd name="T8" fmla="*/ 0 w 1535"/>
                <a:gd name="T9" fmla="*/ 1 h 1460"/>
                <a:gd name="T10" fmla="*/ 0 w 1535"/>
                <a:gd name="T11" fmla="*/ 1 h 1460"/>
                <a:gd name="T12" fmla="*/ 0 w 1535"/>
                <a:gd name="T13" fmla="*/ 1 h 1460"/>
                <a:gd name="T14" fmla="*/ 0 w 1535"/>
                <a:gd name="T15" fmla="*/ 1 h 1460"/>
                <a:gd name="T16" fmla="*/ 0 w 1535"/>
                <a:gd name="T17" fmla="*/ 1 h 1460"/>
                <a:gd name="T18" fmla="*/ 0 w 1535"/>
                <a:gd name="T19" fmla="*/ 1 h 1460"/>
                <a:gd name="T20" fmla="*/ 0 w 1535"/>
                <a:gd name="T21" fmla="*/ 1 h 1460"/>
                <a:gd name="T22" fmla="*/ 0 w 1535"/>
                <a:gd name="T23" fmla="*/ 1 h 1460"/>
                <a:gd name="T24" fmla="*/ 0 w 1535"/>
                <a:gd name="T25" fmla="*/ 1 h 1460"/>
                <a:gd name="T26" fmla="*/ 0 w 1535"/>
                <a:gd name="T27" fmla="*/ 1 h 1460"/>
                <a:gd name="T28" fmla="*/ 0 w 1535"/>
                <a:gd name="T29" fmla="*/ 1 h 1460"/>
                <a:gd name="T30" fmla="*/ 0 w 1535"/>
                <a:gd name="T31" fmla="*/ 1 h 1460"/>
                <a:gd name="T32" fmla="*/ 0 w 1535"/>
                <a:gd name="T33" fmla="*/ 1 h 1460"/>
                <a:gd name="T34" fmla="*/ 0 w 1535"/>
                <a:gd name="T35" fmla="*/ 1 h 1460"/>
                <a:gd name="T36" fmla="*/ 0 w 1535"/>
                <a:gd name="T37" fmla="*/ 1 h 1460"/>
                <a:gd name="T38" fmla="*/ 0 w 1535"/>
                <a:gd name="T39" fmla="*/ 1 h 1460"/>
                <a:gd name="T40" fmla="*/ 0 w 1535"/>
                <a:gd name="T41" fmla="*/ 1 h 1460"/>
                <a:gd name="T42" fmla="*/ 0 w 1535"/>
                <a:gd name="T43" fmla="*/ 1 h 1460"/>
                <a:gd name="T44" fmla="*/ 0 w 1535"/>
                <a:gd name="T45" fmla="*/ 1 h 1460"/>
                <a:gd name="T46" fmla="*/ 0 w 1535"/>
                <a:gd name="T47" fmla="*/ 1 h 1460"/>
                <a:gd name="T48" fmla="*/ 0 w 1535"/>
                <a:gd name="T49" fmla="*/ 1 h 1460"/>
                <a:gd name="T50" fmla="*/ 0 w 1535"/>
                <a:gd name="T51" fmla="*/ 1 h 1460"/>
                <a:gd name="T52" fmla="*/ 0 w 1535"/>
                <a:gd name="T53" fmla="*/ 1 h 1460"/>
                <a:gd name="T54" fmla="*/ 0 w 1535"/>
                <a:gd name="T55" fmla="*/ 1 h 1460"/>
                <a:gd name="T56" fmla="*/ 0 w 1535"/>
                <a:gd name="T57" fmla="*/ 1 h 1460"/>
                <a:gd name="T58" fmla="*/ 0 w 1535"/>
                <a:gd name="T59" fmla="*/ 1 h 1460"/>
                <a:gd name="T60" fmla="*/ 0 w 1535"/>
                <a:gd name="T61" fmla="*/ 1 h 1460"/>
                <a:gd name="T62" fmla="*/ 0 w 1535"/>
                <a:gd name="T63" fmla="*/ 1 h 1460"/>
                <a:gd name="T64" fmla="*/ 0 w 1535"/>
                <a:gd name="T65" fmla="*/ 1 h 1460"/>
                <a:gd name="T66" fmla="*/ 0 w 1535"/>
                <a:gd name="T67" fmla="*/ 1 h 1460"/>
                <a:gd name="T68" fmla="*/ 0 w 1535"/>
                <a:gd name="T69" fmla="*/ 1 h 1460"/>
                <a:gd name="T70" fmla="*/ 0 w 1535"/>
                <a:gd name="T71" fmla="*/ 1 h 1460"/>
                <a:gd name="T72" fmla="*/ 0 w 1535"/>
                <a:gd name="T73" fmla="*/ 1 h 1460"/>
                <a:gd name="T74" fmla="*/ 0 w 1535"/>
                <a:gd name="T75" fmla="*/ 1 h 1460"/>
                <a:gd name="T76" fmla="*/ 0 w 1535"/>
                <a:gd name="T77" fmla="*/ 1 h 1460"/>
                <a:gd name="T78" fmla="*/ 0 w 1535"/>
                <a:gd name="T79" fmla="*/ 1 h 1460"/>
                <a:gd name="T80" fmla="*/ 0 w 1535"/>
                <a:gd name="T81" fmla="*/ 1 h 1460"/>
                <a:gd name="T82" fmla="*/ 0 w 1535"/>
                <a:gd name="T83" fmla="*/ 1 h 1460"/>
                <a:gd name="T84" fmla="*/ 0 w 1535"/>
                <a:gd name="T85" fmla="*/ 1 h 1460"/>
                <a:gd name="T86" fmla="*/ 0 w 1535"/>
                <a:gd name="T87" fmla="*/ 1 h 1460"/>
                <a:gd name="T88" fmla="*/ 0 w 1535"/>
                <a:gd name="T89" fmla="*/ 1 h 1460"/>
                <a:gd name="T90" fmla="*/ 0 w 1535"/>
                <a:gd name="T91" fmla="*/ 1 h 1460"/>
                <a:gd name="T92" fmla="*/ 0 w 1535"/>
                <a:gd name="T93" fmla="*/ 1 h 1460"/>
                <a:gd name="T94" fmla="*/ 0 w 1535"/>
                <a:gd name="T95" fmla="*/ 1 h 1460"/>
                <a:gd name="T96" fmla="*/ 0 w 1535"/>
                <a:gd name="T97" fmla="*/ 1 h 1460"/>
                <a:gd name="T98" fmla="*/ 0 w 1535"/>
                <a:gd name="T99" fmla="*/ 1 h 1460"/>
                <a:gd name="T100" fmla="*/ 0 w 1535"/>
                <a:gd name="T101" fmla="*/ 1 h 1460"/>
                <a:gd name="T102" fmla="*/ 0 w 1535"/>
                <a:gd name="T103" fmla="*/ 1 h 1460"/>
                <a:gd name="T104" fmla="*/ 0 w 1535"/>
                <a:gd name="T105" fmla="*/ 1 h 1460"/>
                <a:gd name="T106" fmla="*/ 0 w 1535"/>
                <a:gd name="T107" fmla="*/ 1 h 1460"/>
                <a:gd name="T108" fmla="*/ 0 w 1535"/>
                <a:gd name="T109" fmla="*/ 1 h 1460"/>
                <a:gd name="T110" fmla="*/ 0 w 1535"/>
                <a:gd name="T111" fmla="*/ 1 h 1460"/>
                <a:gd name="T112" fmla="*/ 0 w 1535"/>
                <a:gd name="T113" fmla="*/ 1 h 1460"/>
                <a:gd name="T114" fmla="*/ 0 w 1535"/>
                <a:gd name="T115" fmla="*/ 1 h 1460"/>
                <a:gd name="T116" fmla="*/ 0 w 1535"/>
                <a:gd name="T117" fmla="*/ 1 h 1460"/>
                <a:gd name="T118" fmla="*/ 0 w 1535"/>
                <a:gd name="T119" fmla="*/ 1 h 1460"/>
                <a:gd name="T120" fmla="*/ 0 w 1535"/>
                <a:gd name="T121" fmla="*/ 1 h 1460"/>
                <a:gd name="T122" fmla="*/ 0 w 1535"/>
                <a:gd name="T123" fmla="*/ 1 h 1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1460"/>
                <a:gd name="T188" fmla="*/ 1535 w 1535"/>
                <a:gd name="T189" fmla="*/ 1460 h 1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1460">
                  <a:moveTo>
                    <a:pt x="1288" y="174"/>
                  </a:moveTo>
                  <a:lnTo>
                    <a:pt x="1289" y="119"/>
                  </a:lnTo>
                  <a:lnTo>
                    <a:pt x="1289" y="77"/>
                  </a:lnTo>
                  <a:lnTo>
                    <a:pt x="1289" y="51"/>
                  </a:lnTo>
                  <a:lnTo>
                    <a:pt x="1289" y="41"/>
                  </a:lnTo>
                  <a:lnTo>
                    <a:pt x="1286" y="40"/>
                  </a:lnTo>
                  <a:lnTo>
                    <a:pt x="1275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24" y="29"/>
                  </a:lnTo>
                  <a:lnTo>
                    <a:pt x="1205" y="25"/>
                  </a:lnTo>
                  <a:lnTo>
                    <a:pt x="1189" y="23"/>
                  </a:lnTo>
                  <a:lnTo>
                    <a:pt x="1177" y="21"/>
                  </a:lnTo>
                  <a:lnTo>
                    <a:pt x="1171" y="20"/>
                  </a:lnTo>
                  <a:lnTo>
                    <a:pt x="1161" y="20"/>
                  </a:lnTo>
                  <a:lnTo>
                    <a:pt x="1147" y="18"/>
                  </a:lnTo>
                  <a:lnTo>
                    <a:pt x="1131" y="17"/>
                  </a:lnTo>
                  <a:lnTo>
                    <a:pt x="1113" y="17"/>
                  </a:lnTo>
                  <a:lnTo>
                    <a:pt x="1093" y="16"/>
                  </a:lnTo>
                  <a:lnTo>
                    <a:pt x="1071" y="15"/>
                  </a:lnTo>
                  <a:lnTo>
                    <a:pt x="1050" y="14"/>
                  </a:lnTo>
                  <a:lnTo>
                    <a:pt x="1027" y="14"/>
                  </a:lnTo>
                  <a:lnTo>
                    <a:pt x="1005" y="13"/>
                  </a:lnTo>
                  <a:lnTo>
                    <a:pt x="983" y="12"/>
                  </a:lnTo>
                  <a:lnTo>
                    <a:pt x="961" y="12"/>
                  </a:lnTo>
                  <a:lnTo>
                    <a:pt x="941" y="10"/>
                  </a:lnTo>
                  <a:lnTo>
                    <a:pt x="924" y="9"/>
                  </a:lnTo>
                  <a:lnTo>
                    <a:pt x="908" y="9"/>
                  </a:lnTo>
                  <a:lnTo>
                    <a:pt x="895" y="8"/>
                  </a:lnTo>
                  <a:lnTo>
                    <a:pt x="876" y="7"/>
                  </a:lnTo>
                  <a:lnTo>
                    <a:pt x="844" y="7"/>
                  </a:lnTo>
                  <a:lnTo>
                    <a:pt x="803" y="7"/>
                  </a:lnTo>
                  <a:lnTo>
                    <a:pt x="755" y="6"/>
                  </a:lnTo>
                  <a:lnTo>
                    <a:pt x="699" y="6"/>
                  </a:lnTo>
                  <a:lnTo>
                    <a:pt x="639" y="6"/>
                  </a:lnTo>
                  <a:lnTo>
                    <a:pt x="577" y="5"/>
                  </a:lnTo>
                  <a:lnTo>
                    <a:pt x="514" y="5"/>
                  </a:lnTo>
                  <a:lnTo>
                    <a:pt x="450" y="5"/>
                  </a:lnTo>
                  <a:lnTo>
                    <a:pt x="391" y="3"/>
                  </a:lnTo>
                  <a:lnTo>
                    <a:pt x="334" y="3"/>
                  </a:lnTo>
                  <a:lnTo>
                    <a:pt x="283" y="2"/>
                  </a:lnTo>
                  <a:lnTo>
                    <a:pt x="241" y="2"/>
                  </a:lnTo>
                  <a:lnTo>
                    <a:pt x="207" y="1"/>
                  </a:lnTo>
                  <a:lnTo>
                    <a:pt x="184" y="1"/>
                  </a:lnTo>
                  <a:lnTo>
                    <a:pt x="174" y="0"/>
                  </a:lnTo>
                  <a:lnTo>
                    <a:pt x="177" y="1"/>
                  </a:lnTo>
                  <a:lnTo>
                    <a:pt x="189" y="2"/>
                  </a:lnTo>
                  <a:lnTo>
                    <a:pt x="204" y="5"/>
                  </a:lnTo>
                  <a:lnTo>
                    <a:pt x="222" y="8"/>
                  </a:lnTo>
                  <a:lnTo>
                    <a:pt x="241" y="10"/>
                  </a:lnTo>
                  <a:lnTo>
                    <a:pt x="258" y="12"/>
                  </a:lnTo>
                  <a:lnTo>
                    <a:pt x="273" y="12"/>
                  </a:lnTo>
                  <a:lnTo>
                    <a:pt x="283" y="9"/>
                  </a:lnTo>
                  <a:lnTo>
                    <a:pt x="294" y="8"/>
                  </a:lnTo>
                  <a:lnTo>
                    <a:pt x="318" y="8"/>
                  </a:lnTo>
                  <a:lnTo>
                    <a:pt x="354" y="9"/>
                  </a:lnTo>
                  <a:lnTo>
                    <a:pt x="398" y="10"/>
                  </a:lnTo>
                  <a:lnTo>
                    <a:pt x="450" y="13"/>
                  </a:lnTo>
                  <a:lnTo>
                    <a:pt x="508" y="15"/>
                  </a:lnTo>
                  <a:lnTo>
                    <a:pt x="570" y="18"/>
                  </a:lnTo>
                  <a:lnTo>
                    <a:pt x="635" y="21"/>
                  </a:lnTo>
                  <a:lnTo>
                    <a:pt x="698" y="24"/>
                  </a:lnTo>
                  <a:lnTo>
                    <a:pt x="760" y="28"/>
                  </a:lnTo>
                  <a:lnTo>
                    <a:pt x="819" y="31"/>
                  </a:lnTo>
                  <a:lnTo>
                    <a:pt x="872" y="33"/>
                  </a:lnTo>
                  <a:lnTo>
                    <a:pt x="918" y="36"/>
                  </a:lnTo>
                  <a:lnTo>
                    <a:pt x="955" y="38"/>
                  </a:lnTo>
                  <a:lnTo>
                    <a:pt x="980" y="40"/>
                  </a:lnTo>
                  <a:lnTo>
                    <a:pt x="993" y="41"/>
                  </a:lnTo>
                  <a:lnTo>
                    <a:pt x="1005" y="43"/>
                  </a:lnTo>
                  <a:lnTo>
                    <a:pt x="1020" y="44"/>
                  </a:lnTo>
                  <a:lnTo>
                    <a:pt x="1035" y="45"/>
                  </a:lnTo>
                  <a:lnTo>
                    <a:pt x="1051" y="46"/>
                  </a:lnTo>
                  <a:lnTo>
                    <a:pt x="1066" y="47"/>
                  </a:lnTo>
                  <a:lnTo>
                    <a:pt x="1081" y="48"/>
                  </a:lnTo>
                  <a:lnTo>
                    <a:pt x="1093" y="51"/>
                  </a:lnTo>
                  <a:lnTo>
                    <a:pt x="1104" y="54"/>
                  </a:lnTo>
                  <a:lnTo>
                    <a:pt x="1116" y="73"/>
                  </a:lnTo>
                  <a:lnTo>
                    <a:pt x="1120" y="108"/>
                  </a:lnTo>
                  <a:lnTo>
                    <a:pt x="1120" y="149"/>
                  </a:lnTo>
                  <a:lnTo>
                    <a:pt x="1120" y="181"/>
                  </a:lnTo>
                  <a:lnTo>
                    <a:pt x="1122" y="287"/>
                  </a:lnTo>
                  <a:lnTo>
                    <a:pt x="1122" y="487"/>
                  </a:lnTo>
                  <a:lnTo>
                    <a:pt x="1121" y="682"/>
                  </a:lnTo>
                  <a:lnTo>
                    <a:pt x="1120" y="770"/>
                  </a:lnTo>
                  <a:lnTo>
                    <a:pt x="1122" y="763"/>
                  </a:lnTo>
                  <a:lnTo>
                    <a:pt x="1127" y="745"/>
                  </a:lnTo>
                  <a:lnTo>
                    <a:pt x="1131" y="725"/>
                  </a:lnTo>
                  <a:lnTo>
                    <a:pt x="1135" y="709"/>
                  </a:lnTo>
                  <a:lnTo>
                    <a:pt x="1138" y="620"/>
                  </a:lnTo>
                  <a:lnTo>
                    <a:pt x="1145" y="437"/>
                  </a:lnTo>
                  <a:lnTo>
                    <a:pt x="1152" y="247"/>
                  </a:lnTo>
                  <a:lnTo>
                    <a:pt x="1157" y="139"/>
                  </a:lnTo>
                  <a:lnTo>
                    <a:pt x="1160" y="108"/>
                  </a:lnTo>
                  <a:lnTo>
                    <a:pt x="1164" y="85"/>
                  </a:lnTo>
                  <a:lnTo>
                    <a:pt x="1167" y="71"/>
                  </a:lnTo>
                  <a:lnTo>
                    <a:pt x="1173" y="66"/>
                  </a:lnTo>
                  <a:lnTo>
                    <a:pt x="1179" y="66"/>
                  </a:lnTo>
                  <a:lnTo>
                    <a:pt x="1187" y="66"/>
                  </a:lnTo>
                  <a:lnTo>
                    <a:pt x="1197" y="66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5" y="68"/>
                  </a:lnTo>
                  <a:lnTo>
                    <a:pt x="1248" y="69"/>
                  </a:lnTo>
                  <a:lnTo>
                    <a:pt x="1259" y="70"/>
                  </a:lnTo>
                  <a:lnTo>
                    <a:pt x="1272" y="92"/>
                  </a:lnTo>
                  <a:lnTo>
                    <a:pt x="1271" y="143"/>
                  </a:lnTo>
                  <a:lnTo>
                    <a:pt x="1265" y="204"/>
                  </a:lnTo>
                  <a:lnTo>
                    <a:pt x="1264" y="258"/>
                  </a:lnTo>
                  <a:lnTo>
                    <a:pt x="1263" y="421"/>
                  </a:lnTo>
                  <a:lnTo>
                    <a:pt x="1256" y="717"/>
                  </a:lnTo>
                  <a:lnTo>
                    <a:pt x="1249" y="1001"/>
                  </a:lnTo>
                  <a:lnTo>
                    <a:pt x="1245" y="1129"/>
                  </a:lnTo>
                  <a:lnTo>
                    <a:pt x="1247" y="1125"/>
                  </a:lnTo>
                  <a:lnTo>
                    <a:pt x="1251" y="1111"/>
                  </a:lnTo>
                  <a:lnTo>
                    <a:pt x="1256" y="1092"/>
                  </a:lnTo>
                  <a:lnTo>
                    <a:pt x="1263" y="1070"/>
                  </a:lnTo>
                  <a:lnTo>
                    <a:pt x="1270" y="1047"/>
                  </a:lnTo>
                  <a:lnTo>
                    <a:pt x="1274" y="1025"/>
                  </a:lnTo>
                  <a:lnTo>
                    <a:pt x="1279" y="1007"/>
                  </a:lnTo>
                  <a:lnTo>
                    <a:pt x="1280" y="995"/>
                  </a:lnTo>
                  <a:lnTo>
                    <a:pt x="1281" y="907"/>
                  </a:lnTo>
                  <a:lnTo>
                    <a:pt x="1282" y="705"/>
                  </a:lnTo>
                  <a:lnTo>
                    <a:pt x="1286" y="455"/>
                  </a:lnTo>
                  <a:lnTo>
                    <a:pt x="1288" y="221"/>
                  </a:lnTo>
                  <a:lnTo>
                    <a:pt x="1289" y="222"/>
                  </a:lnTo>
                  <a:lnTo>
                    <a:pt x="1289" y="224"/>
                  </a:lnTo>
                  <a:lnTo>
                    <a:pt x="1290" y="218"/>
                  </a:lnTo>
                  <a:lnTo>
                    <a:pt x="1290" y="212"/>
                  </a:lnTo>
                  <a:lnTo>
                    <a:pt x="1291" y="207"/>
                  </a:lnTo>
                  <a:lnTo>
                    <a:pt x="1291" y="202"/>
                  </a:lnTo>
                  <a:lnTo>
                    <a:pt x="1297" y="205"/>
                  </a:lnTo>
                  <a:lnTo>
                    <a:pt x="1306" y="210"/>
                  </a:lnTo>
                  <a:lnTo>
                    <a:pt x="1317" y="215"/>
                  </a:lnTo>
                  <a:lnTo>
                    <a:pt x="1331" y="222"/>
                  </a:lnTo>
                  <a:lnTo>
                    <a:pt x="1344" y="230"/>
                  </a:lnTo>
                  <a:lnTo>
                    <a:pt x="1361" y="239"/>
                  </a:lnTo>
                  <a:lnTo>
                    <a:pt x="1377" y="247"/>
                  </a:lnTo>
                  <a:lnTo>
                    <a:pt x="1394" y="256"/>
                  </a:lnTo>
                  <a:lnTo>
                    <a:pt x="1412" y="264"/>
                  </a:lnTo>
                  <a:lnTo>
                    <a:pt x="1430" y="273"/>
                  </a:lnTo>
                  <a:lnTo>
                    <a:pt x="1447" y="281"/>
                  </a:lnTo>
                  <a:lnTo>
                    <a:pt x="1463" y="290"/>
                  </a:lnTo>
                  <a:lnTo>
                    <a:pt x="1479" y="297"/>
                  </a:lnTo>
                  <a:lnTo>
                    <a:pt x="1494" y="305"/>
                  </a:lnTo>
                  <a:lnTo>
                    <a:pt x="1507" y="311"/>
                  </a:lnTo>
                  <a:lnTo>
                    <a:pt x="1517" y="317"/>
                  </a:lnTo>
                  <a:lnTo>
                    <a:pt x="1497" y="858"/>
                  </a:lnTo>
                  <a:lnTo>
                    <a:pt x="1471" y="872"/>
                  </a:lnTo>
                  <a:lnTo>
                    <a:pt x="1445" y="888"/>
                  </a:lnTo>
                  <a:lnTo>
                    <a:pt x="1418" y="904"/>
                  </a:lnTo>
                  <a:lnTo>
                    <a:pt x="1393" y="922"/>
                  </a:lnTo>
                  <a:lnTo>
                    <a:pt x="1371" y="937"/>
                  </a:lnTo>
                  <a:lnTo>
                    <a:pt x="1354" y="949"/>
                  </a:lnTo>
                  <a:lnTo>
                    <a:pt x="1343" y="957"/>
                  </a:lnTo>
                  <a:lnTo>
                    <a:pt x="1339" y="961"/>
                  </a:lnTo>
                  <a:lnTo>
                    <a:pt x="1350" y="957"/>
                  </a:lnTo>
                  <a:lnTo>
                    <a:pt x="1362" y="952"/>
                  </a:lnTo>
                  <a:lnTo>
                    <a:pt x="1373" y="947"/>
                  </a:lnTo>
                  <a:lnTo>
                    <a:pt x="1385" y="940"/>
                  </a:lnTo>
                  <a:lnTo>
                    <a:pt x="1395" y="934"/>
                  </a:lnTo>
                  <a:lnTo>
                    <a:pt x="1406" y="928"/>
                  </a:lnTo>
                  <a:lnTo>
                    <a:pt x="1417" y="922"/>
                  </a:lnTo>
                  <a:lnTo>
                    <a:pt x="1427" y="916"/>
                  </a:lnTo>
                  <a:lnTo>
                    <a:pt x="1439" y="930"/>
                  </a:lnTo>
                  <a:lnTo>
                    <a:pt x="1430" y="951"/>
                  </a:lnTo>
                  <a:lnTo>
                    <a:pt x="1424" y="974"/>
                  </a:lnTo>
                  <a:lnTo>
                    <a:pt x="1419" y="997"/>
                  </a:lnTo>
                  <a:lnTo>
                    <a:pt x="1412" y="1019"/>
                  </a:lnTo>
                  <a:lnTo>
                    <a:pt x="1399" y="1023"/>
                  </a:lnTo>
                  <a:lnTo>
                    <a:pt x="1382" y="1028"/>
                  </a:lnTo>
                  <a:lnTo>
                    <a:pt x="1365" y="1032"/>
                  </a:lnTo>
                  <a:lnTo>
                    <a:pt x="1349" y="1036"/>
                  </a:lnTo>
                  <a:lnTo>
                    <a:pt x="1335" y="1040"/>
                  </a:lnTo>
                  <a:lnTo>
                    <a:pt x="1323" y="1044"/>
                  </a:lnTo>
                  <a:lnTo>
                    <a:pt x="1316" y="1045"/>
                  </a:lnTo>
                  <a:lnTo>
                    <a:pt x="1312" y="1046"/>
                  </a:lnTo>
                  <a:lnTo>
                    <a:pt x="1313" y="1046"/>
                  </a:lnTo>
                  <a:lnTo>
                    <a:pt x="1317" y="1046"/>
                  </a:lnTo>
                  <a:lnTo>
                    <a:pt x="1323" y="1045"/>
                  </a:lnTo>
                  <a:lnTo>
                    <a:pt x="1333" y="1045"/>
                  </a:lnTo>
                  <a:lnTo>
                    <a:pt x="1348" y="1043"/>
                  </a:lnTo>
                  <a:lnTo>
                    <a:pt x="1370" y="1042"/>
                  </a:lnTo>
                  <a:lnTo>
                    <a:pt x="1397" y="1039"/>
                  </a:lnTo>
                  <a:lnTo>
                    <a:pt x="1401" y="1066"/>
                  </a:lnTo>
                  <a:lnTo>
                    <a:pt x="1396" y="1092"/>
                  </a:lnTo>
                  <a:lnTo>
                    <a:pt x="1389" y="1120"/>
                  </a:lnTo>
                  <a:lnTo>
                    <a:pt x="1384" y="1146"/>
                  </a:lnTo>
                  <a:lnTo>
                    <a:pt x="1369" y="1151"/>
                  </a:lnTo>
                  <a:lnTo>
                    <a:pt x="1354" y="1156"/>
                  </a:lnTo>
                  <a:lnTo>
                    <a:pt x="1339" y="1160"/>
                  </a:lnTo>
                  <a:lnTo>
                    <a:pt x="1323" y="1165"/>
                  </a:lnTo>
                  <a:lnTo>
                    <a:pt x="1308" y="1169"/>
                  </a:lnTo>
                  <a:lnTo>
                    <a:pt x="1293" y="1173"/>
                  </a:lnTo>
                  <a:lnTo>
                    <a:pt x="1276" y="1176"/>
                  </a:lnTo>
                  <a:lnTo>
                    <a:pt x="1262" y="1180"/>
                  </a:lnTo>
                  <a:lnTo>
                    <a:pt x="1245" y="1183"/>
                  </a:lnTo>
                  <a:lnTo>
                    <a:pt x="1230" y="1187"/>
                  </a:lnTo>
                  <a:lnTo>
                    <a:pt x="1214" y="1190"/>
                  </a:lnTo>
                  <a:lnTo>
                    <a:pt x="1199" y="1194"/>
                  </a:lnTo>
                  <a:lnTo>
                    <a:pt x="1183" y="1197"/>
                  </a:lnTo>
                  <a:lnTo>
                    <a:pt x="1168" y="1201"/>
                  </a:lnTo>
                  <a:lnTo>
                    <a:pt x="1152" y="1205"/>
                  </a:lnTo>
                  <a:lnTo>
                    <a:pt x="1137" y="1209"/>
                  </a:lnTo>
                  <a:lnTo>
                    <a:pt x="1116" y="1217"/>
                  </a:lnTo>
                  <a:lnTo>
                    <a:pt x="1096" y="1224"/>
                  </a:lnTo>
                  <a:lnTo>
                    <a:pt x="1074" y="1228"/>
                  </a:lnTo>
                  <a:lnTo>
                    <a:pt x="1051" y="1233"/>
                  </a:lnTo>
                  <a:lnTo>
                    <a:pt x="1029" y="1239"/>
                  </a:lnTo>
                  <a:lnTo>
                    <a:pt x="1008" y="1244"/>
                  </a:lnTo>
                  <a:lnTo>
                    <a:pt x="987" y="1252"/>
                  </a:lnTo>
                  <a:lnTo>
                    <a:pt x="968" y="1263"/>
                  </a:lnTo>
                  <a:lnTo>
                    <a:pt x="938" y="1264"/>
                  </a:lnTo>
                  <a:lnTo>
                    <a:pt x="908" y="1265"/>
                  </a:lnTo>
                  <a:lnTo>
                    <a:pt x="879" y="1265"/>
                  </a:lnTo>
                  <a:lnTo>
                    <a:pt x="849" y="1266"/>
                  </a:lnTo>
                  <a:lnTo>
                    <a:pt x="820" y="1266"/>
                  </a:lnTo>
                  <a:lnTo>
                    <a:pt x="791" y="1265"/>
                  </a:lnTo>
                  <a:lnTo>
                    <a:pt x="763" y="1264"/>
                  </a:lnTo>
                  <a:lnTo>
                    <a:pt x="735" y="1262"/>
                  </a:lnTo>
                  <a:lnTo>
                    <a:pt x="706" y="1259"/>
                  </a:lnTo>
                  <a:lnTo>
                    <a:pt x="679" y="1256"/>
                  </a:lnTo>
                  <a:lnTo>
                    <a:pt x="651" y="1251"/>
                  </a:lnTo>
                  <a:lnTo>
                    <a:pt x="623" y="1246"/>
                  </a:lnTo>
                  <a:lnTo>
                    <a:pt x="597" y="1240"/>
                  </a:lnTo>
                  <a:lnTo>
                    <a:pt x="570" y="1232"/>
                  </a:lnTo>
                  <a:lnTo>
                    <a:pt x="544" y="1224"/>
                  </a:lnTo>
                  <a:lnTo>
                    <a:pt x="518" y="1213"/>
                  </a:lnTo>
                  <a:lnTo>
                    <a:pt x="539" y="1212"/>
                  </a:lnTo>
                  <a:lnTo>
                    <a:pt x="560" y="1211"/>
                  </a:lnTo>
                  <a:lnTo>
                    <a:pt x="582" y="1211"/>
                  </a:lnTo>
                  <a:lnTo>
                    <a:pt x="603" y="1212"/>
                  </a:lnTo>
                  <a:lnTo>
                    <a:pt x="623" y="1212"/>
                  </a:lnTo>
                  <a:lnTo>
                    <a:pt x="644" y="1214"/>
                  </a:lnTo>
                  <a:lnTo>
                    <a:pt x="666" y="1216"/>
                  </a:lnTo>
                  <a:lnTo>
                    <a:pt x="687" y="1218"/>
                  </a:lnTo>
                  <a:lnTo>
                    <a:pt x="707" y="1219"/>
                  </a:lnTo>
                  <a:lnTo>
                    <a:pt x="729" y="1221"/>
                  </a:lnTo>
                  <a:lnTo>
                    <a:pt x="750" y="1224"/>
                  </a:lnTo>
                  <a:lnTo>
                    <a:pt x="771" y="1226"/>
                  </a:lnTo>
                  <a:lnTo>
                    <a:pt x="791" y="1228"/>
                  </a:lnTo>
                  <a:lnTo>
                    <a:pt x="813" y="1231"/>
                  </a:lnTo>
                  <a:lnTo>
                    <a:pt x="834" y="1232"/>
                  </a:lnTo>
                  <a:lnTo>
                    <a:pt x="855" y="1233"/>
                  </a:lnTo>
                  <a:lnTo>
                    <a:pt x="946" y="1240"/>
                  </a:lnTo>
                  <a:lnTo>
                    <a:pt x="950" y="1222"/>
                  </a:lnTo>
                  <a:lnTo>
                    <a:pt x="938" y="1220"/>
                  </a:lnTo>
                  <a:lnTo>
                    <a:pt x="925" y="1220"/>
                  </a:lnTo>
                  <a:lnTo>
                    <a:pt x="912" y="1219"/>
                  </a:lnTo>
                  <a:lnTo>
                    <a:pt x="899" y="1219"/>
                  </a:lnTo>
                  <a:lnTo>
                    <a:pt x="887" y="1217"/>
                  </a:lnTo>
                  <a:lnTo>
                    <a:pt x="876" y="1213"/>
                  </a:lnTo>
                  <a:lnTo>
                    <a:pt x="865" y="1207"/>
                  </a:lnTo>
                  <a:lnTo>
                    <a:pt x="857" y="1197"/>
                  </a:lnTo>
                  <a:lnTo>
                    <a:pt x="868" y="1187"/>
                  </a:lnTo>
                  <a:lnTo>
                    <a:pt x="887" y="1186"/>
                  </a:lnTo>
                  <a:lnTo>
                    <a:pt x="907" y="1184"/>
                  </a:lnTo>
                  <a:lnTo>
                    <a:pt x="926" y="1184"/>
                  </a:lnTo>
                  <a:lnTo>
                    <a:pt x="946" y="1184"/>
                  </a:lnTo>
                  <a:lnTo>
                    <a:pt x="964" y="1187"/>
                  </a:lnTo>
                  <a:lnTo>
                    <a:pt x="983" y="1188"/>
                  </a:lnTo>
                  <a:lnTo>
                    <a:pt x="1001" y="1190"/>
                  </a:lnTo>
                  <a:lnTo>
                    <a:pt x="1020" y="1194"/>
                  </a:lnTo>
                  <a:lnTo>
                    <a:pt x="1021" y="1190"/>
                  </a:lnTo>
                  <a:lnTo>
                    <a:pt x="1024" y="1182"/>
                  </a:lnTo>
                  <a:lnTo>
                    <a:pt x="1025" y="1174"/>
                  </a:lnTo>
                  <a:lnTo>
                    <a:pt x="1024" y="1169"/>
                  </a:lnTo>
                  <a:lnTo>
                    <a:pt x="1022" y="1169"/>
                  </a:lnTo>
                  <a:lnTo>
                    <a:pt x="1017" y="1169"/>
                  </a:lnTo>
                  <a:lnTo>
                    <a:pt x="1008" y="1168"/>
                  </a:lnTo>
                  <a:lnTo>
                    <a:pt x="995" y="1167"/>
                  </a:lnTo>
                  <a:lnTo>
                    <a:pt x="980" y="1166"/>
                  </a:lnTo>
                  <a:lnTo>
                    <a:pt x="962" y="1165"/>
                  </a:lnTo>
                  <a:lnTo>
                    <a:pt x="941" y="1163"/>
                  </a:lnTo>
                  <a:lnTo>
                    <a:pt x="917" y="1161"/>
                  </a:lnTo>
                  <a:lnTo>
                    <a:pt x="892" y="1159"/>
                  </a:lnTo>
                  <a:lnTo>
                    <a:pt x="863" y="1157"/>
                  </a:lnTo>
                  <a:lnTo>
                    <a:pt x="833" y="1154"/>
                  </a:lnTo>
                  <a:lnTo>
                    <a:pt x="801" y="1151"/>
                  </a:lnTo>
                  <a:lnTo>
                    <a:pt x="766" y="1149"/>
                  </a:lnTo>
                  <a:lnTo>
                    <a:pt x="730" y="1145"/>
                  </a:lnTo>
                  <a:lnTo>
                    <a:pt x="694" y="1143"/>
                  </a:lnTo>
                  <a:lnTo>
                    <a:pt x="656" y="1140"/>
                  </a:lnTo>
                  <a:lnTo>
                    <a:pt x="616" y="1136"/>
                  </a:lnTo>
                  <a:lnTo>
                    <a:pt x="576" y="1131"/>
                  </a:lnTo>
                  <a:lnTo>
                    <a:pt x="536" y="1128"/>
                  </a:lnTo>
                  <a:lnTo>
                    <a:pt x="494" y="1125"/>
                  </a:lnTo>
                  <a:lnTo>
                    <a:pt x="453" y="1120"/>
                  </a:lnTo>
                  <a:lnTo>
                    <a:pt x="410" y="1116"/>
                  </a:lnTo>
                  <a:lnTo>
                    <a:pt x="369" y="1112"/>
                  </a:lnTo>
                  <a:lnTo>
                    <a:pt x="327" y="1107"/>
                  </a:lnTo>
                  <a:lnTo>
                    <a:pt x="286" y="1104"/>
                  </a:lnTo>
                  <a:lnTo>
                    <a:pt x="244" y="1099"/>
                  </a:lnTo>
                  <a:lnTo>
                    <a:pt x="204" y="1095"/>
                  </a:lnTo>
                  <a:lnTo>
                    <a:pt x="165" y="1090"/>
                  </a:lnTo>
                  <a:lnTo>
                    <a:pt x="127" y="1085"/>
                  </a:lnTo>
                  <a:lnTo>
                    <a:pt x="90" y="1081"/>
                  </a:lnTo>
                  <a:lnTo>
                    <a:pt x="54" y="1076"/>
                  </a:lnTo>
                  <a:lnTo>
                    <a:pt x="20" y="1072"/>
                  </a:lnTo>
                  <a:lnTo>
                    <a:pt x="16" y="1072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7"/>
                  </a:lnTo>
                  <a:lnTo>
                    <a:pt x="20" y="1090"/>
                  </a:lnTo>
                  <a:lnTo>
                    <a:pt x="39" y="1093"/>
                  </a:lnTo>
                  <a:lnTo>
                    <a:pt x="60" y="1095"/>
                  </a:lnTo>
                  <a:lnTo>
                    <a:pt x="81" y="1096"/>
                  </a:lnTo>
                  <a:lnTo>
                    <a:pt x="101" y="1097"/>
                  </a:lnTo>
                  <a:lnTo>
                    <a:pt x="121" y="1097"/>
                  </a:lnTo>
                  <a:lnTo>
                    <a:pt x="142" y="1098"/>
                  </a:lnTo>
                  <a:lnTo>
                    <a:pt x="162" y="1099"/>
                  </a:lnTo>
                  <a:lnTo>
                    <a:pt x="169" y="1103"/>
                  </a:lnTo>
                  <a:lnTo>
                    <a:pt x="173" y="1107"/>
                  </a:lnTo>
                  <a:lnTo>
                    <a:pt x="175" y="1113"/>
                  </a:lnTo>
                  <a:lnTo>
                    <a:pt x="176" y="1119"/>
                  </a:lnTo>
                  <a:lnTo>
                    <a:pt x="180" y="1119"/>
                  </a:lnTo>
                  <a:lnTo>
                    <a:pt x="188" y="1120"/>
                  </a:lnTo>
                  <a:lnTo>
                    <a:pt x="202" y="1122"/>
                  </a:lnTo>
                  <a:lnTo>
                    <a:pt x="220" y="1123"/>
                  </a:lnTo>
                  <a:lnTo>
                    <a:pt x="241" y="1127"/>
                  </a:lnTo>
                  <a:lnTo>
                    <a:pt x="266" y="1129"/>
                  </a:lnTo>
                  <a:lnTo>
                    <a:pt x="293" y="1133"/>
                  </a:lnTo>
                  <a:lnTo>
                    <a:pt x="321" y="1136"/>
                  </a:lnTo>
                  <a:lnTo>
                    <a:pt x="351" y="1140"/>
                  </a:lnTo>
                  <a:lnTo>
                    <a:pt x="381" y="1144"/>
                  </a:lnTo>
                  <a:lnTo>
                    <a:pt x="410" y="1148"/>
                  </a:lnTo>
                  <a:lnTo>
                    <a:pt x="439" y="1152"/>
                  </a:lnTo>
                  <a:lnTo>
                    <a:pt x="467" y="1156"/>
                  </a:lnTo>
                  <a:lnTo>
                    <a:pt x="491" y="1160"/>
                  </a:lnTo>
                  <a:lnTo>
                    <a:pt x="513" y="1164"/>
                  </a:lnTo>
                  <a:lnTo>
                    <a:pt x="531" y="1167"/>
                  </a:lnTo>
                  <a:lnTo>
                    <a:pt x="513" y="1167"/>
                  </a:lnTo>
                  <a:lnTo>
                    <a:pt x="491" y="1166"/>
                  </a:lnTo>
                  <a:lnTo>
                    <a:pt x="467" y="1165"/>
                  </a:lnTo>
                  <a:lnTo>
                    <a:pt x="441" y="1163"/>
                  </a:lnTo>
                  <a:lnTo>
                    <a:pt x="414" y="1159"/>
                  </a:lnTo>
                  <a:lnTo>
                    <a:pt x="385" y="1156"/>
                  </a:lnTo>
                  <a:lnTo>
                    <a:pt x="357" y="1152"/>
                  </a:lnTo>
                  <a:lnTo>
                    <a:pt x="328" y="1148"/>
                  </a:lnTo>
                  <a:lnTo>
                    <a:pt x="302" y="1144"/>
                  </a:lnTo>
                  <a:lnTo>
                    <a:pt x="275" y="1141"/>
                  </a:lnTo>
                  <a:lnTo>
                    <a:pt x="251" y="1137"/>
                  </a:lnTo>
                  <a:lnTo>
                    <a:pt x="229" y="1135"/>
                  </a:lnTo>
                  <a:lnTo>
                    <a:pt x="211" y="1133"/>
                  </a:lnTo>
                  <a:lnTo>
                    <a:pt x="196" y="1131"/>
                  </a:lnTo>
                  <a:lnTo>
                    <a:pt x="184" y="1131"/>
                  </a:lnTo>
                  <a:lnTo>
                    <a:pt x="177" y="1133"/>
                  </a:lnTo>
                  <a:lnTo>
                    <a:pt x="179" y="1149"/>
                  </a:lnTo>
                  <a:lnTo>
                    <a:pt x="349" y="1176"/>
                  </a:lnTo>
                  <a:lnTo>
                    <a:pt x="354" y="1171"/>
                  </a:lnTo>
                  <a:lnTo>
                    <a:pt x="365" y="1171"/>
                  </a:lnTo>
                  <a:lnTo>
                    <a:pt x="376" y="1173"/>
                  </a:lnTo>
                  <a:lnTo>
                    <a:pt x="386" y="1175"/>
                  </a:lnTo>
                  <a:lnTo>
                    <a:pt x="396" y="1178"/>
                  </a:lnTo>
                  <a:lnTo>
                    <a:pt x="407" y="1181"/>
                  </a:lnTo>
                  <a:lnTo>
                    <a:pt x="416" y="1186"/>
                  </a:lnTo>
                  <a:lnTo>
                    <a:pt x="426" y="1189"/>
                  </a:lnTo>
                  <a:lnTo>
                    <a:pt x="437" y="1193"/>
                  </a:lnTo>
                  <a:lnTo>
                    <a:pt x="441" y="1203"/>
                  </a:lnTo>
                  <a:lnTo>
                    <a:pt x="448" y="1209"/>
                  </a:lnTo>
                  <a:lnTo>
                    <a:pt x="456" y="1214"/>
                  </a:lnTo>
                  <a:lnTo>
                    <a:pt x="467" y="1218"/>
                  </a:lnTo>
                  <a:lnTo>
                    <a:pt x="477" y="1221"/>
                  </a:lnTo>
                  <a:lnTo>
                    <a:pt x="487" y="1225"/>
                  </a:lnTo>
                  <a:lnTo>
                    <a:pt x="497" y="1231"/>
                  </a:lnTo>
                  <a:lnTo>
                    <a:pt x="505" y="1240"/>
                  </a:lnTo>
                  <a:lnTo>
                    <a:pt x="503" y="1241"/>
                  </a:lnTo>
                  <a:lnTo>
                    <a:pt x="503" y="1242"/>
                  </a:lnTo>
                  <a:lnTo>
                    <a:pt x="502" y="1243"/>
                  </a:lnTo>
                  <a:lnTo>
                    <a:pt x="501" y="1244"/>
                  </a:lnTo>
                  <a:lnTo>
                    <a:pt x="508" y="1246"/>
                  </a:lnTo>
                  <a:lnTo>
                    <a:pt x="514" y="1248"/>
                  </a:lnTo>
                  <a:lnTo>
                    <a:pt x="520" y="1249"/>
                  </a:lnTo>
                  <a:lnTo>
                    <a:pt x="524" y="1250"/>
                  </a:lnTo>
                  <a:lnTo>
                    <a:pt x="529" y="1250"/>
                  </a:lnTo>
                  <a:lnTo>
                    <a:pt x="532" y="1250"/>
                  </a:lnTo>
                  <a:lnTo>
                    <a:pt x="535" y="1250"/>
                  </a:lnTo>
                  <a:lnTo>
                    <a:pt x="536" y="1249"/>
                  </a:lnTo>
                  <a:lnTo>
                    <a:pt x="565" y="1256"/>
                  </a:lnTo>
                  <a:lnTo>
                    <a:pt x="596" y="1262"/>
                  </a:lnTo>
                  <a:lnTo>
                    <a:pt x="629" y="1267"/>
                  </a:lnTo>
                  <a:lnTo>
                    <a:pt x="664" y="1272"/>
                  </a:lnTo>
                  <a:lnTo>
                    <a:pt x="698" y="1277"/>
                  </a:lnTo>
                  <a:lnTo>
                    <a:pt x="734" y="1280"/>
                  </a:lnTo>
                  <a:lnTo>
                    <a:pt x="768" y="1282"/>
                  </a:lnTo>
                  <a:lnTo>
                    <a:pt x="803" y="1285"/>
                  </a:lnTo>
                  <a:lnTo>
                    <a:pt x="834" y="1287"/>
                  </a:lnTo>
                  <a:lnTo>
                    <a:pt x="864" y="1288"/>
                  </a:lnTo>
                  <a:lnTo>
                    <a:pt x="891" y="1289"/>
                  </a:lnTo>
                  <a:lnTo>
                    <a:pt x="915" y="1290"/>
                  </a:lnTo>
                  <a:lnTo>
                    <a:pt x="933" y="1290"/>
                  </a:lnTo>
                  <a:lnTo>
                    <a:pt x="947" y="1290"/>
                  </a:lnTo>
                  <a:lnTo>
                    <a:pt x="956" y="1290"/>
                  </a:lnTo>
                  <a:lnTo>
                    <a:pt x="959" y="1290"/>
                  </a:lnTo>
                  <a:lnTo>
                    <a:pt x="963" y="1301"/>
                  </a:lnTo>
                  <a:lnTo>
                    <a:pt x="963" y="1310"/>
                  </a:lnTo>
                  <a:lnTo>
                    <a:pt x="957" y="1318"/>
                  </a:lnTo>
                  <a:lnTo>
                    <a:pt x="947" y="1325"/>
                  </a:lnTo>
                  <a:lnTo>
                    <a:pt x="931" y="1332"/>
                  </a:lnTo>
                  <a:lnTo>
                    <a:pt x="909" y="1337"/>
                  </a:lnTo>
                  <a:lnTo>
                    <a:pt x="880" y="1341"/>
                  </a:lnTo>
                  <a:lnTo>
                    <a:pt x="844" y="1345"/>
                  </a:lnTo>
                  <a:lnTo>
                    <a:pt x="823" y="1343"/>
                  </a:lnTo>
                  <a:lnTo>
                    <a:pt x="801" y="1341"/>
                  </a:lnTo>
                  <a:lnTo>
                    <a:pt x="779" y="1339"/>
                  </a:lnTo>
                  <a:lnTo>
                    <a:pt x="758" y="1337"/>
                  </a:lnTo>
                  <a:lnTo>
                    <a:pt x="737" y="1333"/>
                  </a:lnTo>
                  <a:lnTo>
                    <a:pt x="719" y="1330"/>
                  </a:lnTo>
                  <a:lnTo>
                    <a:pt x="702" y="1325"/>
                  </a:lnTo>
                  <a:lnTo>
                    <a:pt x="687" y="1320"/>
                  </a:lnTo>
                  <a:lnTo>
                    <a:pt x="675" y="1318"/>
                  </a:lnTo>
                  <a:lnTo>
                    <a:pt x="664" y="1316"/>
                  </a:lnTo>
                  <a:lnTo>
                    <a:pt x="652" y="1313"/>
                  </a:lnTo>
                  <a:lnTo>
                    <a:pt x="639" y="1311"/>
                  </a:lnTo>
                  <a:lnTo>
                    <a:pt x="626" y="1308"/>
                  </a:lnTo>
                  <a:lnTo>
                    <a:pt x="613" y="1304"/>
                  </a:lnTo>
                  <a:lnTo>
                    <a:pt x="599" y="1301"/>
                  </a:lnTo>
                  <a:lnTo>
                    <a:pt x="585" y="1296"/>
                  </a:lnTo>
                  <a:lnTo>
                    <a:pt x="571" y="1293"/>
                  </a:lnTo>
                  <a:lnTo>
                    <a:pt x="559" y="1288"/>
                  </a:lnTo>
                  <a:lnTo>
                    <a:pt x="545" y="1284"/>
                  </a:lnTo>
                  <a:lnTo>
                    <a:pt x="532" y="1278"/>
                  </a:lnTo>
                  <a:lnTo>
                    <a:pt x="518" y="1273"/>
                  </a:lnTo>
                  <a:lnTo>
                    <a:pt x="506" y="1267"/>
                  </a:lnTo>
                  <a:lnTo>
                    <a:pt x="494" y="1262"/>
                  </a:lnTo>
                  <a:lnTo>
                    <a:pt x="483" y="1256"/>
                  </a:lnTo>
                  <a:lnTo>
                    <a:pt x="478" y="1257"/>
                  </a:lnTo>
                  <a:lnTo>
                    <a:pt x="472" y="1259"/>
                  </a:lnTo>
                  <a:lnTo>
                    <a:pt x="468" y="1260"/>
                  </a:lnTo>
                  <a:lnTo>
                    <a:pt x="463" y="1263"/>
                  </a:lnTo>
                  <a:lnTo>
                    <a:pt x="457" y="1265"/>
                  </a:lnTo>
                  <a:lnTo>
                    <a:pt x="453" y="1267"/>
                  </a:lnTo>
                  <a:lnTo>
                    <a:pt x="449" y="1270"/>
                  </a:lnTo>
                  <a:lnTo>
                    <a:pt x="445" y="1273"/>
                  </a:lnTo>
                  <a:lnTo>
                    <a:pt x="439" y="1274"/>
                  </a:lnTo>
                  <a:lnTo>
                    <a:pt x="430" y="1275"/>
                  </a:lnTo>
                  <a:lnTo>
                    <a:pt x="417" y="1278"/>
                  </a:lnTo>
                  <a:lnTo>
                    <a:pt x="402" y="1281"/>
                  </a:lnTo>
                  <a:lnTo>
                    <a:pt x="385" y="1285"/>
                  </a:lnTo>
                  <a:lnTo>
                    <a:pt x="365" y="1288"/>
                  </a:lnTo>
                  <a:lnTo>
                    <a:pt x="346" y="1292"/>
                  </a:lnTo>
                  <a:lnTo>
                    <a:pt x="326" y="1296"/>
                  </a:lnTo>
                  <a:lnTo>
                    <a:pt x="306" y="1300"/>
                  </a:lnTo>
                  <a:lnTo>
                    <a:pt x="289" y="1303"/>
                  </a:lnTo>
                  <a:lnTo>
                    <a:pt x="272" y="1305"/>
                  </a:lnTo>
                  <a:lnTo>
                    <a:pt x="258" y="1309"/>
                  </a:lnTo>
                  <a:lnTo>
                    <a:pt x="248" y="1310"/>
                  </a:lnTo>
                  <a:lnTo>
                    <a:pt x="241" y="1312"/>
                  </a:lnTo>
                  <a:lnTo>
                    <a:pt x="239" y="1312"/>
                  </a:lnTo>
                  <a:lnTo>
                    <a:pt x="467" y="1287"/>
                  </a:lnTo>
                  <a:lnTo>
                    <a:pt x="478" y="1285"/>
                  </a:lnTo>
                  <a:lnTo>
                    <a:pt x="487" y="1286"/>
                  </a:lnTo>
                  <a:lnTo>
                    <a:pt x="494" y="1288"/>
                  </a:lnTo>
                  <a:lnTo>
                    <a:pt x="499" y="1293"/>
                  </a:lnTo>
                  <a:lnTo>
                    <a:pt x="505" y="1299"/>
                  </a:lnTo>
                  <a:lnTo>
                    <a:pt x="510" y="1304"/>
                  </a:lnTo>
                  <a:lnTo>
                    <a:pt x="518" y="1312"/>
                  </a:lnTo>
                  <a:lnTo>
                    <a:pt x="529" y="1320"/>
                  </a:lnTo>
                  <a:lnTo>
                    <a:pt x="550" y="1328"/>
                  </a:lnTo>
                  <a:lnTo>
                    <a:pt x="571" y="1335"/>
                  </a:lnTo>
                  <a:lnTo>
                    <a:pt x="592" y="1342"/>
                  </a:lnTo>
                  <a:lnTo>
                    <a:pt x="614" y="1348"/>
                  </a:lnTo>
                  <a:lnTo>
                    <a:pt x="636" y="1354"/>
                  </a:lnTo>
                  <a:lnTo>
                    <a:pt x="658" y="1360"/>
                  </a:lnTo>
                  <a:lnTo>
                    <a:pt x="680" y="1363"/>
                  </a:lnTo>
                  <a:lnTo>
                    <a:pt x="702" y="1368"/>
                  </a:lnTo>
                  <a:lnTo>
                    <a:pt x="725" y="1371"/>
                  </a:lnTo>
                  <a:lnTo>
                    <a:pt x="747" y="1373"/>
                  </a:lnTo>
                  <a:lnTo>
                    <a:pt x="770" y="1376"/>
                  </a:lnTo>
                  <a:lnTo>
                    <a:pt x="793" y="1378"/>
                  </a:lnTo>
                  <a:lnTo>
                    <a:pt x="816" y="1379"/>
                  </a:lnTo>
                  <a:lnTo>
                    <a:pt x="840" y="1379"/>
                  </a:lnTo>
                  <a:lnTo>
                    <a:pt x="863" y="1379"/>
                  </a:lnTo>
                  <a:lnTo>
                    <a:pt x="887" y="1379"/>
                  </a:lnTo>
                  <a:lnTo>
                    <a:pt x="893" y="1379"/>
                  </a:lnTo>
                  <a:lnTo>
                    <a:pt x="901" y="1378"/>
                  </a:lnTo>
                  <a:lnTo>
                    <a:pt x="909" y="1378"/>
                  </a:lnTo>
                  <a:lnTo>
                    <a:pt x="917" y="1377"/>
                  </a:lnTo>
                  <a:lnTo>
                    <a:pt x="926" y="1377"/>
                  </a:lnTo>
                  <a:lnTo>
                    <a:pt x="935" y="1377"/>
                  </a:lnTo>
                  <a:lnTo>
                    <a:pt x="945" y="1376"/>
                  </a:lnTo>
                  <a:lnTo>
                    <a:pt x="953" y="1376"/>
                  </a:lnTo>
                  <a:lnTo>
                    <a:pt x="956" y="1375"/>
                  </a:lnTo>
                  <a:lnTo>
                    <a:pt x="962" y="1373"/>
                  </a:lnTo>
                  <a:lnTo>
                    <a:pt x="969" y="1371"/>
                  </a:lnTo>
                  <a:lnTo>
                    <a:pt x="976" y="1370"/>
                  </a:lnTo>
                  <a:lnTo>
                    <a:pt x="983" y="1369"/>
                  </a:lnTo>
                  <a:lnTo>
                    <a:pt x="956" y="1375"/>
                  </a:lnTo>
                  <a:lnTo>
                    <a:pt x="942" y="1380"/>
                  </a:lnTo>
                  <a:lnTo>
                    <a:pt x="929" y="1385"/>
                  </a:lnTo>
                  <a:lnTo>
                    <a:pt x="916" y="1391"/>
                  </a:lnTo>
                  <a:lnTo>
                    <a:pt x="902" y="1395"/>
                  </a:lnTo>
                  <a:lnTo>
                    <a:pt x="888" y="1400"/>
                  </a:lnTo>
                  <a:lnTo>
                    <a:pt x="873" y="1401"/>
                  </a:lnTo>
                  <a:lnTo>
                    <a:pt x="858" y="1400"/>
                  </a:lnTo>
                  <a:lnTo>
                    <a:pt x="842" y="1396"/>
                  </a:lnTo>
                  <a:lnTo>
                    <a:pt x="806" y="1392"/>
                  </a:lnTo>
                  <a:lnTo>
                    <a:pt x="771" y="1387"/>
                  </a:lnTo>
                  <a:lnTo>
                    <a:pt x="735" y="1383"/>
                  </a:lnTo>
                  <a:lnTo>
                    <a:pt x="698" y="1378"/>
                  </a:lnTo>
                  <a:lnTo>
                    <a:pt x="662" y="1373"/>
                  </a:lnTo>
                  <a:lnTo>
                    <a:pt x="627" y="1370"/>
                  </a:lnTo>
                  <a:lnTo>
                    <a:pt x="591" y="1365"/>
                  </a:lnTo>
                  <a:lnTo>
                    <a:pt x="555" y="1361"/>
                  </a:lnTo>
                  <a:lnTo>
                    <a:pt x="520" y="1356"/>
                  </a:lnTo>
                  <a:lnTo>
                    <a:pt x="483" y="1352"/>
                  </a:lnTo>
                  <a:lnTo>
                    <a:pt x="447" y="1348"/>
                  </a:lnTo>
                  <a:lnTo>
                    <a:pt x="411" y="1343"/>
                  </a:lnTo>
                  <a:lnTo>
                    <a:pt x="374" y="1339"/>
                  </a:lnTo>
                  <a:lnTo>
                    <a:pt x="339" y="1335"/>
                  </a:lnTo>
                  <a:lnTo>
                    <a:pt x="302" y="1331"/>
                  </a:lnTo>
                  <a:lnTo>
                    <a:pt x="266" y="1327"/>
                  </a:lnTo>
                  <a:lnTo>
                    <a:pt x="256" y="1338"/>
                  </a:lnTo>
                  <a:lnTo>
                    <a:pt x="263" y="1339"/>
                  </a:lnTo>
                  <a:lnTo>
                    <a:pt x="281" y="1341"/>
                  </a:lnTo>
                  <a:lnTo>
                    <a:pt x="311" y="1345"/>
                  </a:lnTo>
                  <a:lnTo>
                    <a:pt x="350" y="1349"/>
                  </a:lnTo>
                  <a:lnTo>
                    <a:pt x="396" y="1355"/>
                  </a:lnTo>
                  <a:lnTo>
                    <a:pt x="448" y="1361"/>
                  </a:lnTo>
                  <a:lnTo>
                    <a:pt x="503" y="1368"/>
                  </a:lnTo>
                  <a:lnTo>
                    <a:pt x="561" y="1375"/>
                  </a:lnTo>
                  <a:lnTo>
                    <a:pt x="619" y="1381"/>
                  </a:lnTo>
                  <a:lnTo>
                    <a:pt x="676" y="1388"/>
                  </a:lnTo>
                  <a:lnTo>
                    <a:pt x="730" y="1394"/>
                  </a:lnTo>
                  <a:lnTo>
                    <a:pt x="780" y="1400"/>
                  </a:lnTo>
                  <a:lnTo>
                    <a:pt x="823" y="1406"/>
                  </a:lnTo>
                  <a:lnTo>
                    <a:pt x="858" y="1410"/>
                  </a:lnTo>
                  <a:lnTo>
                    <a:pt x="884" y="1413"/>
                  </a:lnTo>
                  <a:lnTo>
                    <a:pt x="899" y="1415"/>
                  </a:lnTo>
                  <a:lnTo>
                    <a:pt x="900" y="1439"/>
                  </a:lnTo>
                  <a:lnTo>
                    <a:pt x="228" y="1354"/>
                  </a:lnTo>
                  <a:lnTo>
                    <a:pt x="227" y="1357"/>
                  </a:lnTo>
                  <a:lnTo>
                    <a:pt x="225" y="1361"/>
                  </a:lnTo>
                  <a:lnTo>
                    <a:pt x="224" y="1365"/>
                  </a:lnTo>
                  <a:lnTo>
                    <a:pt x="224" y="1370"/>
                  </a:lnTo>
                  <a:lnTo>
                    <a:pt x="236" y="1372"/>
                  </a:lnTo>
                  <a:lnTo>
                    <a:pt x="263" y="1377"/>
                  </a:lnTo>
                  <a:lnTo>
                    <a:pt x="300" y="1381"/>
                  </a:lnTo>
                  <a:lnTo>
                    <a:pt x="347" y="1388"/>
                  </a:lnTo>
                  <a:lnTo>
                    <a:pt x="401" y="1395"/>
                  </a:lnTo>
                  <a:lnTo>
                    <a:pt x="462" y="1402"/>
                  </a:lnTo>
                  <a:lnTo>
                    <a:pt x="525" y="1410"/>
                  </a:lnTo>
                  <a:lnTo>
                    <a:pt x="590" y="1418"/>
                  </a:lnTo>
                  <a:lnTo>
                    <a:pt x="656" y="1426"/>
                  </a:lnTo>
                  <a:lnTo>
                    <a:pt x="718" y="1433"/>
                  </a:lnTo>
                  <a:lnTo>
                    <a:pt x="777" y="1441"/>
                  </a:lnTo>
                  <a:lnTo>
                    <a:pt x="828" y="1447"/>
                  </a:lnTo>
                  <a:lnTo>
                    <a:pt x="872" y="1452"/>
                  </a:lnTo>
                  <a:lnTo>
                    <a:pt x="906" y="1456"/>
                  </a:lnTo>
                  <a:lnTo>
                    <a:pt x="927" y="1459"/>
                  </a:lnTo>
                  <a:lnTo>
                    <a:pt x="935" y="1460"/>
                  </a:lnTo>
                  <a:lnTo>
                    <a:pt x="1202" y="1362"/>
                  </a:lnTo>
                  <a:lnTo>
                    <a:pt x="1202" y="1358"/>
                  </a:lnTo>
                  <a:lnTo>
                    <a:pt x="1203" y="1349"/>
                  </a:lnTo>
                  <a:lnTo>
                    <a:pt x="1205" y="1332"/>
                  </a:lnTo>
                  <a:lnTo>
                    <a:pt x="1203" y="1333"/>
                  </a:lnTo>
                  <a:lnTo>
                    <a:pt x="1195" y="1335"/>
                  </a:lnTo>
                  <a:lnTo>
                    <a:pt x="1183" y="1340"/>
                  </a:lnTo>
                  <a:lnTo>
                    <a:pt x="1167" y="1346"/>
                  </a:lnTo>
                  <a:lnTo>
                    <a:pt x="1149" y="1353"/>
                  </a:lnTo>
                  <a:lnTo>
                    <a:pt x="1129" y="1361"/>
                  </a:lnTo>
                  <a:lnTo>
                    <a:pt x="1106" y="1369"/>
                  </a:lnTo>
                  <a:lnTo>
                    <a:pt x="1084" y="1377"/>
                  </a:lnTo>
                  <a:lnTo>
                    <a:pt x="1061" y="1385"/>
                  </a:lnTo>
                  <a:lnTo>
                    <a:pt x="1038" y="1393"/>
                  </a:lnTo>
                  <a:lnTo>
                    <a:pt x="1017" y="1400"/>
                  </a:lnTo>
                  <a:lnTo>
                    <a:pt x="998" y="1406"/>
                  </a:lnTo>
                  <a:lnTo>
                    <a:pt x="980" y="1410"/>
                  </a:lnTo>
                  <a:lnTo>
                    <a:pt x="968" y="1414"/>
                  </a:lnTo>
                  <a:lnTo>
                    <a:pt x="957" y="1416"/>
                  </a:lnTo>
                  <a:lnTo>
                    <a:pt x="953" y="1415"/>
                  </a:lnTo>
                  <a:lnTo>
                    <a:pt x="956" y="1413"/>
                  </a:lnTo>
                  <a:lnTo>
                    <a:pt x="965" y="1409"/>
                  </a:lnTo>
                  <a:lnTo>
                    <a:pt x="977" y="1405"/>
                  </a:lnTo>
                  <a:lnTo>
                    <a:pt x="993" y="1398"/>
                  </a:lnTo>
                  <a:lnTo>
                    <a:pt x="1010" y="1391"/>
                  </a:lnTo>
                  <a:lnTo>
                    <a:pt x="1030" y="1383"/>
                  </a:lnTo>
                  <a:lnTo>
                    <a:pt x="1051" y="1375"/>
                  </a:lnTo>
                  <a:lnTo>
                    <a:pt x="1073" y="1365"/>
                  </a:lnTo>
                  <a:lnTo>
                    <a:pt x="1094" y="1356"/>
                  </a:lnTo>
                  <a:lnTo>
                    <a:pt x="1114" y="1348"/>
                  </a:lnTo>
                  <a:lnTo>
                    <a:pt x="1134" y="1340"/>
                  </a:lnTo>
                  <a:lnTo>
                    <a:pt x="1151" y="1332"/>
                  </a:lnTo>
                  <a:lnTo>
                    <a:pt x="1165" y="1325"/>
                  </a:lnTo>
                  <a:lnTo>
                    <a:pt x="1176" y="1319"/>
                  </a:lnTo>
                  <a:lnTo>
                    <a:pt x="1183" y="1315"/>
                  </a:lnTo>
                  <a:lnTo>
                    <a:pt x="1185" y="1312"/>
                  </a:lnTo>
                  <a:lnTo>
                    <a:pt x="1180" y="1309"/>
                  </a:lnTo>
                  <a:lnTo>
                    <a:pt x="1173" y="1302"/>
                  </a:lnTo>
                  <a:lnTo>
                    <a:pt x="1166" y="1295"/>
                  </a:lnTo>
                  <a:lnTo>
                    <a:pt x="1158" y="1290"/>
                  </a:lnTo>
                  <a:lnTo>
                    <a:pt x="1145" y="1288"/>
                  </a:lnTo>
                  <a:lnTo>
                    <a:pt x="1131" y="1287"/>
                  </a:lnTo>
                  <a:lnTo>
                    <a:pt x="1118" y="1286"/>
                  </a:lnTo>
                  <a:lnTo>
                    <a:pt x="1104" y="1286"/>
                  </a:lnTo>
                  <a:lnTo>
                    <a:pt x="1090" y="1287"/>
                  </a:lnTo>
                  <a:lnTo>
                    <a:pt x="1076" y="1288"/>
                  </a:lnTo>
                  <a:lnTo>
                    <a:pt x="1062" y="1288"/>
                  </a:lnTo>
                  <a:lnTo>
                    <a:pt x="1050" y="1289"/>
                  </a:lnTo>
                  <a:lnTo>
                    <a:pt x="1051" y="1300"/>
                  </a:lnTo>
                  <a:lnTo>
                    <a:pt x="1062" y="1302"/>
                  </a:lnTo>
                  <a:lnTo>
                    <a:pt x="1074" y="1304"/>
                  </a:lnTo>
                  <a:lnTo>
                    <a:pt x="1085" y="1307"/>
                  </a:lnTo>
                  <a:lnTo>
                    <a:pt x="1096" y="1309"/>
                  </a:lnTo>
                  <a:lnTo>
                    <a:pt x="1106" y="1312"/>
                  </a:lnTo>
                  <a:lnTo>
                    <a:pt x="1113" y="1313"/>
                  </a:lnTo>
                  <a:lnTo>
                    <a:pt x="1118" y="1316"/>
                  </a:lnTo>
                  <a:lnTo>
                    <a:pt x="1120" y="1316"/>
                  </a:lnTo>
                  <a:lnTo>
                    <a:pt x="1106" y="1327"/>
                  </a:lnTo>
                  <a:lnTo>
                    <a:pt x="1092" y="1335"/>
                  </a:lnTo>
                  <a:lnTo>
                    <a:pt x="1077" y="1343"/>
                  </a:lnTo>
                  <a:lnTo>
                    <a:pt x="1062" y="1348"/>
                  </a:lnTo>
                  <a:lnTo>
                    <a:pt x="1046" y="1354"/>
                  </a:lnTo>
                  <a:lnTo>
                    <a:pt x="1029" y="1358"/>
                  </a:lnTo>
                  <a:lnTo>
                    <a:pt x="1012" y="1363"/>
                  </a:lnTo>
                  <a:lnTo>
                    <a:pt x="993" y="1368"/>
                  </a:lnTo>
                  <a:lnTo>
                    <a:pt x="987" y="1363"/>
                  </a:lnTo>
                  <a:lnTo>
                    <a:pt x="995" y="1360"/>
                  </a:lnTo>
                  <a:lnTo>
                    <a:pt x="1001" y="1355"/>
                  </a:lnTo>
                  <a:lnTo>
                    <a:pt x="1007" y="1350"/>
                  </a:lnTo>
                  <a:lnTo>
                    <a:pt x="1013" y="1345"/>
                  </a:lnTo>
                  <a:lnTo>
                    <a:pt x="1016" y="1338"/>
                  </a:lnTo>
                  <a:lnTo>
                    <a:pt x="1020" y="1331"/>
                  </a:lnTo>
                  <a:lnTo>
                    <a:pt x="1023" y="1323"/>
                  </a:lnTo>
                  <a:lnTo>
                    <a:pt x="1025" y="1316"/>
                  </a:lnTo>
                  <a:lnTo>
                    <a:pt x="1006" y="1297"/>
                  </a:lnTo>
                  <a:lnTo>
                    <a:pt x="1000" y="1285"/>
                  </a:lnTo>
                  <a:lnTo>
                    <a:pt x="1006" y="1277"/>
                  </a:lnTo>
                  <a:lnTo>
                    <a:pt x="1020" y="1271"/>
                  </a:lnTo>
                  <a:lnTo>
                    <a:pt x="1037" y="1266"/>
                  </a:lnTo>
                  <a:lnTo>
                    <a:pt x="1054" y="1260"/>
                  </a:lnTo>
                  <a:lnTo>
                    <a:pt x="1069" y="1251"/>
                  </a:lnTo>
                  <a:lnTo>
                    <a:pt x="1078" y="1237"/>
                  </a:lnTo>
                  <a:lnTo>
                    <a:pt x="1097" y="1232"/>
                  </a:lnTo>
                  <a:lnTo>
                    <a:pt x="1115" y="1227"/>
                  </a:lnTo>
                  <a:lnTo>
                    <a:pt x="1135" y="1221"/>
                  </a:lnTo>
                  <a:lnTo>
                    <a:pt x="1153" y="1217"/>
                  </a:lnTo>
                  <a:lnTo>
                    <a:pt x="1173" y="1212"/>
                  </a:lnTo>
                  <a:lnTo>
                    <a:pt x="1191" y="1207"/>
                  </a:lnTo>
                  <a:lnTo>
                    <a:pt x="1211" y="1203"/>
                  </a:lnTo>
                  <a:lnTo>
                    <a:pt x="1230" y="1198"/>
                  </a:lnTo>
                  <a:lnTo>
                    <a:pt x="1249" y="1194"/>
                  </a:lnTo>
                  <a:lnTo>
                    <a:pt x="1268" y="1189"/>
                  </a:lnTo>
                  <a:lnTo>
                    <a:pt x="1288" y="1184"/>
                  </a:lnTo>
                  <a:lnTo>
                    <a:pt x="1308" y="1180"/>
                  </a:lnTo>
                  <a:lnTo>
                    <a:pt x="1326" y="1175"/>
                  </a:lnTo>
                  <a:lnTo>
                    <a:pt x="1346" y="1171"/>
                  </a:lnTo>
                  <a:lnTo>
                    <a:pt x="1364" y="1166"/>
                  </a:lnTo>
                  <a:lnTo>
                    <a:pt x="1384" y="1161"/>
                  </a:lnTo>
                  <a:lnTo>
                    <a:pt x="1389" y="1152"/>
                  </a:lnTo>
                  <a:lnTo>
                    <a:pt x="1399" y="1125"/>
                  </a:lnTo>
                  <a:lnTo>
                    <a:pt x="1411" y="1085"/>
                  </a:lnTo>
                  <a:lnTo>
                    <a:pt x="1424" y="1039"/>
                  </a:lnTo>
                  <a:lnTo>
                    <a:pt x="1437" y="993"/>
                  </a:lnTo>
                  <a:lnTo>
                    <a:pt x="1447" y="952"/>
                  </a:lnTo>
                  <a:lnTo>
                    <a:pt x="1455" y="923"/>
                  </a:lnTo>
                  <a:lnTo>
                    <a:pt x="1457" y="913"/>
                  </a:lnTo>
                  <a:lnTo>
                    <a:pt x="1460" y="911"/>
                  </a:lnTo>
                  <a:lnTo>
                    <a:pt x="1468" y="910"/>
                  </a:lnTo>
                  <a:lnTo>
                    <a:pt x="1477" y="907"/>
                  </a:lnTo>
                  <a:lnTo>
                    <a:pt x="1490" y="902"/>
                  </a:lnTo>
                  <a:lnTo>
                    <a:pt x="1501" y="896"/>
                  </a:lnTo>
                  <a:lnTo>
                    <a:pt x="1510" y="888"/>
                  </a:lnTo>
                  <a:lnTo>
                    <a:pt x="1518" y="880"/>
                  </a:lnTo>
                  <a:lnTo>
                    <a:pt x="1521" y="870"/>
                  </a:lnTo>
                  <a:lnTo>
                    <a:pt x="1525" y="736"/>
                  </a:lnTo>
                  <a:lnTo>
                    <a:pt x="1530" y="586"/>
                  </a:lnTo>
                  <a:lnTo>
                    <a:pt x="1532" y="437"/>
                  </a:lnTo>
                  <a:lnTo>
                    <a:pt x="1535" y="302"/>
                  </a:lnTo>
                  <a:lnTo>
                    <a:pt x="1521" y="290"/>
                  </a:lnTo>
                  <a:lnTo>
                    <a:pt x="1507" y="280"/>
                  </a:lnTo>
                  <a:lnTo>
                    <a:pt x="1493" y="270"/>
                  </a:lnTo>
                  <a:lnTo>
                    <a:pt x="1478" y="262"/>
                  </a:lnTo>
                  <a:lnTo>
                    <a:pt x="1463" y="252"/>
                  </a:lnTo>
                  <a:lnTo>
                    <a:pt x="1447" y="245"/>
                  </a:lnTo>
                  <a:lnTo>
                    <a:pt x="1432" y="239"/>
                  </a:lnTo>
                  <a:lnTo>
                    <a:pt x="1416" y="232"/>
                  </a:lnTo>
                  <a:lnTo>
                    <a:pt x="1400" y="225"/>
                  </a:lnTo>
                  <a:lnTo>
                    <a:pt x="1384" y="219"/>
                  </a:lnTo>
                  <a:lnTo>
                    <a:pt x="1368" y="212"/>
                  </a:lnTo>
                  <a:lnTo>
                    <a:pt x="1351" y="205"/>
                  </a:lnTo>
                  <a:lnTo>
                    <a:pt x="1335" y="198"/>
                  </a:lnTo>
                  <a:lnTo>
                    <a:pt x="1319" y="190"/>
                  </a:lnTo>
                  <a:lnTo>
                    <a:pt x="1303" y="183"/>
                  </a:lnTo>
                  <a:lnTo>
                    <a:pt x="128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Freeform 23"/>
            <p:cNvSpPr>
              <a:spLocks/>
            </p:cNvSpPr>
            <p:nvPr/>
          </p:nvSpPr>
          <p:spPr bwMode="auto">
            <a:xfrm>
              <a:off x="4512" y="1127"/>
              <a:ext cx="513" cy="86"/>
            </a:xfrm>
            <a:custGeom>
              <a:avLst/>
              <a:gdLst>
                <a:gd name="T0" fmla="*/ 1 w 1025"/>
                <a:gd name="T1" fmla="*/ 1 h 172"/>
                <a:gd name="T2" fmla="*/ 1 w 1025"/>
                <a:gd name="T3" fmla="*/ 1 h 172"/>
                <a:gd name="T4" fmla="*/ 1 w 1025"/>
                <a:gd name="T5" fmla="*/ 1 h 172"/>
                <a:gd name="T6" fmla="*/ 1 w 1025"/>
                <a:gd name="T7" fmla="*/ 1 h 172"/>
                <a:gd name="T8" fmla="*/ 1 w 1025"/>
                <a:gd name="T9" fmla="*/ 1 h 172"/>
                <a:gd name="T10" fmla="*/ 1 w 1025"/>
                <a:gd name="T11" fmla="*/ 1 h 172"/>
                <a:gd name="T12" fmla="*/ 1 w 1025"/>
                <a:gd name="T13" fmla="*/ 1 h 172"/>
                <a:gd name="T14" fmla="*/ 1 w 1025"/>
                <a:gd name="T15" fmla="*/ 1 h 172"/>
                <a:gd name="T16" fmla="*/ 1 w 1025"/>
                <a:gd name="T17" fmla="*/ 1 h 172"/>
                <a:gd name="T18" fmla="*/ 1 w 1025"/>
                <a:gd name="T19" fmla="*/ 1 h 172"/>
                <a:gd name="T20" fmla="*/ 1 w 1025"/>
                <a:gd name="T21" fmla="*/ 1 h 172"/>
                <a:gd name="T22" fmla="*/ 1 w 1025"/>
                <a:gd name="T23" fmla="*/ 1 h 172"/>
                <a:gd name="T24" fmla="*/ 1 w 1025"/>
                <a:gd name="T25" fmla="*/ 1 h 172"/>
                <a:gd name="T26" fmla="*/ 1 w 1025"/>
                <a:gd name="T27" fmla="*/ 1 h 172"/>
                <a:gd name="T28" fmla="*/ 1 w 1025"/>
                <a:gd name="T29" fmla="*/ 1 h 172"/>
                <a:gd name="T30" fmla="*/ 1 w 1025"/>
                <a:gd name="T31" fmla="*/ 1 h 172"/>
                <a:gd name="T32" fmla="*/ 1 w 1025"/>
                <a:gd name="T33" fmla="*/ 0 h 172"/>
                <a:gd name="T34" fmla="*/ 1 w 1025"/>
                <a:gd name="T35" fmla="*/ 1 h 172"/>
                <a:gd name="T36" fmla="*/ 1 w 1025"/>
                <a:gd name="T37" fmla="*/ 1 h 172"/>
                <a:gd name="T38" fmla="*/ 1 w 1025"/>
                <a:gd name="T39" fmla="*/ 1 h 172"/>
                <a:gd name="T40" fmla="*/ 1 w 1025"/>
                <a:gd name="T41" fmla="*/ 1 h 172"/>
                <a:gd name="T42" fmla="*/ 1 w 1025"/>
                <a:gd name="T43" fmla="*/ 1 h 172"/>
                <a:gd name="T44" fmla="*/ 1 w 1025"/>
                <a:gd name="T45" fmla="*/ 1 h 172"/>
                <a:gd name="T46" fmla="*/ 1 w 1025"/>
                <a:gd name="T47" fmla="*/ 1 h 172"/>
                <a:gd name="T48" fmla="*/ 1 w 1025"/>
                <a:gd name="T49" fmla="*/ 1 h 172"/>
                <a:gd name="T50" fmla="*/ 1 w 1025"/>
                <a:gd name="T51" fmla="*/ 1 h 172"/>
                <a:gd name="T52" fmla="*/ 1 w 1025"/>
                <a:gd name="T53" fmla="*/ 1 h 172"/>
                <a:gd name="T54" fmla="*/ 1 w 1025"/>
                <a:gd name="T55" fmla="*/ 1 h 172"/>
                <a:gd name="T56" fmla="*/ 1 w 1025"/>
                <a:gd name="T57" fmla="*/ 1 h 172"/>
                <a:gd name="T58" fmla="*/ 1 w 1025"/>
                <a:gd name="T59" fmla="*/ 1 h 172"/>
                <a:gd name="T60" fmla="*/ 1 w 1025"/>
                <a:gd name="T61" fmla="*/ 1 h 172"/>
                <a:gd name="T62" fmla="*/ 1 w 1025"/>
                <a:gd name="T63" fmla="*/ 1 h 172"/>
                <a:gd name="T64" fmla="*/ 1 w 1025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5"/>
                <a:gd name="T100" fmla="*/ 0 h 172"/>
                <a:gd name="T101" fmla="*/ 1025 w 102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5" h="172">
                  <a:moveTo>
                    <a:pt x="1025" y="172"/>
                  </a:moveTo>
                  <a:lnTo>
                    <a:pt x="1015" y="170"/>
                  </a:lnTo>
                  <a:lnTo>
                    <a:pt x="1001" y="167"/>
                  </a:lnTo>
                  <a:lnTo>
                    <a:pt x="982" y="164"/>
                  </a:lnTo>
                  <a:lnTo>
                    <a:pt x="961" y="161"/>
                  </a:lnTo>
                  <a:lnTo>
                    <a:pt x="935" y="156"/>
                  </a:lnTo>
                  <a:lnTo>
                    <a:pt x="908" y="151"/>
                  </a:lnTo>
                  <a:lnTo>
                    <a:pt x="876" y="146"/>
                  </a:lnTo>
                  <a:lnTo>
                    <a:pt x="844" y="140"/>
                  </a:lnTo>
                  <a:lnTo>
                    <a:pt x="808" y="134"/>
                  </a:lnTo>
                  <a:lnTo>
                    <a:pt x="770" y="127"/>
                  </a:lnTo>
                  <a:lnTo>
                    <a:pt x="732" y="120"/>
                  </a:lnTo>
                  <a:lnTo>
                    <a:pt x="691" y="113"/>
                  </a:lnTo>
                  <a:lnTo>
                    <a:pt x="650" y="106"/>
                  </a:lnTo>
                  <a:lnTo>
                    <a:pt x="608" y="98"/>
                  </a:lnTo>
                  <a:lnTo>
                    <a:pt x="564" y="91"/>
                  </a:lnTo>
                  <a:lnTo>
                    <a:pt x="522" y="85"/>
                  </a:lnTo>
                  <a:lnTo>
                    <a:pt x="478" y="76"/>
                  </a:lnTo>
                  <a:lnTo>
                    <a:pt x="434" y="70"/>
                  </a:lnTo>
                  <a:lnTo>
                    <a:pt x="391" y="63"/>
                  </a:lnTo>
                  <a:lnTo>
                    <a:pt x="350" y="55"/>
                  </a:lnTo>
                  <a:lnTo>
                    <a:pt x="309" y="48"/>
                  </a:lnTo>
                  <a:lnTo>
                    <a:pt x="268" y="42"/>
                  </a:lnTo>
                  <a:lnTo>
                    <a:pt x="230" y="35"/>
                  </a:lnTo>
                  <a:lnTo>
                    <a:pt x="194" y="29"/>
                  </a:lnTo>
                  <a:lnTo>
                    <a:pt x="160" y="23"/>
                  </a:lnTo>
                  <a:lnTo>
                    <a:pt x="128" y="19"/>
                  </a:lnTo>
                  <a:lnTo>
                    <a:pt x="98" y="14"/>
                  </a:lnTo>
                  <a:lnTo>
                    <a:pt x="71" y="10"/>
                  </a:lnTo>
                  <a:lnTo>
                    <a:pt x="48" y="6"/>
                  </a:lnTo>
                  <a:lnTo>
                    <a:pt x="29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40" y="4"/>
                  </a:lnTo>
                  <a:lnTo>
                    <a:pt x="62" y="7"/>
                  </a:lnTo>
                  <a:lnTo>
                    <a:pt x="87" y="10"/>
                  </a:lnTo>
                  <a:lnTo>
                    <a:pt x="116" y="14"/>
                  </a:lnTo>
                  <a:lnTo>
                    <a:pt x="147" y="18"/>
                  </a:lnTo>
                  <a:lnTo>
                    <a:pt x="182" y="22"/>
                  </a:lnTo>
                  <a:lnTo>
                    <a:pt x="220" y="28"/>
                  </a:lnTo>
                  <a:lnTo>
                    <a:pt x="259" y="33"/>
                  </a:lnTo>
                  <a:lnTo>
                    <a:pt x="300" y="38"/>
                  </a:lnTo>
                  <a:lnTo>
                    <a:pt x="343" y="45"/>
                  </a:lnTo>
                  <a:lnTo>
                    <a:pt x="387" y="51"/>
                  </a:lnTo>
                  <a:lnTo>
                    <a:pt x="433" y="58"/>
                  </a:lnTo>
                  <a:lnTo>
                    <a:pt x="478" y="64"/>
                  </a:lnTo>
                  <a:lnTo>
                    <a:pt x="524" y="71"/>
                  </a:lnTo>
                  <a:lnTo>
                    <a:pt x="570" y="78"/>
                  </a:lnTo>
                  <a:lnTo>
                    <a:pt x="615" y="85"/>
                  </a:lnTo>
                  <a:lnTo>
                    <a:pt x="660" y="91"/>
                  </a:lnTo>
                  <a:lnTo>
                    <a:pt x="704" y="97"/>
                  </a:lnTo>
                  <a:lnTo>
                    <a:pt x="746" y="104"/>
                  </a:lnTo>
                  <a:lnTo>
                    <a:pt x="787" y="110"/>
                  </a:lnTo>
                  <a:lnTo>
                    <a:pt x="826" y="117"/>
                  </a:lnTo>
                  <a:lnTo>
                    <a:pt x="861" y="123"/>
                  </a:lnTo>
                  <a:lnTo>
                    <a:pt x="896" y="127"/>
                  </a:lnTo>
                  <a:lnTo>
                    <a:pt x="926" y="133"/>
                  </a:lnTo>
                  <a:lnTo>
                    <a:pt x="954" y="138"/>
                  </a:lnTo>
                  <a:lnTo>
                    <a:pt x="978" y="142"/>
                  </a:lnTo>
                  <a:lnTo>
                    <a:pt x="997" y="146"/>
                  </a:lnTo>
                  <a:lnTo>
                    <a:pt x="1014" y="149"/>
                  </a:lnTo>
                  <a:lnTo>
                    <a:pt x="1024" y="151"/>
                  </a:lnTo>
                  <a:lnTo>
                    <a:pt x="1025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3" name="Freeform 24"/>
            <p:cNvSpPr>
              <a:spLocks/>
            </p:cNvSpPr>
            <p:nvPr/>
          </p:nvSpPr>
          <p:spPr bwMode="auto">
            <a:xfrm>
              <a:off x="4477" y="1147"/>
              <a:ext cx="531" cy="88"/>
            </a:xfrm>
            <a:custGeom>
              <a:avLst/>
              <a:gdLst>
                <a:gd name="T0" fmla="*/ 0 w 1063"/>
                <a:gd name="T1" fmla="*/ 1 h 175"/>
                <a:gd name="T2" fmla="*/ 0 w 1063"/>
                <a:gd name="T3" fmla="*/ 1 h 175"/>
                <a:gd name="T4" fmla="*/ 0 w 1063"/>
                <a:gd name="T5" fmla="*/ 1 h 175"/>
                <a:gd name="T6" fmla="*/ 0 w 1063"/>
                <a:gd name="T7" fmla="*/ 1 h 175"/>
                <a:gd name="T8" fmla="*/ 0 w 1063"/>
                <a:gd name="T9" fmla="*/ 1 h 175"/>
                <a:gd name="T10" fmla="*/ 0 w 1063"/>
                <a:gd name="T11" fmla="*/ 1 h 175"/>
                <a:gd name="T12" fmla="*/ 0 w 1063"/>
                <a:gd name="T13" fmla="*/ 1 h 175"/>
                <a:gd name="T14" fmla="*/ 0 w 1063"/>
                <a:gd name="T15" fmla="*/ 1 h 175"/>
                <a:gd name="T16" fmla="*/ 0 w 1063"/>
                <a:gd name="T17" fmla="*/ 1 h 175"/>
                <a:gd name="T18" fmla="*/ 0 w 1063"/>
                <a:gd name="T19" fmla="*/ 1 h 175"/>
                <a:gd name="T20" fmla="*/ 0 w 1063"/>
                <a:gd name="T21" fmla="*/ 1 h 175"/>
                <a:gd name="T22" fmla="*/ 0 w 1063"/>
                <a:gd name="T23" fmla="*/ 1 h 175"/>
                <a:gd name="T24" fmla="*/ 0 w 1063"/>
                <a:gd name="T25" fmla="*/ 1 h 175"/>
                <a:gd name="T26" fmla="*/ 0 w 1063"/>
                <a:gd name="T27" fmla="*/ 1 h 175"/>
                <a:gd name="T28" fmla="*/ 0 w 1063"/>
                <a:gd name="T29" fmla="*/ 1 h 175"/>
                <a:gd name="T30" fmla="*/ 0 w 1063"/>
                <a:gd name="T31" fmla="*/ 1 h 175"/>
                <a:gd name="T32" fmla="*/ 0 w 1063"/>
                <a:gd name="T33" fmla="*/ 0 h 175"/>
                <a:gd name="T34" fmla="*/ 0 w 1063"/>
                <a:gd name="T35" fmla="*/ 1 h 175"/>
                <a:gd name="T36" fmla="*/ 0 w 1063"/>
                <a:gd name="T37" fmla="*/ 1 h 175"/>
                <a:gd name="T38" fmla="*/ 0 w 1063"/>
                <a:gd name="T39" fmla="*/ 1 h 175"/>
                <a:gd name="T40" fmla="*/ 0 w 1063"/>
                <a:gd name="T41" fmla="*/ 1 h 175"/>
                <a:gd name="T42" fmla="*/ 0 w 1063"/>
                <a:gd name="T43" fmla="*/ 1 h 175"/>
                <a:gd name="T44" fmla="*/ 0 w 1063"/>
                <a:gd name="T45" fmla="*/ 1 h 175"/>
                <a:gd name="T46" fmla="*/ 0 w 1063"/>
                <a:gd name="T47" fmla="*/ 1 h 175"/>
                <a:gd name="T48" fmla="*/ 0 w 1063"/>
                <a:gd name="T49" fmla="*/ 1 h 175"/>
                <a:gd name="T50" fmla="*/ 0 w 1063"/>
                <a:gd name="T51" fmla="*/ 1 h 175"/>
                <a:gd name="T52" fmla="*/ 0 w 1063"/>
                <a:gd name="T53" fmla="*/ 1 h 175"/>
                <a:gd name="T54" fmla="*/ 0 w 1063"/>
                <a:gd name="T55" fmla="*/ 1 h 175"/>
                <a:gd name="T56" fmla="*/ 0 w 1063"/>
                <a:gd name="T57" fmla="*/ 1 h 175"/>
                <a:gd name="T58" fmla="*/ 0 w 1063"/>
                <a:gd name="T59" fmla="*/ 1 h 175"/>
                <a:gd name="T60" fmla="*/ 0 w 1063"/>
                <a:gd name="T61" fmla="*/ 1 h 175"/>
                <a:gd name="T62" fmla="*/ 0 w 1063"/>
                <a:gd name="T63" fmla="*/ 1 h 175"/>
                <a:gd name="T64" fmla="*/ 0 w 1063"/>
                <a:gd name="T65" fmla="*/ 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3"/>
                <a:gd name="T100" fmla="*/ 0 h 175"/>
                <a:gd name="T101" fmla="*/ 1063 w 106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3" h="175">
                  <a:moveTo>
                    <a:pt x="1063" y="175"/>
                  </a:moveTo>
                  <a:lnTo>
                    <a:pt x="1052" y="173"/>
                  </a:lnTo>
                  <a:lnTo>
                    <a:pt x="1037" y="170"/>
                  </a:lnTo>
                  <a:lnTo>
                    <a:pt x="1019" y="167"/>
                  </a:lnTo>
                  <a:lnTo>
                    <a:pt x="997" y="164"/>
                  </a:lnTo>
                  <a:lnTo>
                    <a:pt x="971" y="159"/>
                  </a:lnTo>
                  <a:lnTo>
                    <a:pt x="942" y="153"/>
                  </a:lnTo>
                  <a:lnTo>
                    <a:pt x="911" y="149"/>
                  </a:lnTo>
                  <a:lnTo>
                    <a:pt x="876" y="142"/>
                  </a:lnTo>
                  <a:lnTo>
                    <a:pt x="839" y="136"/>
                  </a:lnTo>
                  <a:lnTo>
                    <a:pt x="800" y="129"/>
                  </a:lnTo>
                  <a:lnTo>
                    <a:pt x="760" y="122"/>
                  </a:lnTo>
                  <a:lnTo>
                    <a:pt x="718" y="115"/>
                  </a:lnTo>
                  <a:lnTo>
                    <a:pt x="674" y="107"/>
                  </a:lnTo>
                  <a:lnTo>
                    <a:pt x="631" y="100"/>
                  </a:lnTo>
                  <a:lnTo>
                    <a:pt x="586" y="92"/>
                  </a:lnTo>
                  <a:lnTo>
                    <a:pt x="541" y="85"/>
                  </a:lnTo>
                  <a:lnTo>
                    <a:pt x="496" y="77"/>
                  </a:lnTo>
                  <a:lnTo>
                    <a:pt x="451" y="70"/>
                  </a:lnTo>
                  <a:lnTo>
                    <a:pt x="406" y="62"/>
                  </a:lnTo>
                  <a:lnTo>
                    <a:pt x="362" y="55"/>
                  </a:lnTo>
                  <a:lnTo>
                    <a:pt x="320" y="48"/>
                  </a:lnTo>
                  <a:lnTo>
                    <a:pt x="278" y="41"/>
                  </a:lnTo>
                  <a:lnTo>
                    <a:pt x="239" y="34"/>
                  </a:lnTo>
                  <a:lnTo>
                    <a:pt x="201" y="29"/>
                  </a:lnTo>
                  <a:lnTo>
                    <a:pt x="165" y="23"/>
                  </a:lnTo>
                  <a:lnTo>
                    <a:pt x="132" y="18"/>
                  </a:lnTo>
                  <a:lnTo>
                    <a:pt x="102" y="14"/>
                  </a:lnTo>
                  <a:lnTo>
                    <a:pt x="74" y="9"/>
                  </a:lnTo>
                  <a:lnTo>
                    <a:pt x="50" y="6"/>
                  </a:lnTo>
                  <a:lnTo>
                    <a:pt x="29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5" y="1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92" y="9"/>
                  </a:lnTo>
                  <a:lnTo>
                    <a:pt x="121" y="14"/>
                  </a:lnTo>
                  <a:lnTo>
                    <a:pt x="155" y="17"/>
                  </a:lnTo>
                  <a:lnTo>
                    <a:pt x="191" y="23"/>
                  </a:lnTo>
                  <a:lnTo>
                    <a:pt x="230" y="28"/>
                  </a:lnTo>
                  <a:lnTo>
                    <a:pt x="270" y="33"/>
                  </a:lnTo>
                  <a:lnTo>
                    <a:pt x="313" y="39"/>
                  </a:lnTo>
                  <a:lnTo>
                    <a:pt x="358" y="46"/>
                  </a:lnTo>
                  <a:lnTo>
                    <a:pt x="404" y="52"/>
                  </a:lnTo>
                  <a:lnTo>
                    <a:pt x="451" y="59"/>
                  </a:lnTo>
                  <a:lnTo>
                    <a:pt x="498" y="66"/>
                  </a:lnTo>
                  <a:lnTo>
                    <a:pt x="545" y="72"/>
                  </a:lnTo>
                  <a:lnTo>
                    <a:pt x="593" y="79"/>
                  </a:lnTo>
                  <a:lnTo>
                    <a:pt x="640" y="86"/>
                  </a:lnTo>
                  <a:lnTo>
                    <a:pt x="686" y="93"/>
                  </a:lnTo>
                  <a:lnTo>
                    <a:pt x="732" y="100"/>
                  </a:lnTo>
                  <a:lnTo>
                    <a:pt x="776" y="106"/>
                  </a:lnTo>
                  <a:lnTo>
                    <a:pt x="817" y="113"/>
                  </a:lnTo>
                  <a:lnTo>
                    <a:pt x="858" y="119"/>
                  </a:lnTo>
                  <a:lnTo>
                    <a:pt x="896" y="124"/>
                  </a:lnTo>
                  <a:lnTo>
                    <a:pt x="930" y="130"/>
                  </a:lnTo>
                  <a:lnTo>
                    <a:pt x="961" y="136"/>
                  </a:lnTo>
                  <a:lnTo>
                    <a:pt x="990" y="140"/>
                  </a:lnTo>
                  <a:lnTo>
                    <a:pt x="1014" y="145"/>
                  </a:lnTo>
                  <a:lnTo>
                    <a:pt x="1035" y="149"/>
                  </a:lnTo>
                  <a:lnTo>
                    <a:pt x="1050" y="152"/>
                  </a:lnTo>
                  <a:lnTo>
                    <a:pt x="1062" y="154"/>
                  </a:lnTo>
                  <a:lnTo>
                    <a:pt x="106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Freeform 25"/>
            <p:cNvSpPr>
              <a:spLocks/>
            </p:cNvSpPr>
            <p:nvPr/>
          </p:nvSpPr>
          <p:spPr bwMode="auto">
            <a:xfrm>
              <a:off x="4455" y="1162"/>
              <a:ext cx="530" cy="97"/>
            </a:xfrm>
            <a:custGeom>
              <a:avLst/>
              <a:gdLst>
                <a:gd name="T0" fmla="*/ 0 w 1061"/>
                <a:gd name="T1" fmla="*/ 1 h 194"/>
                <a:gd name="T2" fmla="*/ 0 w 1061"/>
                <a:gd name="T3" fmla="*/ 1 h 194"/>
                <a:gd name="T4" fmla="*/ 0 w 1061"/>
                <a:gd name="T5" fmla="*/ 1 h 194"/>
                <a:gd name="T6" fmla="*/ 0 w 1061"/>
                <a:gd name="T7" fmla="*/ 1 h 194"/>
                <a:gd name="T8" fmla="*/ 0 w 1061"/>
                <a:gd name="T9" fmla="*/ 1 h 194"/>
                <a:gd name="T10" fmla="*/ 0 w 1061"/>
                <a:gd name="T11" fmla="*/ 1 h 194"/>
                <a:gd name="T12" fmla="*/ 0 w 1061"/>
                <a:gd name="T13" fmla="*/ 1 h 194"/>
                <a:gd name="T14" fmla="*/ 0 w 1061"/>
                <a:gd name="T15" fmla="*/ 1 h 194"/>
                <a:gd name="T16" fmla="*/ 0 w 1061"/>
                <a:gd name="T17" fmla="*/ 1 h 194"/>
                <a:gd name="T18" fmla="*/ 0 w 1061"/>
                <a:gd name="T19" fmla="*/ 1 h 194"/>
                <a:gd name="T20" fmla="*/ 0 w 1061"/>
                <a:gd name="T21" fmla="*/ 1 h 194"/>
                <a:gd name="T22" fmla="*/ 0 w 1061"/>
                <a:gd name="T23" fmla="*/ 1 h 194"/>
                <a:gd name="T24" fmla="*/ 0 w 1061"/>
                <a:gd name="T25" fmla="*/ 1 h 194"/>
                <a:gd name="T26" fmla="*/ 0 w 1061"/>
                <a:gd name="T27" fmla="*/ 1 h 194"/>
                <a:gd name="T28" fmla="*/ 0 w 1061"/>
                <a:gd name="T29" fmla="*/ 1 h 194"/>
                <a:gd name="T30" fmla="*/ 0 w 1061"/>
                <a:gd name="T31" fmla="*/ 1 h 194"/>
                <a:gd name="T32" fmla="*/ 0 w 1061"/>
                <a:gd name="T33" fmla="*/ 0 h 194"/>
                <a:gd name="T34" fmla="*/ 0 w 1061"/>
                <a:gd name="T35" fmla="*/ 1 h 194"/>
                <a:gd name="T36" fmla="*/ 0 w 1061"/>
                <a:gd name="T37" fmla="*/ 1 h 194"/>
                <a:gd name="T38" fmla="*/ 0 w 1061"/>
                <a:gd name="T39" fmla="*/ 1 h 194"/>
                <a:gd name="T40" fmla="*/ 0 w 1061"/>
                <a:gd name="T41" fmla="*/ 1 h 194"/>
                <a:gd name="T42" fmla="*/ 0 w 1061"/>
                <a:gd name="T43" fmla="*/ 1 h 194"/>
                <a:gd name="T44" fmla="*/ 0 w 1061"/>
                <a:gd name="T45" fmla="*/ 1 h 194"/>
                <a:gd name="T46" fmla="*/ 0 w 1061"/>
                <a:gd name="T47" fmla="*/ 1 h 194"/>
                <a:gd name="T48" fmla="*/ 0 w 1061"/>
                <a:gd name="T49" fmla="*/ 1 h 194"/>
                <a:gd name="T50" fmla="*/ 0 w 1061"/>
                <a:gd name="T51" fmla="*/ 1 h 194"/>
                <a:gd name="T52" fmla="*/ 0 w 1061"/>
                <a:gd name="T53" fmla="*/ 1 h 194"/>
                <a:gd name="T54" fmla="*/ 0 w 1061"/>
                <a:gd name="T55" fmla="*/ 1 h 194"/>
                <a:gd name="T56" fmla="*/ 0 w 1061"/>
                <a:gd name="T57" fmla="*/ 1 h 194"/>
                <a:gd name="T58" fmla="*/ 0 w 1061"/>
                <a:gd name="T59" fmla="*/ 1 h 194"/>
                <a:gd name="T60" fmla="*/ 0 w 1061"/>
                <a:gd name="T61" fmla="*/ 1 h 194"/>
                <a:gd name="T62" fmla="*/ 0 w 1061"/>
                <a:gd name="T63" fmla="*/ 1 h 194"/>
                <a:gd name="T64" fmla="*/ 0 w 1061"/>
                <a:gd name="T65" fmla="*/ 1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1"/>
                <a:gd name="T100" fmla="*/ 0 h 194"/>
                <a:gd name="T101" fmla="*/ 1061 w 1061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1" h="194">
                  <a:moveTo>
                    <a:pt x="1061" y="194"/>
                  </a:moveTo>
                  <a:lnTo>
                    <a:pt x="1050" y="192"/>
                  </a:lnTo>
                  <a:lnTo>
                    <a:pt x="1035" y="190"/>
                  </a:lnTo>
                  <a:lnTo>
                    <a:pt x="1017" y="186"/>
                  </a:lnTo>
                  <a:lnTo>
                    <a:pt x="995" y="182"/>
                  </a:lnTo>
                  <a:lnTo>
                    <a:pt x="969" y="176"/>
                  </a:lnTo>
                  <a:lnTo>
                    <a:pt x="940" y="171"/>
                  </a:lnTo>
                  <a:lnTo>
                    <a:pt x="908" y="164"/>
                  </a:lnTo>
                  <a:lnTo>
                    <a:pt x="873" y="158"/>
                  </a:lnTo>
                  <a:lnTo>
                    <a:pt x="836" y="151"/>
                  </a:lnTo>
                  <a:lnTo>
                    <a:pt x="798" y="144"/>
                  </a:lnTo>
                  <a:lnTo>
                    <a:pt x="758" y="136"/>
                  </a:lnTo>
                  <a:lnTo>
                    <a:pt x="715" y="128"/>
                  </a:lnTo>
                  <a:lnTo>
                    <a:pt x="673" y="120"/>
                  </a:lnTo>
                  <a:lnTo>
                    <a:pt x="629" y="111"/>
                  </a:lnTo>
                  <a:lnTo>
                    <a:pt x="584" y="102"/>
                  </a:lnTo>
                  <a:lnTo>
                    <a:pt x="539" y="94"/>
                  </a:lnTo>
                  <a:lnTo>
                    <a:pt x="493" y="86"/>
                  </a:lnTo>
                  <a:lnTo>
                    <a:pt x="449" y="77"/>
                  </a:lnTo>
                  <a:lnTo>
                    <a:pt x="404" y="69"/>
                  </a:lnTo>
                  <a:lnTo>
                    <a:pt x="360" y="61"/>
                  </a:lnTo>
                  <a:lnTo>
                    <a:pt x="318" y="53"/>
                  </a:lnTo>
                  <a:lnTo>
                    <a:pt x="276" y="46"/>
                  </a:lnTo>
                  <a:lnTo>
                    <a:pt x="237" y="39"/>
                  </a:lnTo>
                  <a:lnTo>
                    <a:pt x="199" y="32"/>
                  </a:lnTo>
                  <a:lnTo>
                    <a:pt x="163" y="25"/>
                  </a:lnTo>
                  <a:lnTo>
                    <a:pt x="131" y="19"/>
                  </a:lnTo>
                  <a:lnTo>
                    <a:pt x="100" y="15"/>
                  </a:lnTo>
                  <a:lnTo>
                    <a:pt x="73" y="10"/>
                  </a:lnTo>
                  <a:lnTo>
                    <a:pt x="49" y="7"/>
                  </a:lnTo>
                  <a:lnTo>
                    <a:pt x="29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42" y="4"/>
                  </a:lnTo>
                  <a:lnTo>
                    <a:pt x="64" y="8"/>
                  </a:lnTo>
                  <a:lnTo>
                    <a:pt x="91" y="11"/>
                  </a:lnTo>
                  <a:lnTo>
                    <a:pt x="120" y="16"/>
                  </a:lnTo>
                  <a:lnTo>
                    <a:pt x="153" y="20"/>
                  </a:lnTo>
                  <a:lnTo>
                    <a:pt x="189" y="26"/>
                  </a:lnTo>
                  <a:lnTo>
                    <a:pt x="228" y="32"/>
                  </a:lnTo>
                  <a:lnTo>
                    <a:pt x="268" y="38"/>
                  </a:lnTo>
                  <a:lnTo>
                    <a:pt x="312" y="45"/>
                  </a:lnTo>
                  <a:lnTo>
                    <a:pt x="356" y="52"/>
                  </a:lnTo>
                  <a:lnTo>
                    <a:pt x="402" y="60"/>
                  </a:lnTo>
                  <a:lnTo>
                    <a:pt x="449" y="67"/>
                  </a:lnTo>
                  <a:lnTo>
                    <a:pt x="496" y="75"/>
                  </a:lnTo>
                  <a:lnTo>
                    <a:pt x="543" y="83"/>
                  </a:lnTo>
                  <a:lnTo>
                    <a:pt x="591" y="91"/>
                  </a:lnTo>
                  <a:lnTo>
                    <a:pt x="638" y="98"/>
                  </a:lnTo>
                  <a:lnTo>
                    <a:pt x="684" y="106"/>
                  </a:lnTo>
                  <a:lnTo>
                    <a:pt x="730" y="114"/>
                  </a:lnTo>
                  <a:lnTo>
                    <a:pt x="774" y="121"/>
                  </a:lnTo>
                  <a:lnTo>
                    <a:pt x="815" y="128"/>
                  </a:lnTo>
                  <a:lnTo>
                    <a:pt x="856" y="135"/>
                  </a:lnTo>
                  <a:lnTo>
                    <a:pt x="894" y="141"/>
                  </a:lnTo>
                  <a:lnTo>
                    <a:pt x="928" y="147"/>
                  </a:lnTo>
                  <a:lnTo>
                    <a:pt x="959" y="153"/>
                  </a:lnTo>
                  <a:lnTo>
                    <a:pt x="988" y="159"/>
                  </a:lnTo>
                  <a:lnTo>
                    <a:pt x="1012" y="163"/>
                  </a:lnTo>
                  <a:lnTo>
                    <a:pt x="1033" y="168"/>
                  </a:lnTo>
                  <a:lnTo>
                    <a:pt x="1048" y="171"/>
                  </a:lnTo>
                  <a:lnTo>
                    <a:pt x="1060" y="174"/>
                  </a:lnTo>
                  <a:lnTo>
                    <a:pt x="1061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26"/>
            <p:cNvSpPr>
              <a:spLocks/>
            </p:cNvSpPr>
            <p:nvPr/>
          </p:nvSpPr>
          <p:spPr bwMode="auto">
            <a:xfrm>
              <a:off x="4886" y="1090"/>
              <a:ext cx="159" cy="33"/>
            </a:xfrm>
            <a:custGeom>
              <a:avLst/>
              <a:gdLst>
                <a:gd name="T0" fmla="*/ 1 w 318"/>
                <a:gd name="T1" fmla="*/ 0 h 67"/>
                <a:gd name="T2" fmla="*/ 1 w 318"/>
                <a:gd name="T3" fmla="*/ 0 h 67"/>
                <a:gd name="T4" fmla="*/ 1 w 318"/>
                <a:gd name="T5" fmla="*/ 0 h 67"/>
                <a:gd name="T6" fmla="*/ 1 w 318"/>
                <a:gd name="T7" fmla="*/ 0 h 67"/>
                <a:gd name="T8" fmla="*/ 1 w 318"/>
                <a:gd name="T9" fmla="*/ 0 h 67"/>
                <a:gd name="T10" fmla="*/ 1 w 318"/>
                <a:gd name="T11" fmla="*/ 0 h 67"/>
                <a:gd name="T12" fmla="*/ 1 w 318"/>
                <a:gd name="T13" fmla="*/ 0 h 67"/>
                <a:gd name="T14" fmla="*/ 1 w 318"/>
                <a:gd name="T15" fmla="*/ 0 h 67"/>
                <a:gd name="T16" fmla="*/ 1 w 318"/>
                <a:gd name="T17" fmla="*/ 0 h 67"/>
                <a:gd name="T18" fmla="*/ 1 w 318"/>
                <a:gd name="T19" fmla="*/ 0 h 67"/>
                <a:gd name="T20" fmla="*/ 1 w 318"/>
                <a:gd name="T21" fmla="*/ 0 h 67"/>
                <a:gd name="T22" fmla="*/ 1 w 318"/>
                <a:gd name="T23" fmla="*/ 0 h 67"/>
                <a:gd name="T24" fmla="*/ 1 w 318"/>
                <a:gd name="T25" fmla="*/ 0 h 67"/>
                <a:gd name="T26" fmla="*/ 1 w 318"/>
                <a:gd name="T27" fmla="*/ 0 h 67"/>
                <a:gd name="T28" fmla="*/ 1 w 318"/>
                <a:gd name="T29" fmla="*/ 0 h 67"/>
                <a:gd name="T30" fmla="*/ 1 w 318"/>
                <a:gd name="T31" fmla="*/ 0 h 67"/>
                <a:gd name="T32" fmla="*/ 1 w 318"/>
                <a:gd name="T33" fmla="*/ 0 h 67"/>
                <a:gd name="T34" fmla="*/ 0 w 318"/>
                <a:gd name="T35" fmla="*/ 0 h 67"/>
                <a:gd name="T36" fmla="*/ 1 w 318"/>
                <a:gd name="T37" fmla="*/ 0 h 67"/>
                <a:gd name="T38" fmla="*/ 1 w 318"/>
                <a:gd name="T39" fmla="*/ 0 h 67"/>
                <a:gd name="T40" fmla="*/ 1 w 318"/>
                <a:gd name="T41" fmla="*/ 0 h 67"/>
                <a:gd name="T42" fmla="*/ 1 w 318"/>
                <a:gd name="T43" fmla="*/ 0 h 67"/>
                <a:gd name="T44" fmla="*/ 1 w 318"/>
                <a:gd name="T45" fmla="*/ 0 h 67"/>
                <a:gd name="T46" fmla="*/ 1 w 318"/>
                <a:gd name="T47" fmla="*/ 0 h 67"/>
                <a:gd name="T48" fmla="*/ 1 w 318"/>
                <a:gd name="T49" fmla="*/ 0 h 67"/>
                <a:gd name="T50" fmla="*/ 1 w 318"/>
                <a:gd name="T51" fmla="*/ 0 h 67"/>
                <a:gd name="T52" fmla="*/ 1 w 318"/>
                <a:gd name="T53" fmla="*/ 0 h 67"/>
                <a:gd name="T54" fmla="*/ 1 w 318"/>
                <a:gd name="T55" fmla="*/ 0 h 67"/>
                <a:gd name="T56" fmla="*/ 1 w 318"/>
                <a:gd name="T57" fmla="*/ 0 h 67"/>
                <a:gd name="T58" fmla="*/ 1 w 318"/>
                <a:gd name="T59" fmla="*/ 0 h 67"/>
                <a:gd name="T60" fmla="*/ 1 w 318"/>
                <a:gd name="T61" fmla="*/ 0 h 67"/>
                <a:gd name="T62" fmla="*/ 1 w 318"/>
                <a:gd name="T63" fmla="*/ 0 h 67"/>
                <a:gd name="T64" fmla="*/ 1 w 318"/>
                <a:gd name="T65" fmla="*/ 0 h 67"/>
                <a:gd name="T66" fmla="*/ 1 w 318"/>
                <a:gd name="T67" fmla="*/ 0 h 67"/>
                <a:gd name="T68" fmla="*/ 1 w 318"/>
                <a:gd name="T69" fmla="*/ 0 h 67"/>
                <a:gd name="T70" fmla="*/ 1 w 318"/>
                <a:gd name="T71" fmla="*/ 0 h 67"/>
                <a:gd name="T72" fmla="*/ 1 w 318"/>
                <a:gd name="T73" fmla="*/ 0 h 67"/>
                <a:gd name="T74" fmla="*/ 1 w 318"/>
                <a:gd name="T75" fmla="*/ 0 h 67"/>
                <a:gd name="T76" fmla="*/ 1 w 318"/>
                <a:gd name="T77" fmla="*/ 0 h 67"/>
                <a:gd name="T78" fmla="*/ 1 w 318"/>
                <a:gd name="T79" fmla="*/ 0 h 67"/>
                <a:gd name="T80" fmla="*/ 1 w 318"/>
                <a:gd name="T81" fmla="*/ 0 h 67"/>
                <a:gd name="T82" fmla="*/ 1 w 31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7"/>
                <a:gd name="T128" fmla="*/ 318 w 318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7">
                  <a:moveTo>
                    <a:pt x="302" y="67"/>
                  </a:moveTo>
                  <a:lnTo>
                    <a:pt x="285" y="64"/>
                  </a:lnTo>
                  <a:lnTo>
                    <a:pt x="267" y="62"/>
                  </a:lnTo>
                  <a:lnTo>
                    <a:pt x="249" y="58"/>
                  </a:lnTo>
                  <a:lnTo>
                    <a:pt x="232" y="55"/>
                  </a:lnTo>
                  <a:lnTo>
                    <a:pt x="214" y="53"/>
                  </a:lnTo>
                  <a:lnTo>
                    <a:pt x="196" y="49"/>
                  </a:lnTo>
                  <a:lnTo>
                    <a:pt x="179" y="46"/>
                  </a:lnTo>
                  <a:lnTo>
                    <a:pt x="162" y="42"/>
                  </a:lnTo>
                  <a:lnTo>
                    <a:pt x="144" y="40"/>
                  </a:lnTo>
                  <a:lnTo>
                    <a:pt x="126" y="37"/>
                  </a:lnTo>
                  <a:lnTo>
                    <a:pt x="109" y="34"/>
                  </a:lnTo>
                  <a:lnTo>
                    <a:pt x="90" y="33"/>
                  </a:lnTo>
                  <a:lnTo>
                    <a:pt x="72" y="32"/>
                  </a:lnTo>
                  <a:lnTo>
                    <a:pt x="55" y="31"/>
                  </a:lnTo>
                  <a:lnTo>
                    <a:pt x="35" y="31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25" y="2"/>
                  </a:lnTo>
                  <a:lnTo>
                    <a:pt x="45" y="3"/>
                  </a:lnTo>
                  <a:lnTo>
                    <a:pt x="65" y="5"/>
                  </a:lnTo>
                  <a:lnTo>
                    <a:pt x="85" y="7"/>
                  </a:lnTo>
                  <a:lnTo>
                    <a:pt x="105" y="9"/>
                  </a:lnTo>
                  <a:lnTo>
                    <a:pt x="125" y="11"/>
                  </a:lnTo>
                  <a:lnTo>
                    <a:pt x="146" y="12"/>
                  </a:lnTo>
                  <a:lnTo>
                    <a:pt x="165" y="15"/>
                  </a:lnTo>
                  <a:lnTo>
                    <a:pt x="185" y="18"/>
                  </a:lnTo>
                  <a:lnTo>
                    <a:pt x="204" y="20"/>
                  </a:lnTo>
                  <a:lnTo>
                    <a:pt x="224" y="24"/>
                  </a:lnTo>
                  <a:lnTo>
                    <a:pt x="244" y="28"/>
                  </a:lnTo>
                  <a:lnTo>
                    <a:pt x="262" y="33"/>
                  </a:lnTo>
                  <a:lnTo>
                    <a:pt x="280" y="38"/>
                  </a:lnTo>
                  <a:lnTo>
                    <a:pt x="299" y="43"/>
                  </a:lnTo>
                  <a:lnTo>
                    <a:pt x="317" y="50"/>
                  </a:lnTo>
                  <a:lnTo>
                    <a:pt x="318" y="57"/>
                  </a:lnTo>
                  <a:lnTo>
                    <a:pt x="315" y="63"/>
                  </a:lnTo>
                  <a:lnTo>
                    <a:pt x="309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6" name="Freeform 27"/>
            <p:cNvSpPr>
              <a:spLocks/>
            </p:cNvSpPr>
            <p:nvPr/>
          </p:nvSpPr>
          <p:spPr bwMode="auto">
            <a:xfrm>
              <a:off x="5015" y="860"/>
              <a:ext cx="12" cy="26"/>
            </a:xfrm>
            <a:custGeom>
              <a:avLst/>
              <a:gdLst>
                <a:gd name="T0" fmla="*/ 1 w 23"/>
                <a:gd name="T1" fmla="*/ 1 h 52"/>
                <a:gd name="T2" fmla="*/ 0 w 23"/>
                <a:gd name="T3" fmla="*/ 1 h 52"/>
                <a:gd name="T4" fmla="*/ 1 w 23"/>
                <a:gd name="T5" fmla="*/ 1 h 52"/>
                <a:gd name="T6" fmla="*/ 1 w 23"/>
                <a:gd name="T7" fmla="*/ 1 h 52"/>
                <a:gd name="T8" fmla="*/ 1 w 23"/>
                <a:gd name="T9" fmla="*/ 1 h 52"/>
                <a:gd name="T10" fmla="*/ 1 w 23"/>
                <a:gd name="T11" fmla="*/ 0 h 52"/>
                <a:gd name="T12" fmla="*/ 1 w 23"/>
                <a:gd name="T13" fmla="*/ 1 h 52"/>
                <a:gd name="T14" fmla="*/ 1 w 23"/>
                <a:gd name="T15" fmla="*/ 1 h 52"/>
                <a:gd name="T16" fmla="*/ 1 w 23"/>
                <a:gd name="T17" fmla="*/ 1 h 52"/>
                <a:gd name="T18" fmla="*/ 1 w 23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9" y="52"/>
                  </a:moveTo>
                  <a:lnTo>
                    <a:pt x="0" y="52"/>
                  </a:lnTo>
                  <a:lnTo>
                    <a:pt x="2" y="37"/>
                  </a:lnTo>
                  <a:lnTo>
                    <a:pt x="4" y="22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18" y="24"/>
                  </a:lnTo>
                  <a:lnTo>
                    <a:pt x="11" y="38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28"/>
            <p:cNvSpPr>
              <a:spLocks/>
            </p:cNvSpPr>
            <p:nvPr/>
          </p:nvSpPr>
          <p:spPr bwMode="auto">
            <a:xfrm>
              <a:off x="4988" y="860"/>
              <a:ext cx="8" cy="15"/>
            </a:xfrm>
            <a:custGeom>
              <a:avLst/>
              <a:gdLst>
                <a:gd name="T0" fmla="*/ 1 w 15"/>
                <a:gd name="T1" fmla="*/ 1 h 30"/>
                <a:gd name="T2" fmla="*/ 1 w 15"/>
                <a:gd name="T3" fmla="*/ 1 h 30"/>
                <a:gd name="T4" fmla="*/ 1 w 15"/>
                <a:gd name="T5" fmla="*/ 1 h 30"/>
                <a:gd name="T6" fmla="*/ 1 w 15"/>
                <a:gd name="T7" fmla="*/ 1 h 30"/>
                <a:gd name="T8" fmla="*/ 0 w 15"/>
                <a:gd name="T9" fmla="*/ 1 h 30"/>
                <a:gd name="T10" fmla="*/ 0 w 15"/>
                <a:gd name="T11" fmla="*/ 1 h 30"/>
                <a:gd name="T12" fmla="*/ 1 w 15"/>
                <a:gd name="T13" fmla="*/ 1 h 30"/>
                <a:gd name="T14" fmla="*/ 1 w 15"/>
                <a:gd name="T15" fmla="*/ 1 h 30"/>
                <a:gd name="T16" fmla="*/ 1 w 15"/>
                <a:gd name="T17" fmla="*/ 0 h 30"/>
                <a:gd name="T18" fmla="*/ 1 w 15"/>
                <a:gd name="T19" fmla="*/ 1 h 30"/>
                <a:gd name="T20" fmla="*/ 1 w 15"/>
                <a:gd name="T21" fmla="*/ 1 h 30"/>
                <a:gd name="T22" fmla="*/ 1 w 15"/>
                <a:gd name="T23" fmla="*/ 1 h 30"/>
                <a:gd name="T24" fmla="*/ 1 w 15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11" y="30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5" y="15"/>
                  </a:lnTo>
                  <a:lnTo>
                    <a:pt x="14" y="2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Freeform 29"/>
            <p:cNvSpPr>
              <a:spLocks/>
            </p:cNvSpPr>
            <p:nvPr/>
          </p:nvSpPr>
          <p:spPr bwMode="auto">
            <a:xfrm>
              <a:off x="4659" y="761"/>
              <a:ext cx="404" cy="55"/>
            </a:xfrm>
            <a:custGeom>
              <a:avLst/>
              <a:gdLst>
                <a:gd name="T0" fmla="*/ 1 w 807"/>
                <a:gd name="T1" fmla="*/ 1 h 108"/>
                <a:gd name="T2" fmla="*/ 1 w 807"/>
                <a:gd name="T3" fmla="*/ 1 h 108"/>
                <a:gd name="T4" fmla="*/ 1 w 807"/>
                <a:gd name="T5" fmla="*/ 1 h 108"/>
                <a:gd name="T6" fmla="*/ 1 w 807"/>
                <a:gd name="T7" fmla="*/ 1 h 108"/>
                <a:gd name="T8" fmla="*/ 1 w 807"/>
                <a:gd name="T9" fmla="*/ 1 h 108"/>
                <a:gd name="T10" fmla="*/ 1 w 807"/>
                <a:gd name="T11" fmla="*/ 1 h 108"/>
                <a:gd name="T12" fmla="*/ 1 w 807"/>
                <a:gd name="T13" fmla="*/ 1 h 108"/>
                <a:gd name="T14" fmla="*/ 1 w 807"/>
                <a:gd name="T15" fmla="*/ 1 h 108"/>
                <a:gd name="T16" fmla="*/ 1 w 807"/>
                <a:gd name="T17" fmla="*/ 1 h 108"/>
                <a:gd name="T18" fmla="*/ 1 w 807"/>
                <a:gd name="T19" fmla="*/ 1 h 108"/>
                <a:gd name="T20" fmla="*/ 1 w 807"/>
                <a:gd name="T21" fmla="*/ 1 h 108"/>
                <a:gd name="T22" fmla="*/ 1 w 807"/>
                <a:gd name="T23" fmla="*/ 1 h 108"/>
                <a:gd name="T24" fmla="*/ 1 w 807"/>
                <a:gd name="T25" fmla="*/ 1 h 108"/>
                <a:gd name="T26" fmla="*/ 1 w 807"/>
                <a:gd name="T27" fmla="*/ 1 h 108"/>
                <a:gd name="T28" fmla="*/ 1 w 807"/>
                <a:gd name="T29" fmla="*/ 1 h 108"/>
                <a:gd name="T30" fmla="*/ 1 w 807"/>
                <a:gd name="T31" fmla="*/ 1 h 108"/>
                <a:gd name="T32" fmla="*/ 1 w 807"/>
                <a:gd name="T33" fmla="*/ 1 h 108"/>
                <a:gd name="T34" fmla="*/ 1 w 807"/>
                <a:gd name="T35" fmla="*/ 1 h 108"/>
                <a:gd name="T36" fmla="*/ 1 w 807"/>
                <a:gd name="T37" fmla="*/ 1 h 108"/>
                <a:gd name="T38" fmla="*/ 1 w 807"/>
                <a:gd name="T39" fmla="*/ 1 h 108"/>
                <a:gd name="T40" fmla="*/ 1 w 807"/>
                <a:gd name="T41" fmla="*/ 1 h 108"/>
                <a:gd name="T42" fmla="*/ 1 w 807"/>
                <a:gd name="T43" fmla="*/ 1 h 108"/>
                <a:gd name="T44" fmla="*/ 1 w 807"/>
                <a:gd name="T45" fmla="*/ 1 h 108"/>
                <a:gd name="T46" fmla="*/ 1 w 807"/>
                <a:gd name="T47" fmla="*/ 1 h 108"/>
                <a:gd name="T48" fmla="*/ 1 w 807"/>
                <a:gd name="T49" fmla="*/ 1 h 108"/>
                <a:gd name="T50" fmla="*/ 1 w 807"/>
                <a:gd name="T51" fmla="*/ 1 h 108"/>
                <a:gd name="T52" fmla="*/ 1 w 807"/>
                <a:gd name="T53" fmla="*/ 1 h 108"/>
                <a:gd name="T54" fmla="*/ 1 w 807"/>
                <a:gd name="T55" fmla="*/ 1 h 108"/>
                <a:gd name="T56" fmla="*/ 1 w 807"/>
                <a:gd name="T57" fmla="*/ 1 h 108"/>
                <a:gd name="T58" fmla="*/ 1 w 807"/>
                <a:gd name="T59" fmla="*/ 1 h 108"/>
                <a:gd name="T60" fmla="*/ 1 w 807"/>
                <a:gd name="T61" fmla="*/ 1 h 108"/>
                <a:gd name="T62" fmla="*/ 1 w 807"/>
                <a:gd name="T63" fmla="*/ 1 h 108"/>
                <a:gd name="T64" fmla="*/ 1 w 807"/>
                <a:gd name="T65" fmla="*/ 1 h 108"/>
                <a:gd name="T66" fmla="*/ 0 w 807"/>
                <a:gd name="T67" fmla="*/ 0 h 108"/>
                <a:gd name="T68" fmla="*/ 1 w 807"/>
                <a:gd name="T69" fmla="*/ 1 h 108"/>
                <a:gd name="T70" fmla="*/ 1 w 807"/>
                <a:gd name="T71" fmla="*/ 1 h 108"/>
                <a:gd name="T72" fmla="*/ 1 w 807"/>
                <a:gd name="T73" fmla="*/ 1 h 108"/>
                <a:gd name="T74" fmla="*/ 1 w 807"/>
                <a:gd name="T75" fmla="*/ 1 h 108"/>
                <a:gd name="T76" fmla="*/ 1 w 807"/>
                <a:gd name="T77" fmla="*/ 1 h 108"/>
                <a:gd name="T78" fmla="*/ 1 w 807"/>
                <a:gd name="T79" fmla="*/ 1 h 108"/>
                <a:gd name="T80" fmla="*/ 1 w 807"/>
                <a:gd name="T81" fmla="*/ 1 h 108"/>
                <a:gd name="T82" fmla="*/ 1 w 807"/>
                <a:gd name="T83" fmla="*/ 1 h 108"/>
                <a:gd name="T84" fmla="*/ 1 w 807"/>
                <a:gd name="T85" fmla="*/ 1 h 108"/>
                <a:gd name="T86" fmla="*/ 1 w 807"/>
                <a:gd name="T87" fmla="*/ 1 h 108"/>
                <a:gd name="T88" fmla="*/ 1 w 807"/>
                <a:gd name="T89" fmla="*/ 1 h 108"/>
                <a:gd name="T90" fmla="*/ 1 w 807"/>
                <a:gd name="T91" fmla="*/ 1 h 108"/>
                <a:gd name="T92" fmla="*/ 1 w 807"/>
                <a:gd name="T93" fmla="*/ 1 h 108"/>
                <a:gd name="T94" fmla="*/ 1 w 807"/>
                <a:gd name="T95" fmla="*/ 1 h 108"/>
                <a:gd name="T96" fmla="*/ 1 w 807"/>
                <a:gd name="T97" fmla="*/ 1 h 108"/>
                <a:gd name="T98" fmla="*/ 1 w 807"/>
                <a:gd name="T99" fmla="*/ 1 h 108"/>
                <a:gd name="T100" fmla="*/ 1 w 807"/>
                <a:gd name="T101" fmla="*/ 1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7"/>
                <a:gd name="T154" fmla="*/ 0 h 108"/>
                <a:gd name="T155" fmla="*/ 807 w 807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7" h="108">
                  <a:moveTo>
                    <a:pt x="807" y="108"/>
                  </a:moveTo>
                  <a:lnTo>
                    <a:pt x="788" y="108"/>
                  </a:lnTo>
                  <a:lnTo>
                    <a:pt x="767" y="107"/>
                  </a:lnTo>
                  <a:lnTo>
                    <a:pt x="745" y="106"/>
                  </a:lnTo>
                  <a:lnTo>
                    <a:pt x="722" y="105"/>
                  </a:lnTo>
                  <a:lnTo>
                    <a:pt x="697" y="104"/>
                  </a:lnTo>
                  <a:lnTo>
                    <a:pt x="671" y="101"/>
                  </a:lnTo>
                  <a:lnTo>
                    <a:pt x="644" y="99"/>
                  </a:lnTo>
                  <a:lnTo>
                    <a:pt x="617" y="97"/>
                  </a:lnTo>
                  <a:lnTo>
                    <a:pt x="588" y="94"/>
                  </a:lnTo>
                  <a:lnTo>
                    <a:pt x="559" y="92"/>
                  </a:lnTo>
                  <a:lnTo>
                    <a:pt x="529" y="90"/>
                  </a:lnTo>
                  <a:lnTo>
                    <a:pt x="500" y="86"/>
                  </a:lnTo>
                  <a:lnTo>
                    <a:pt x="470" y="84"/>
                  </a:lnTo>
                  <a:lnTo>
                    <a:pt x="440" y="81"/>
                  </a:lnTo>
                  <a:lnTo>
                    <a:pt x="410" y="77"/>
                  </a:lnTo>
                  <a:lnTo>
                    <a:pt x="380" y="74"/>
                  </a:lnTo>
                  <a:lnTo>
                    <a:pt x="350" y="70"/>
                  </a:lnTo>
                  <a:lnTo>
                    <a:pt x="320" y="67"/>
                  </a:lnTo>
                  <a:lnTo>
                    <a:pt x="290" y="63"/>
                  </a:lnTo>
                  <a:lnTo>
                    <a:pt x="261" y="59"/>
                  </a:lnTo>
                  <a:lnTo>
                    <a:pt x="233" y="55"/>
                  </a:lnTo>
                  <a:lnTo>
                    <a:pt x="206" y="52"/>
                  </a:lnTo>
                  <a:lnTo>
                    <a:pt x="179" y="48"/>
                  </a:lnTo>
                  <a:lnTo>
                    <a:pt x="154" y="44"/>
                  </a:lnTo>
                  <a:lnTo>
                    <a:pt x="130" y="40"/>
                  </a:lnTo>
                  <a:lnTo>
                    <a:pt x="107" y="37"/>
                  </a:lnTo>
                  <a:lnTo>
                    <a:pt x="85" y="32"/>
                  </a:lnTo>
                  <a:lnTo>
                    <a:pt x="65" y="29"/>
                  </a:lnTo>
                  <a:lnTo>
                    <a:pt x="47" y="25"/>
                  </a:lnTo>
                  <a:lnTo>
                    <a:pt x="29" y="22"/>
                  </a:lnTo>
                  <a:lnTo>
                    <a:pt x="15" y="1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6" y="8"/>
                  </a:lnTo>
                  <a:lnTo>
                    <a:pt x="63" y="13"/>
                  </a:lnTo>
                  <a:lnTo>
                    <a:pt x="95" y="18"/>
                  </a:lnTo>
                  <a:lnTo>
                    <a:pt x="131" y="24"/>
                  </a:lnTo>
                  <a:lnTo>
                    <a:pt x="169" y="30"/>
                  </a:lnTo>
                  <a:lnTo>
                    <a:pt x="212" y="36"/>
                  </a:lnTo>
                  <a:lnTo>
                    <a:pt x="255" y="43"/>
                  </a:lnTo>
                  <a:lnTo>
                    <a:pt x="301" y="48"/>
                  </a:lnTo>
                  <a:lnTo>
                    <a:pt x="347" y="55"/>
                  </a:lnTo>
                  <a:lnTo>
                    <a:pt x="395" y="61"/>
                  </a:lnTo>
                  <a:lnTo>
                    <a:pt x="442" y="67"/>
                  </a:lnTo>
                  <a:lnTo>
                    <a:pt x="489" y="73"/>
                  </a:lnTo>
                  <a:lnTo>
                    <a:pt x="534" y="77"/>
                  </a:lnTo>
                  <a:lnTo>
                    <a:pt x="578" y="82"/>
                  </a:lnTo>
                  <a:lnTo>
                    <a:pt x="618" y="86"/>
                  </a:lnTo>
                  <a:lnTo>
                    <a:pt x="80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Freeform 30"/>
            <p:cNvSpPr>
              <a:spLocks/>
            </p:cNvSpPr>
            <p:nvPr/>
          </p:nvSpPr>
          <p:spPr bwMode="auto">
            <a:xfrm>
              <a:off x="4593" y="365"/>
              <a:ext cx="19" cy="317"/>
            </a:xfrm>
            <a:custGeom>
              <a:avLst/>
              <a:gdLst>
                <a:gd name="T0" fmla="*/ 0 w 39"/>
                <a:gd name="T1" fmla="*/ 1 h 634"/>
                <a:gd name="T2" fmla="*/ 0 w 39"/>
                <a:gd name="T3" fmla="*/ 1 h 634"/>
                <a:gd name="T4" fmla="*/ 0 w 39"/>
                <a:gd name="T5" fmla="*/ 1 h 634"/>
                <a:gd name="T6" fmla="*/ 0 w 39"/>
                <a:gd name="T7" fmla="*/ 1 h 634"/>
                <a:gd name="T8" fmla="*/ 0 w 39"/>
                <a:gd name="T9" fmla="*/ 1 h 634"/>
                <a:gd name="T10" fmla="*/ 0 w 39"/>
                <a:gd name="T11" fmla="*/ 1 h 634"/>
                <a:gd name="T12" fmla="*/ 0 w 39"/>
                <a:gd name="T13" fmla="*/ 1 h 634"/>
                <a:gd name="T14" fmla="*/ 0 w 39"/>
                <a:gd name="T15" fmla="*/ 1 h 634"/>
                <a:gd name="T16" fmla="*/ 0 w 39"/>
                <a:gd name="T17" fmla="*/ 0 h 634"/>
                <a:gd name="T18" fmla="*/ 0 w 39"/>
                <a:gd name="T19" fmla="*/ 1 h 634"/>
                <a:gd name="T20" fmla="*/ 0 w 39"/>
                <a:gd name="T21" fmla="*/ 1 h 634"/>
                <a:gd name="T22" fmla="*/ 0 w 39"/>
                <a:gd name="T23" fmla="*/ 1 h 634"/>
                <a:gd name="T24" fmla="*/ 0 w 39"/>
                <a:gd name="T25" fmla="*/ 1 h 634"/>
                <a:gd name="T26" fmla="*/ 0 w 39"/>
                <a:gd name="T27" fmla="*/ 1 h 634"/>
                <a:gd name="T28" fmla="*/ 0 w 39"/>
                <a:gd name="T29" fmla="*/ 1 h 634"/>
                <a:gd name="T30" fmla="*/ 0 w 39"/>
                <a:gd name="T31" fmla="*/ 1 h 634"/>
                <a:gd name="T32" fmla="*/ 0 w 39"/>
                <a:gd name="T33" fmla="*/ 1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4"/>
                <a:gd name="T53" fmla="*/ 39 w 39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4">
                  <a:moveTo>
                    <a:pt x="9" y="634"/>
                  </a:moveTo>
                  <a:lnTo>
                    <a:pt x="1" y="571"/>
                  </a:lnTo>
                  <a:lnTo>
                    <a:pt x="0" y="482"/>
                  </a:lnTo>
                  <a:lnTo>
                    <a:pt x="5" y="378"/>
                  </a:lnTo>
                  <a:lnTo>
                    <a:pt x="12" y="270"/>
                  </a:lnTo>
                  <a:lnTo>
                    <a:pt x="21" y="167"/>
                  </a:lnTo>
                  <a:lnTo>
                    <a:pt x="29" y="82"/>
                  </a:lnTo>
                  <a:lnTo>
                    <a:pt x="36" y="22"/>
                  </a:lnTo>
                  <a:lnTo>
                    <a:pt x="38" y="0"/>
                  </a:lnTo>
                  <a:lnTo>
                    <a:pt x="39" y="44"/>
                  </a:lnTo>
                  <a:lnTo>
                    <a:pt x="37" y="119"/>
                  </a:lnTo>
                  <a:lnTo>
                    <a:pt x="32" y="213"/>
                  </a:lnTo>
                  <a:lnTo>
                    <a:pt x="27" y="318"/>
                  </a:lnTo>
                  <a:lnTo>
                    <a:pt x="21" y="423"/>
                  </a:lnTo>
                  <a:lnTo>
                    <a:pt x="15" y="518"/>
                  </a:lnTo>
                  <a:lnTo>
                    <a:pt x="12" y="591"/>
                  </a:lnTo>
                  <a:lnTo>
                    <a:pt x="9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6000750" y="2349500"/>
            <a:ext cx="1895475" cy="93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808413" y="2500313"/>
            <a:ext cx="1627187" cy="6619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 bwMode="auto">
          <a:xfrm>
            <a:off x="3851275" y="414972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4339" name="Titel 34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BVB-KAT-Datenmodell: wann transportiert die Schnittstelle?</a:t>
            </a:r>
          </a:p>
        </p:txBody>
      </p:sp>
      <p:pic>
        <p:nvPicPr>
          <p:cNvPr id="14340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41438"/>
            <a:ext cx="16240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357158" y="365125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feld 47"/>
          <p:cNvSpPr txBox="1">
            <a:spLocks noChangeArrowheads="1"/>
          </p:cNvSpPr>
          <p:nvPr/>
        </p:nvSpPr>
        <p:spPr bwMode="auto">
          <a:xfrm>
            <a:off x="8099425" y="33575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</a:t>
            </a:r>
          </a:p>
        </p:txBody>
      </p:sp>
      <p:sp>
        <p:nvSpPr>
          <p:cNvPr id="14343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6286500" y="2643188"/>
            <a:ext cx="1312863" cy="369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Lokaldaten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857625" y="414337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0" y="3571875"/>
            <a:ext cx="2249488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SIKOM-Schnittstelle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4000500" y="4857750"/>
            <a:ext cx="16764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/>
              <a:t>(incl. Lokaldaten</a:t>
            </a:r>
          </a:p>
          <a:p>
            <a:pPr>
              <a:defRPr/>
            </a:pPr>
            <a:r>
              <a:rPr lang="de-DE" sz="1600" dirty="0"/>
              <a:t>aus BVB)</a:t>
            </a:r>
          </a:p>
        </p:txBody>
      </p:sp>
      <p:cxnSp>
        <p:nvCxnSpPr>
          <p:cNvPr id="32" name="Gerade Verbindung mit Pfeil 31"/>
          <p:cNvCxnSpPr>
            <a:stCxn id="15" idx="1"/>
          </p:cNvCxnSpPr>
          <p:nvPr/>
        </p:nvCxnSpPr>
        <p:spPr bwMode="auto">
          <a:xfrm rot="10800000" flipV="1">
            <a:off x="5643563" y="2827338"/>
            <a:ext cx="642937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 bwMode="auto">
          <a:xfrm rot="5400000">
            <a:off x="4452937" y="3738563"/>
            <a:ext cx="665163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 bwMode="auto">
          <a:xfrm flipV="1">
            <a:off x="5786438" y="4465638"/>
            <a:ext cx="428625" cy="10636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10D370-78DD-4B00-BE7E-1F1604A909DC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1835150" y="321310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6000" b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99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Das Datenmodell im bayerischen Verbund</a:t>
            </a:r>
            <a:r>
              <a:rPr lang="de-DE" dirty="0">
                <a:latin typeface="Humnst777 BT" pitchFamily="34" charset="0"/>
                <a:cs typeface="+mn-cs"/>
              </a:rPr>
              <a:t/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Medienbearbeitung 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Ausblick (</a:t>
            </a:r>
            <a:r>
              <a:rPr lang="de-DE" dirty="0" err="1">
                <a:latin typeface="Humnst777 BT" pitchFamily="34" charset="0"/>
                <a:cs typeface="+mn-cs"/>
              </a:rPr>
              <a:t>Cloud</a:t>
            </a:r>
            <a:r>
              <a:rPr lang="de-DE" dirty="0">
                <a:latin typeface="Humnst777 BT" pitchFamily="34" charset="0"/>
                <a:cs typeface="+mn-cs"/>
              </a:rPr>
              <a:t>)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172F5B-F7F5-4C0F-831C-DC468A2910DE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51862-5AB6-49E0-96DA-731BBDCE087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Titel 86"/>
          <p:cNvSpPr txBox="1">
            <a:spLocks/>
          </p:cNvSpPr>
          <p:nvPr/>
        </p:nvSpPr>
        <p:spPr bwMode="auto">
          <a:xfrm>
            <a:off x="0" y="9175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9pPr>
          </a:lstStyle>
          <a:p>
            <a:pPr eaLnBrk="1" hangingPunct="1"/>
            <a:r>
              <a:rPr lang="de-DE" altLang="de-DE" smtClean="0"/>
              <a:t>Aleph-500-Datenmodell</a:t>
            </a:r>
            <a:endParaRPr lang="de-DE" alt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575"/>
            <a:ext cx="3816424" cy="44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988840"/>
            <a:ext cx="8400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Humnst777 BT" panose="020B0603030504020204" pitchFamily="34" charset="0"/>
              </a:rPr>
              <a:t>Empfehlungen zur Zukunft des bibliothekarischen Verbundsystems in Deutschland / Wissenschaftsrat </a:t>
            </a:r>
            <a:endParaRPr lang="de-DE" sz="1400" dirty="0" smtClean="0">
              <a:latin typeface="Humnst777 BT" panose="020B0603030504020204" pitchFamily="34" charset="0"/>
            </a:endParaRPr>
          </a:p>
          <a:p>
            <a:r>
              <a:rPr lang="de-DE" sz="1400" dirty="0" smtClean="0">
                <a:latin typeface="Humnst777 BT" panose="020B0603030504020204" pitchFamily="34" charset="0"/>
              </a:rPr>
              <a:t>(</a:t>
            </a:r>
            <a:r>
              <a:rPr lang="de-DE" sz="1400" dirty="0">
                <a:latin typeface="Humnst777 BT" panose="020B0603030504020204" pitchFamily="34" charset="0"/>
              </a:rPr>
              <a:t>2011, S. 66):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08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el 86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Aleph-500-Datenmodell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0063" y="2273300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Körperschafts-Normdaten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63" y="270192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93833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47556" y="2399506"/>
            <a:ext cx="13319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703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r>
              <a:rPr lang="de-DE" dirty="0"/>
              <a:t>(keine Lokaldaten</a:t>
            </a:r>
          </a:p>
          <a:p>
            <a:pPr>
              <a:defRPr/>
            </a:pPr>
            <a:r>
              <a:rPr lang="de-DE" dirty="0"/>
              <a:t>aus BVB)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5500688"/>
            <a:ext cx="19288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26" name="Gerade Verbindung mit Pfeil 25"/>
          <p:cNvCxnSpPr>
            <a:stCxn id="11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2" idx="3"/>
          </p:cNvCxnSpPr>
          <p:nvPr/>
        </p:nvCxnSpPr>
        <p:spPr>
          <a:xfrm>
            <a:off x="3500438" y="2459038"/>
            <a:ext cx="428625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3"/>
          </p:cNvCxnSpPr>
          <p:nvPr/>
        </p:nvCxnSpPr>
        <p:spPr>
          <a:xfrm>
            <a:off x="3500438" y="2887663"/>
            <a:ext cx="357187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73576" y="3719512"/>
            <a:ext cx="666750" cy="412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1820069" y="3607594"/>
            <a:ext cx="107315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5400000">
            <a:off x="1464469" y="3821907"/>
            <a:ext cx="2359025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1" idx="3"/>
          </p:cNvCxnSpPr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2" idx="3"/>
          </p:cNvCxnSpPr>
          <p:nvPr/>
        </p:nvCxnSpPr>
        <p:spPr>
          <a:xfrm flipV="1">
            <a:off x="3214688" y="5072063"/>
            <a:ext cx="642937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0" idx="1"/>
          </p:cNvCxnSpPr>
          <p:nvPr/>
        </p:nvCxnSpPr>
        <p:spPr>
          <a:xfrm rot="16200000" flipH="1">
            <a:off x="5731669" y="5341144"/>
            <a:ext cx="538163" cy="4286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Verbundsystem</a:t>
            </a:r>
          </a:p>
        </p:txBody>
      </p:sp>
      <p:sp>
        <p:nvSpPr>
          <p:cNvPr id="16410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4375" y="5630863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cxnSp>
        <p:nvCxnSpPr>
          <p:cNvPr id="39" name="Gerade Verbindung mit Pfeil 38"/>
          <p:cNvCxnSpPr>
            <a:stCxn id="35" idx="3"/>
          </p:cNvCxnSpPr>
          <p:nvPr/>
        </p:nvCxnSpPr>
        <p:spPr>
          <a:xfrm flipV="1">
            <a:off x="3214688" y="5500688"/>
            <a:ext cx="642937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5400000">
            <a:off x="1212850" y="3929063"/>
            <a:ext cx="3430587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4375" y="414337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4375" y="4997450"/>
            <a:ext cx="25003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673DFD-DE01-4334-9A04-CD40673F25D6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00063" y="1847850"/>
            <a:ext cx="3000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6" y="4374937"/>
            <a:ext cx="683926" cy="7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77" y="5614887"/>
            <a:ext cx="683926" cy="7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41"/>
          <p:cNvCxnSpPr/>
          <p:nvPr/>
        </p:nvCxnSpPr>
        <p:spPr>
          <a:xfrm rot="5400000">
            <a:off x="1212850" y="3929063"/>
            <a:ext cx="3430587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rot="5400000">
            <a:off x="1464469" y="3821907"/>
            <a:ext cx="2359025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71" idx="3"/>
          </p:cNvCxnSpPr>
          <p:nvPr/>
        </p:nvCxnSpPr>
        <p:spPr>
          <a:xfrm flipV="1">
            <a:off x="3214688" y="5072063"/>
            <a:ext cx="642937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714375" y="4997450"/>
            <a:ext cx="25003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19463" name="Titel 63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Aleph-500-Datenmodell - das ist neu: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63" y="2701925"/>
            <a:ext cx="300037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22156" y="2458244"/>
            <a:ext cx="13319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33788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26" name="Gerade Verbindung mit Pfeil 25"/>
          <p:cNvCxnSpPr>
            <a:stCxn id="11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3"/>
          </p:cNvCxnSpPr>
          <p:nvPr/>
        </p:nvCxnSpPr>
        <p:spPr>
          <a:xfrm>
            <a:off x="3500438" y="2887663"/>
            <a:ext cx="357187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52938" y="3740150"/>
            <a:ext cx="666750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1820069" y="3607594"/>
            <a:ext cx="107315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1" idx="3"/>
          </p:cNvCxnSpPr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Verbundsystem</a:t>
            </a:r>
          </a:p>
        </p:txBody>
      </p:sp>
      <p:sp>
        <p:nvSpPr>
          <p:cNvPr id="19480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14375" y="5630863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cxnSp>
        <p:nvCxnSpPr>
          <p:cNvPr id="39" name="Gerade Verbindung mit Pfeil 38"/>
          <p:cNvCxnSpPr>
            <a:stCxn id="35" idx="3"/>
          </p:cNvCxnSpPr>
          <p:nvPr/>
        </p:nvCxnSpPr>
        <p:spPr>
          <a:xfrm flipV="1">
            <a:off x="3214688" y="5500688"/>
            <a:ext cx="642937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4375" y="414337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500063" y="1857375"/>
            <a:ext cx="30003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cxnSp>
        <p:nvCxnSpPr>
          <p:cNvPr id="74" name="Gerade Verbindung mit Pfeil 73"/>
          <p:cNvCxnSpPr>
            <a:stCxn id="63" idx="3"/>
          </p:cNvCxnSpPr>
          <p:nvPr/>
        </p:nvCxnSpPr>
        <p:spPr>
          <a:xfrm>
            <a:off x="3500438" y="2041525"/>
            <a:ext cx="428625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rot="5400000">
            <a:off x="4453732" y="3739356"/>
            <a:ext cx="666750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rot="5400000">
            <a:off x="1962944" y="3750469"/>
            <a:ext cx="7874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3214688" y="4467225"/>
            <a:ext cx="642937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4071938" y="2643188"/>
            <a:ext cx="1504950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dirty="0"/>
              <a:t>(ohne</a:t>
            </a:r>
          </a:p>
          <a:p>
            <a:pPr algn="ctr">
              <a:defRPr/>
            </a:pPr>
            <a:r>
              <a:rPr lang="de-DE" dirty="0"/>
              <a:t>Fremddaten)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913188" y="4857750"/>
            <a:ext cx="18018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/>
              <a:t>(keine Lokaldaten</a:t>
            </a:r>
          </a:p>
          <a:p>
            <a:pPr algn="ctr">
              <a:defRPr/>
            </a:pPr>
            <a:r>
              <a:rPr lang="de-DE" sz="1600" dirty="0"/>
              <a:t>aus BVB)</a:t>
            </a:r>
          </a:p>
        </p:txBody>
      </p:sp>
      <p:sp>
        <p:nvSpPr>
          <p:cNvPr id="64" name="Abgerundetes Rechteck 63"/>
          <p:cNvSpPr/>
          <p:nvPr/>
        </p:nvSpPr>
        <p:spPr>
          <a:xfrm>
            <a:off x="3714750" y="1643063"/>
            <a:ext cx="4214813" cy="1928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5" name="Abgerundetes Rechteck 64"/>
          <p:cNvSpPr/>
          <p:nvPr/>
        </p:nvSpPr>
        <p:spPr>
          <a:xfrm>
            <a:off x="3714750" y="3929063"/>
            <a:ext cx="4643438" cy="200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6" name="Foliennummernplatzhalter 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5B3D0-F7DD-44F6-A292-F18D8C897051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00063" y="1847850"/>
            <a:ext cx="3000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el 39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Aleph-500-Datenmodell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 BVB01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796136" y="2584450"/>
            <a:ext cx="2054225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Fremddaten BVB02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0" y="3781426"/>
            <a:ext cx="9144000" cy="4764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feld 47"/>
          <p:cNvSpPr txBox="1">
            <a:spLocks noChangeArrowheads="1"/>
          </p:cNvSpPr>
          <p:nvPr/>
        </p:nvSpPr>
        <p:spPr bwMode="auto">
          <a:xfrm>
            <a:off x="7377113" y="34290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Verbundsystem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4071938" y="2643188"/>
            <a:ext cx="1504950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dirty="0"/>
              <a:t>(ohne</a:t>
            </a:r>
          </a:p>
          <a:p>
            <a:pPr algn="ctr">
              <a:defRPr/>
            </a:pPr>
            <a:r>
              <a:rPr lang="de-DE" dirty="0"/>
              <a:t>Fremddaten)</a:t>
            </a:r>
          </a:p>
        </p:txBody>
      </p:sp>
      <p:sp>
        <p:nvSpPr>
          <p:cNvPr id="20490" name="Textfeld 63"/>
          <p:cNvSpPr txBox="1">
            <a:spLocks noChangeArrowheads="1"/>
          </p:cNvSpPr>
          <p:nvPr/>
        </p:nvSpPr>
        <p:spPr bwMode="auto">
          <a:xfrm>
            <a:off x="1214438" y="4500563"/>
            <a:ext cx="7331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vereinfachte Einspeicherung von Fremddaten, da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Verknüpfung von Personen, Körperschaften etc. erst bei Übernahme</a:t>
            </a: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184B98-E2C9-4342-BD3D-27AD08FCFAE6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el 41"/>
          <p:cNvSpPr>
            <a:spLocks noGrp="1"/>
          </p:cNvSpPr>
          <p:nvPr>
            <p:ph type="title" idx="4294967295"/>
          </p:nvPr>
        </p:nvSpPr>
        <p:spPr>
          <a:xfrm>
            <a:off x="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Aleph-500-Datenmodell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0" y="3717032"/>
            <a:ext cx="9144000" cy="4764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5786438" y="4467225"/>
            <a:ext cx="428625" cy="1047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913188" y="4857750"/>
            <a:ext cx="18018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/>
              <a:t>(keine Lokaldaten</a:t>
            </a:r>
          </a:p>
          <a:p>
            <a:pPr algn="ctr">
              <a:defRPr/>
            </a:pPr>
            <a:r>
              <a:rPr lang="de-DE" sz="1600" dirty="0"/>
              <a:t>aus BVB)</a:t>
            </a:r>
          </a:p>
        </p:txBody>
      </p:sp>
      <p:sp>
        <p:nvSpPr>
          <p:cNvPr id="21515" name="Textfeld 63"/>
          <p:cNvSpPr txBox="1">
            <a:spLocks noChangeArrowheads="1"/>
          </p:cNvSpPr>
          <p:nvPr/>
        </p:nvSpPr>
        <p:spPr bwMode="auto">
          <a:xfrm>
            <a:off x="1500188" y="2071688"/>
            <a:ext cx="6432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schlanker Verbund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kein Transport von Lokaldaten über die Schnittstelle nötig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Buchdatenerfassung, - bearbeitung und –löschung nur lokal</a:t>
            </a:r>
            <a:br>
              <a:rPr lang="de-DE" altLang="de-DE" sz="1800" b="0">
                <a:latin typeface="Arial" charset="0"/>
              </a:rPr>
            </a:br>
            <a:endParaRPr lang="de-DE" altLang="de-DE" sz="1800" b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1800" b="0">
                <a:latin typeface="Arial" charset="0"/>
              </a:rPr>
              <a:t> Problem: mögliche Dateninkonsistenz</a:t>
            </a:r>
            <a:br>
              <a:rPr lang="de-DE" altLang="de-DE" sz="18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  </a:t>
            </a:r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AE44D4-47AC-47E4-BDB7-7E7D61ED34F3}" type="slidenum">
              <a:rPr lang="de-DE"/>
              <a:pPr>
                <a:defRPr/>
              </a:pPr>
              <a:t>17</a:t>
            </a:fld>
            <a:endParaRPr lang="de-DE"/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143375"/>
            <a:ext cx="683926" cy="7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FFED52-BB7E-4EB8-BA55-74E08D3902F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22531" name="Textfeld 5"/>
          <p:cNvSpPr txBox="1">
            <a:spLocks noChangeArrowheads="1"/>
          </p:cNvSpPr>
          <p:nvPr/>
        </p:nvSpPr>
        <p:spPr bwMode="auto">
          <a:xfrm>
            <a:off x="468313" y="2128838"/>
            <a:ext cx="88074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01.03.2012 12:26:54 UPD BVB12 080775206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ISN &lt;4564209-6&gt;: Änderung =======================================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12:26:58 UPD BVB12 080775206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Schlagwort-Datensatz &lt;454919&gt; mit der Verbund-ID &lt;4564209-6&gt; erfolgreich geändert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/>
            </a:r>
            <a:br>
              <a:rPr lang="de-DE" altLang="de-DE" sz="14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01.03.2012 12:26:59 DEL BVB01 080775208</a:t>
            </a:r>
            <a:br>
              <a:rPr lang="de-DE" altLang="de-DE" sz="18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ISN &lt;BV009490946&gt;: Löschung =======================================</a:t>
            </a:r>
            <a:r>
              <a:rPr lang="de-DE" altLang="de-DE" sz="1400" b="0">
                <a:latin typeface="Arial" charset="0"/>
              </a:rPr>
              <a:t/>
            </a:r>
            <a:br>
              <a:rPr lang="de-DE" altLang="de-DE" sz="14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01.03.2012 12:26:59 DEL BVB01 080775208</a:t>
            </a:r>
            <a:br>
              <a:rPr lang="de-DE" altLang="de-DE" sz="1800" b="0">
                <a:latin typeface="Arial" charset="0"/>
              </a:rPr>
            </a:br>
            <a:r>
              <a:rPr lang="de-DE" altLang="de-DE" sz="1800" b="0">
                <a:solidFill>
                  <a:srgbClr val="FF0000"/>
                </a:solidFill>
                <a:latin typeface="Arial" charset="0"/>
              </a:rPr>
              <a:t>Titelsatz &lt;4929591&gt; wurde nicht gelöscht, weil noch Mediendaten vorhanden sind.</a:t>
            </a:r>
            <a:br>
              <a:rPr lang="de-DE" altLang="de-DE" sz="1800" b="0">
                <a:solidFill>
                  <a:srgbClr val="FF0000"/>
                </a:solidFill>
                <a:latin typeface="Arial" charset="0"/>
              </a:rPr>
            </a:br>
            <a:endParaRPr lang="de-DE" altLang="de-DE" sz="1800" b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01.03.2012 12:26:59 UPD BVB12 080775209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Schlagwort-Satz &lt;4558213-0&gt; lokal nicht vorhanden, überspringen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12:26:59 UPD BVB12 080775210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Schlagwort-Satz &lt;4557596-4&gt; lokal nicht vorhanden, überspringen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12:26:59 UPD BVB12 080775211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ISN &lt;4555625-8&gt;: Änderung =======================================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12:27:01 UPD BVB12 080775211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Schlagwort-Datensatz &lt;165853&gt; mit der Verbund-ID &lt;4555625-8&gt; erfolgreich geändert</a:t>
            </a:r>
            <a:br>
              <a:rPr lang="de-DE" altLang="de-DE" sz="1400" b="0">
                <a:latin typeface="Arial" charset="0"/>
              </a:rPr>
            </a:br>
            <a:endParaRPr lang="de-DE" altLang="de-DE" sz="1400" b="0">
              <a:latin typeface="Arial" charset="0"/>
            </a:endParaRPr>
          </a:p>
        </p:txBody>
      </p:sp>
      <p:sp>
        <p:nvSpPr>
          <p:cNvPr id="22532" name="Titel 1"/>
          <p:cNvSpPr>
            <a:spLocks noGrp="1"/>
          </p:cNvSpPr>
          <p:nvPr>
            <p:ph type="title" idx="4294967295"/>
          </p:nvPr>
        </p:nvSpPr>
        <p:spPr>
          <a:xfrm>
            <a:off x="34925" y="1382713"/>
            <a:ext cx="3673475" cy="501650"/>
          </a:xfrm>
        </p:spPr>
        <p:txBody>
          <a:bodyPr/>
          <a:lstStyle/>
          <a:p>
            <a:r>
              <a:rPr lang="de-DE" altLang="de-DE" smtClean="0"/>
              <a:t>Dateninkonstistenz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178300"/>
            <a:ext cx="34671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itel 21"/>
          <p:cNvSpPr>
            <a:spLocks noGrp="1"/>
          </p:cNvSpPr>
          <p:nvPr>
            <p:ph type="title" idx="4294967295"/>
          </p:nvPr>
        </p:nvSpPr>
        <p:spPr>
          <a:xfrm>
            <a:off x="14288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Aleph: Libraries/Z39.50/SRU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50" y="1857375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Personen-Normdaten BVB10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5750" y="2273300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Körperschafts-Normdaten BVB11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5750" y="2701925"/>
            <a:ext cx="3286125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Standard-Schlagwörter BVB12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57625" y="1928813"/>
            <a:ext cx="1857375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r>
              <a:rPr lang="de-DE" dirty="0"/>
              <a:t>BVB01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286500" y="2214563"/>
            <a:ext cx="25003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Fremddaten BVB02</a:t>
            </a:r>
          </a:p>
        </p:txBody>
      </p:sp>
      <p:cxnSp>
        <p:nvCxnSpPr>
          <p:cNvPr id="14" name="Gerade Verbindung mit Pfeil 13"/>
          <p:cNvCxnSpPr>
            <a:stCxn id="8" idx="3"/>
          </p:cNvCxnSpPr>
          <p:nvPr/>
        </p:nvCxnSpPr>
        <p:spPr>
          <a:xfrm>
            <a:off x="3571875" y="2043113"/>
            <a:ext cx="357188" cy="242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9" idx="3"/>
          </p:cNvCxnSpPr>
          <p:nvPr/>
        </p:nvCxnSpPr>
        <p:spPr>
          <a:xfrm>
            <a:off x="3571875" y="2457450"/>
            <a:ext cx="357188" cy="42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</p:cNvCxnSpPr>
          <p:nvPr/>
        </p:nvCxnSpPr>
        <p:spPr>
          <a:xfrm>
            <a:off x="3571875" y="2887663"/>
            <a:ext cx="285750" cy="41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schweifte Klammer rechts 28"/>
          <p:cNvSpPr/>
          <p:nvPr/>
        </p:nvSpPr>
        <p:spPr>
          <a:xfrm rot="5400000">
            <a:off x="4286250" y="-642937"/>
            <a:ext cx="500063" cy="8643937"/>
          </a:xfrm>
          <a:prstGeom prst="rightBrace">
            <a:avLst>
              <a:gd name="adj1" fmla="val 8333"/>
              <a:gd name="adj2" fmla="val 731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286500" y="2928938"/>
            <a:ext cx="2500313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Zeitschriften ZDB BVB03</a:t>
            </a:r>
          </a:p>
        </p:txBody>
      </p:sp>
      <p:sp>
        <p:nvSpPr>
          <p:cNvPr id="20" name="Pfeil nach unten 19"/>
          <p:cNvSpPr/>
          <p:nvPr/>
        </p:nvSpPr>
        <p:spPr>
          <a:xfrm>
            <a:off x="5219700" y="3359150"/>
            <a:ext cx="142875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929063" y="3571875"/>
            <a:ext cx="928687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Z39.50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72188" y="1285875"/>
            <a:ext cx="2095500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Lokaldaten BVB60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rot="5400000">
            <a:off x="5715000" y="1643063"/>
            <a:ext cx="357187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19FCD9-D089-4F25-B9A0-7E48EE949B2F}" type="slidenum">
              <a:rPr lang="de-DE"/>
              <a:pPr>
                <a:defRPr/>
              </a:pPr>
              <a:t>19</a:t>
            </a:fld>
            <a:endParaRPr lang="de-DE"/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143375"/>
            <a:ext cx="3457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868863"/>
            <a:ext cx="3505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85750" y="1847850"/>
            <a:ext cx="328612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sz="2600" dirty="0"/>
          </a:p>
          <a:p>
            <a:pPr>
              <a:defRPr/>
            </a:pPr>
            <a:r>
              <a:rPr lang="de-DE" sz="2000" dirty="0"/>
              <a:t>Gemeinsame Normdatei</a:t>
            </a:r>
          </a:p>
          <a:p>
            <a:pPr>
              <a:defRPr/>
            </a:pPr>
            <a:endParaRPr lang="de-DE" sz="2600" dirty="0"/>
          </a:p>
        </p:txBody>
      </p:sp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127750"/>
            <a:ext cx="351472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3946525" y="5661025"/>
            <a:ext cx="928688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SRU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</a:t>
            </a:r>
            <a:r>
              <a:rPr lang="de-DE" dirty="0" smtClean="0">
                <a:latin typeface="Humnst777 BT" pitchFamily="34" charset="0"/>
                <a:cs typeface="+mn-cs"/>
              </a:rPr>
              <a:t>Medienbearbeitung </a:t>
            </a:r>
            <a:r>
              <a:rPr lang="de-DE" dirty="0">
                <a:latin typeface="Humnst777 BT" pitchFamily="34" charset="0"/>
                <a:cs typeface="+mn-cs"/>
              </a:rPr>
              <a:t/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Ausblick (</a:t>
            </a:r>
            <a:r>
              <a:rPr lang="de-DE" dirty="0" err="1">
                <a:latin typeface="Humnst777 BT" pitchFamily="34" charset="0"/>
                <a:cs typeface="+mn-cs"/>
              </a:rPr>
              <a:t>Cloud</a:t>
            </a:r>
            <a:r>
              <a:rPr lang="de-DE" dirty="0">
                <a:latin typeface="Humnst777 BT" pitchFamily="34" charset="0"/>
                <a:cs typeface="+mn-cs"/>
              </a:rPr>
              <a:t>)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3F90C0-3229-4FD7-947D-6487164AFF35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61"/>
          <p:cNvSpPr txBox="1"/>
          <p:nvPr/>
        </p:nvSpPr>
        <p:spPr>
          <a:xfrm>
            <a:off x="3851275" y="4149725"/>
            <a:ext cx="1928813" cy="147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24580" name="Titel 86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Aleph-500-Datenmodell: wann transportiert die Schnittstelle?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7625" y="1928813"/>
            <a:ext cx="193833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670300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57625" y="4143375"/>
            <a:ext cx="1928813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215063" y="4143375"/>
            <a:ext cx="1928812" cy="646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5500688"/>
            <a:ext cx="19288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0" y="3571875"/>
            <a:ext cx="13620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Neue SIKOM</a:t>
            </a:r>
          </a:p>
        </p:txBody>
      </p: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4473576" y="3719512"/>
            <a:ext cx="666750" cy="412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feld 47"/>
          <p:cNvSpPr txBox="1">
            <a:spLocks noChangeArrowheads="1"/>
          </p:cNvSpPr>
          <p:nvPr/>
        </p:nvSpPr>
        <p:spPr bwMode="auto">
          <a:xfrm>
            <a:off x="7377113" y="32845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Verbundsystem</a:t>
            </a:r>
          </a:p>
        </p:txBody>
      </p:sp>
      <p:sp>
        <p:nvSpPr>
          <p:cNvPr id="24589" name="Textfeld 48"/>
          <p:cNvSpPr txBox="1">
            <a:spLocks noChangeArrowheads="1"/>
          </p:cNvSpPr>
          <p:nvPr/>
        </p:nvSpPr>
        <p:spPr bwMode="auto">
          <a:xfrm>
            <a:off x="7677150" y="37147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2DB242-1B55-499E-A120-8B42276178DA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1187450" y="321310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6000" b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928122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cxnSp>
        <p:nvCxnSpPr>
          <p:cNvPr id="64" name="Gerade Verbindung 63"/>
          <p:cNvCxnSpPr>
            <a:endCxn id="19" idx="1"/>
          </p:cNvCxnSpPr>
          <p:nvPr/>
        </p:nvCxnSpPr>
        <p:spPr>
          <a:xfrm flipV="1">
            <a:off x="5724525" y="4467225"/>
            <a:ext cx="490538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endCxn id="20" idx="1"/>
          </p:cNvCxnSpPr>
          <p:nvPr/>
        </p:nvCxnSpPr>
        <p:spPr>
          <a:xfrm>
            <a:off x="5724525" y="5373688"/>
            <a:ext cx="490538" cy="450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62" y="4206903"/>
            <a:ext cx="683926" cy="7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12" y="5583137"/>
            <a:ext cx="683926" cy="7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Auswirkungen auf die Medienbearbeitung </a:t>
            </a:r>
            <a:r>
              <a:rPr lang="de-DE" dirty="0">
                <a:latin typeface="Humnst777 BT" pitchFamily="34" charset="0"/>
                <a:cs typeface="+mn-cs"/>
              </a:rPr>
              <a:t/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Ausblick (</a:t>
            </a:r>
            <a:r>
              <a:rPr lang="de-DE" dirty="0" err="1">
                <a:latin typeface="Humnst777 BT" pitchFamily="34" charset="0"/>
                <a:cs typeface="+mn-cs"/>
              </a:rPr>
              <a:t>Cloud</a:t>
            </a:r>
            <a:r>
              <a:rPr lang="de-DE" dirty="0">
                <a:latin typeface="Humnst777 BT" pitchFamily="34" charset="0"/>
                <a:cs typeface="+mn-cs"/>
              </a:rPr>
              <a:t>)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D29D79-327F-42EC-AC54-1AFE219649DF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646237" cy="1512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itel 70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Bearbeitung - Clients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353536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33613" y="1928813"/>
            <a:ext cx="1074737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r>
              <a:rPr lang="de-DE" dirty="0"/>
              <a:t>(Server)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233613" y="4143375"/>
            <a:ext cx="1116012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r>
              <a:rPr lang="de-DE" dirty="0"/>
              <a:t>(Server)</a:t>
            </a:r>
          </a:p>
          <a:p>
            <a:pPr algn="ctr">
              <a:defRPr/>
            </a:pPr>
            <a:endParaRPr lang="de-DE" dirty="0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5715000" y="2928938"/>
            <a:ext cx="144145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Aleph-Client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715000" y="4357688"/>
            <a:ext cx="3009900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Multifunktionsclient MFC oder</a:t>
            </a:r>
          </a:p>
          <a:p>
            <a:pPr>
              <a:defRPr/>
            </a:pPr>
            <a:r>
              <a:rPr lang="de-DE" dirty="0"/>
              <a:t>Erwerbungsclient EC </a:t>
            </a:r>
          </a:p>
          <a:p>
            <a:pPr>
              <a:defRPr/>
            </a:pPr>
            <a:r>
              <a:rPr lang="de-DE" dirty="0"/>
              <a:t>oder</a:t>
            </a:r>
          </a:p>
          <a:p>
            <a:pPr>
              <a:defRPr/>
            </a:pPr>
            <a:r>
              <a:rPr lang="de-DE" dirty="0"/>
              <a:t>Katalogclient KC</a:t>
            </a:r>
          </a:p>
        </p:txBody>
      </p:sp>
      <p:sp>
        <p:nvSpPr>
          <p:cNvPr id="75" name="Pfeil nach rechts 74"/>
          <p:cNvSpPr/>
          <p:nvPr/>
        </p:nvSpPr>
        <p:spPr>
          <a:xfrm rot="10800000">
            <a:off x="3286125" y="2428875"/>
            <a:ext cx="12858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Pfeil nach rechts 77"/>
          <p:cNvSpPr/>
          <p:nvPr/>
        </p:nvSpPr>
        <p:spPr>
          <a:xfrm>
            <a:off x="3286125" y="2786063"/>
            <a:ext cx="1285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Pfeil nach rechts 78"/>
          <p:cNvSpPr/>
          <p:nvPr/>
        </p:nvSpPr>
        <p:spPr>
          <a:xfrm rot="10800000">
            <a:off x="3357563" y="4857750"/>
            <a:ext cx="1143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" name="Pfeil nach rechts 79"/>
          <p:cNvSpPr/>
          <p:nvPr/>
        </p:nvSpPr>
        <p:spPr>
          <a:xfrm>
            <a:off x="3357563" y="5143500"/>
            <a:ext cx="1143000" cy="4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" name="Foliennummernplatzhalter 6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2091DF-EE53-4EC7-BBDE-795C8C001725}" type="slidenum">
              <a:rPr lang="de-DE"/>
              <a:pPr>
                <a:defRPr/>
              </a:pPr>
              <a:t>22</a:t>
            </a:fld>
            <a:endParaRPr lang="de-DE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440950" cy="15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440950" cy="15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9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Clients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5715000" y="2928938"/>
            <a:ext cx="144145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Aleph-Client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715000" y="4714875"/>
            <a:ext cx="3009900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Multifunktionsclient MFC oder</a:t>
            </a:r>
          </a:p>
          <a:p>
            <a:pPr>
              <a:defRPr/>
            </a:pPr>
            <a:r>
              <a:rPr lang="de-DE" dirty="0"/>
              <a:t>Erwerbungsclient EC </a:t>
            </a:r>
          </a:p>
          <a:p>
            <a:pPr>
              <a:defRPr/>
            </a:pPr>
            <a:r>
              <a:rPr lang="de-DE" dirty="0"/>
              <a:t>oder</a:t>
            </a:r>
          </a:p>
          <a:p>
            <a:pPr>
              <a:defRPr/>
            </a:pPr>
            <a:r>
              <a:rPr lang="de-DE" dirty="0"/>
              <a:t>Katalogclient KC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857250" y="3571875"/>
            <a:ext cx="2643188" cy="36988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Graphische Oberfläche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857250" y="3951288"/>
            <a:ext cx="2643188" cy="64611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GUI =</a:t>
            </a:r>
          </a:p>
          <a:p>
            <a:pPr>
              <a:defRPr/>
            </a:pPr>
            <a:r>
              <a:rPr lang="de-DE" dirty="0" err="1"/>
              <a:t>Graphical</a:t>
            </a:r>
            <a:r>
              <a:rPr lang="de-DE" dirty="0"/>
              <a:t> User Interface</a:t>
            </a:r>
          </a:p>
        </p:txBody>
      </p:sp>
      <p:sp>
        <p:nvSpPr>
          <p:cNvPr id="71" name="Geschweifte Klammer links 70"/>
          <p:cNvSpPr/>
          <p:nvPr/>
        </p:nvSpPr>
        <p:spPr>
          <a:xfrm>
            <a:off x="3929063" y="1857375"/>
            <a:ext cx="357187" cy="43576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98DED6-4E1B-4597-82C5-A5E1435048E5}" type="slidenum">
              <a:rPr lang="de-DE"/>
              <a:pPr>
                <a:defRPr/>
              </a:pPr>
              <a:t>23</a:t>
            </a:fld>
            <a:endParaRPr lang="de-DE"/>
          </a:p>
        </p:txBody>
      </p:sp>
      <p:pic>
        <p:nvPicPr>
          <p:cNvPr id="27659" name="Grafik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97425"/>
            <a:ext cx="1295400" cy="982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13" y="1006535"/>
            <a:ext cx="1352654" cy="14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el 40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Bestellkatalogisierung 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rot="5400000">
            <a:off x="2298701" y="3600450"/>
            <a:ext cx="944562" cy="15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233613" y="1879600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233613" y="4094163"/>
            <a:ext cx="1116012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6" name="Pfeil nach rechts 65"/>
          <p:cNvSpPr/>
          <p:nvPr/>
        </p:nvSpPr>
        <p:spPr>
          <a:xfrm rot="10800000">
            <a:off x="3214688" y="2500313"/>
            <a:ext cx="13573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87F12-F44B-4ACE-8E29-559DA0AC4E0C}" type="slidenum">
              <a:rPr lang="de-DE"/>
              <a:pPr>
                <a:defRPr/>
              </a:pPr>
              <a:t>24</a:t>
            </a:fld>
            <a:endParaRPr lang="de-DE"/>
          </a:p>
        </p:txBody>
      </p:sp>
      <p:pic>
        <p:nvPicPr>
          <p:cNvPr id="28684" name="Grafik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1295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65" name="Gewinkelte Verbindung 64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sp>
        <p:nvSpPr>
          <p:cNvPr id="29702" name="Titel 44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Bestellung beim Lieferanten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-26988" y="3357563"/>
            <a:ext cx="1285876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rot="5400000">
            <a:off x="1037431" y="3207545"/>
            <a:ext cx="1812925" cy="165576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Gerade Verbindung mit Pfeil 46"/>
          <p:cNvCxnSpPr/>
          <p:nvPr/>
        </p:nvCxnSpPr>
        <p:spPr>
          <a:xfrm rot="10800000" flipV="1">
            <a:off x="2051050" y="3286125"/>
            <a:ext cx="2878138" cy="194310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419475" y="3643313"/>
            <a:ext cx="1857375" cy="307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/>
              <a:t>Schnelle Übernahme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151D18-D903-4158-96A3-EBD37D6E62D4}" type="slidenum">
              <a:rPr lang="de-DE"/>
              <a:pPr>
                <a:defRPr/>
              </a:pPr>
              <a:t>25</a:t>
            </a:fld>
            <a:endParaRPr lang="de-DE"/>
          </a:p>
        </p:txBody>
      </p:sp>
      <p:pic>
        <p:nvPicPr>
          <p:cNvPr id="29712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feil nach rechts 51"/>
          <p:cNvSpPr/>
          <p:nvPr/>
        </p:nvSpPr>
        <p:spPr>
          <a:xfrm rot="9540992" flipV="1">
            <a:off x="2711450" y="5695950"/>
            <a:ext cx="2290763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57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60" name="Gewinkelte Verbindung 59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sp>
        <p:nvSpPr>
          <p:cNvPr id="30726" name="Titel 42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Inventarisierung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A2C43-678F-49E0-8034-D6AAB41BD6DA}" type="slidenum">
              <a:rPr lang="de-DE"/>
              <a:pPr>
                <a:defRPr/>
              </a:pPr>
              <a:t>26</a:t>
            </a:fld>
            <a:endParaRPr lang="de-DE"/>
          </a:p>
        </p:txBody>
      </p:sp>
      <p:pic>
        <p:nvPicPr>
          <p:cNvPr id="30733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feil nach rechts 47"/>
          <p:cNvSpPr/>
          <p:nvPr/>
        </p:nvSpPr>
        <p:spPr>
          <a:xfrm rot="9586340">
            <a:off x="2755900" y="5589588"/>
            <a:ext cx="221138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feld 51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4" name="Gewinkelte Verbindung 53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itel 42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Katalogisierung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66" name="Pfeil nach rechts 65"/>
          <p:cNvSpPr/>
          <p:nvPr/>
        </p:nvSpPr>
        <p:spPr>
          <a:xfrm rot="10800000">
            <a:off x="3214688" y="2500313"/>
            <a:ext cx="1357312" cy="1428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63CA8-78CC-45AF-B7AC-2B17F8C339E7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403350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1758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>
          <a:xfrm rot="5400000">
            <a:off x="1108869" y="3278982"/>
            <a:ext cx="1812925" cy="151288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1" y="939049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2233613" y="1928813"/>
            <a:ext cx="1074737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2772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Buchdatenerfassung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081A4F-348C-4377-96D1-934B21703289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2780" name="Grafik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539750" y="393382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611188" y="4730750"/>
            <a:ext cx="244475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Einzelbandaufführung</a:t>
            </a:r>
          </a:p>
        </p:txBody>
      </p:sp>
      <p:cxnSp>
        <p:nvCxnSpPr>
          <p:cNvPr id="50" name="Gewinkelte Verbindung 49"/>
          <p:cNvCxnSpPr/>
          <p:nvPr/>
        </p:nvCxnSpPr>
        <p:spPr>
          <a:xfrm rot="16200000" flipH="1">
            <a:off x="2519363" y="51212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itel 46"/>
          <p:cNvSpPr>
            <a:spLocks noGrp="1"/>
          </p:cNvSpPr>
          <p:nvPr>
            <p:ph type="title" idx="4294967295"/>
          </p:nvPr>
        </p:nvSpPr>
        <p:spPr>
          <a:xfrm>
            <a:off x="3059113" y="908050"/>
            <a:ext cx="5545137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Sonderfall: Zeitschriftenbände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462338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feld 48"/>
          <p:cNvSpPr txBox="1">
            <a:spLocks noChangeArrowheads="1"/>
          </p:cNvSpPr>
          <p:nvPr/>
        </p:nvSpPr>
        <p:spPr bwMode="auto">
          <a:xfrm>
            <a:off x="7677150" y="364331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Lokalsystem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233613" y="1928813"/>
            <a:ext cx="1266825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Verbund-</a:t>
            </a:r>
            <a:r>
              <a:rPr lang="de-DE" dirty="0" err="1"/>
              <a:t>system</a:t>
            </a:r>
            <a:endParaRPr lang="de-DE"/>
          </a:p>
          <a:p>
            <a:pPr algn="ctr">
              <a:defRPr/>
            </a:pP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cxnSp>
        <p:nvCxnSpPr>
          <p:cNvPr id="34" name="Gerade Verbindung mit Pfeil 33"/>
          <p:cNvCxnSpPr>
            <a:stCxn id="14" idx="2"/>
          </p:cNvCxnSpPr>
          <p:nvPr/>
        </p:nvCxnSpPr>
        <p:spPr>
          <a:xfrm rot="5400000">
            <a:off x="2346326" y="3552825"/>
            <a:ext cx="944562" cy="9683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6000"/>
            <a:ext cx="6429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feil nach rechts 51"/>
          <p:cNvSpPr/>
          <p:nvPr/>
        </p:nvSpPr>
        <p:spPr>
          <a:xfrm rot="10800000">
            <a:off x="3059113" y="4868863"/>
            <a:ext cx="1717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642938" y="1285875"/>
            <a:ext cx="903287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  ZDB  </a:t>
            </a:r>
          </a:p>
          <a:p>
            <a:pPr>
              <a:defRPr/>
            </a:pPr>
            <a:endParaRPr lang="de-DE" dirty="0"/>
          </a:p>
        </p:txBody>
      </p:sp>
      <p:cxnSp>
        <p:nvCxnSpPr>
          <p:cNvPr id="59" name="Gerade Verbindung mit Pfeil 58"/>
          <p:cNvCxnSpPr>
            <a:endCxn id="14" idx="1"/>
          </p:cNvCxnSpPr>
          <p:nvPr/>
        </p:nvCxnSpPr>
        <p:spPr>
          <a:xfrm>
            <a:off x="1500188" y="1928813"/>
            <a:ext cx="733425" cy="60007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1908175" y="5445125"/>
            <a:ext cx="1825625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4" name="Foliennummernplatzhalt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9CC9F-4C60-4370-B2C8-0EB8E208EAF6}" type="slidenum">
              <a:rPr lang="de-DE"/>
              <a:pPr>
                <a:defRPr/>
              </a:pPr>
              <a:t>29</a:t>
            </a:fld>
            <a:endParaRPr lang="de-DE"/>
          </a:p>
        </p:txBody>
      </p:sp>
      <p:pic>
        <p:nvPicPr>
          <p:cNvPr id="33810" name="Grafik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Pfeil nach rechts 60"/>
          <p:cNvSpPr/>
          <p:nvPr/>
        </p:nvSpPr>
        <p:spPr>
          <a:xfrm rot="9270124">
            <a:off x="3621088" y="5492750"/>
            <a:ext cx="125412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37174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51862-5AB6-49E0-96DA-731BBDCE087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40336" y="2348880"/>
            <a:ext cx="838562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Humnst777 BT" panose="020B0603030504020204" pitchFamily="34" charset="0"/>
              </a:rPr>
              <a:t>Zitat aus „Gabler </a:t>
            </a:r>
            <a:r>
              <a:rPr lang="de-DE" sz="1600" dirty="0" err="1" smtClean="0">
                <a:latin typeface="Humnst777 BT" panose="020B0603030504020204" pitchFamily="34" charset="0"/>
              </a:rPr>
              <a:t>Wirtschaftlexikon</a:t>
            </a:r>
            <a:r>
              <a:rPr lang="de-DE" sz="1600" dirty="0">
                <a:latin typeface="Humnst777 BT" panose="020B0603030504020204" pitchFamily="34" charset="0"/>
              </a:rPr>
              <a:t>“ </a:t>
            </a:r>
            <a:r>
              <a:rPr lang="de-DE" sz="1100" dirty="0">
                <a:latin typeface="Humnst777 BT" panose="020B0603030504020204" pitchFamily="34" charset="0"/>
                <a:hlinkClick r:id="rId3"/>
              </a:rPr>
              <a:t>(http://wirtschaftslexikon.gabler.de</a:t>
            </a:r>
            <a:r>
              <a:rPr lang="de-DE" sz="1100" dirty="0" smtClean="0">
                <a:latin typeface="Humnst777 BT" panose="020B0603030504020204" pitchFamily="34" charset="0"/>
                <a:hlinkClick r:id="rId3"/>
              </a:rPr>
              <a:t>/)</a:t>
            </a:r>
            <a:r>
              <a:rPr lang="de-DE" sz="1600" dirty="0" smtClean="0">
                <a:latin typeface="Humnst777 BT" panose="020B0603030504020204" pitchFamily="34" charset="0"/>
              </a:rPr>
              <a:t>:</a:t>
            </a:r>
          </a:p>
          <a:p>
            <a:endParaRPr lang="de-DE" sz="1600" b="1" dirty="0">
              <a:latin typeface="Humnst777 BT" panose="020B0603030504020204" pitchFamily="34" charset="0"/>
            </a:endParaRPr>
          </a:p>
          <a:p>
            <a:r>
              <a:rPr lang="de-DE" sz="1600" b="1" dirty="0" smtClean="0">
                <a:solidFill>
                  <a:srgbClr val="C00000"/>
                </a:solidFill>
                <a:latin typeface="Humnst777 BT" panose="020B0603030504020204" pitchFamily="34" charset="0"/>
              </a:rPr>
              <a:t>Datenmodell</a:t>
            </a:r>
            <a:endParaRPr lang="de-DE" sz="1600" b="1" dirty="0">
              <a:solidFill>
                <a:srgbClr val="C00000"/>
              </a:solidFill>
              <a:latin typeface="Humnst777 BT" panose="020B0603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Humnst777 BT" panose="020B0603030504020204" pitchFamily="34" charset="0"/>
              </a:rPr>
              <a:t>Begriff:</a:t>
            </a:r>
            <a:br>
              <a:rPr lang="de-DE" sz="1600" dirty="0" smtClean="0">
                <a:latin typeface="Humnst777 BT" panose="020B0603030504020204" pitchFamily="34" charset="0"/>
              </a:rPr>
            </a:br>
            <a:r>
              <a:rPr lang="de-DE" sz="1600" dirty="0" smtClean="0">
                <a:latin typeface="Humnst777 BT" panose="020B0603030504020204" pitchFamily="34" charset="0"/>
              </a:rPr>
              <a:t>in </a:t>
            </a:r>
            <a:r>
              <a:rPr lang="de-DE" sz="1600" dirty="0">
                <a:latin typeface="Humnst777 BT" panose="020B0603030504020204" pitchFamily="34" charset="0"/>
              </a:rPr>
              <a:t>der Datenorganisation Modell </a:t>
            </a:r>
            <a:r>
              <a:rPr lang="de-DE" sz="1600" dirty="0" smtClean="0">
                <a:latin typeface="Humnst777 BT" panose="020B0603030504020204" pitchFamily="34" charset="0"/>
              </a:rPr>
              <a:t/>
            </a:r>
            <a:br>
              <a:rPr lang="de-DE" sz="1600" dirty="0" smtClean="0">
                <a:latin typeface="Humnst777 BT" panose="020B0603030504020204" pitchFamily="34" charset="0"/>
              </a:rPr>
            </a:br>
            <a:r>
              <a:rPr lang="de-DE" sz="1600" dirty="0" smtClean="0">
                <a:latin typeface="Humnst777 BT" panose="020B0603030504020204" pitchFamily="34" charset="0"/>
              </a:rPr>
              <a:t>            der </a:t>
            </a:r>
            <a:r>
              <a:rPr lang="de-DE" sz="1600" dirty="0">
                <a:latin typeface="Humnst777 BT" panose="020B0603030504020204" pitchFamily="34" charset="0"/>
              </a:rPr>
              <a:t>zu beschreibenden und verarbeitenden Daten eines </a:t>
            </a:r>
            <a:r>
              <a:rPr lang="de-DE" sz="1600" dirty="0" smtClean="0">
                <a:latin typeface="Humnst777 BT" panose="020B0603030504020204" pitchFamily="34" charset="0"/>
              </a:rPr>
              <a:t>Anwendungsbereichs</a:t>
            </a:r>
            <a:br>
              <a:rPr lang="de-DE" sz="1600" dirty="0" smtClean="0">
                <a:latin typeface="Humnst777 BT" panose="020B0603030504020204" pitchFamily="34" charset="0"/>
              </a:rPr>
            </a:br>
            <a:r>
              <a:rPr lang="de-DE" sz="1600" dirty="0" smtClean="0">
                <a:latin typeface="Humnst777 BT" panose="020B0603030504020204" pitchFamily="34" charset="0"/>
              </a:rPr>
              <a:t>                         (</a:t>
            </a:r>
            <a:r>
              <a:rPr lang="de-DE" sz="1600" dirty="0">
                <a:latin typeface="Humnst777 BT" panose="020B0603030504020204" pitchFamily="34" charset="0"/>
              </a:rPr>
              <a:t>z.B. Daten des Produktivbereichs, des Rechnungswesens oder die </a:t>
            </a:r>
            <a:r>
              <a:rPr lang="de-DE" sz="1600" dirty="0" smtClean="0">
                <a:latin typeface="Humnst777 BT" panose="020B0603030504020204" pitchFamily="34" charset="0"/>
              </a:rPr>
              <a:t/>
            </a:r>
            <a:br>
              <a:rPr lang="de-DE" sz="1600" dirty="0" smtClean="0">
                <a:latin typeface="Humnst777 BT" panose="020B0603030504020204" pitchFamily="34" charset="0"/>
              </a:rPr>
            </a:br>
            <a:r>
              <a:rPr lang="de-DE" sz="1600" dirty="0" smtClean="0">
                <a:latin typeface="Humnst777 BT" panose="020B0603030504020204" pitchFamily="34" charset="0"/>
              </a:rPr>
              <a:t>                         </a:t>
            </a:r>
            <a:r>
              <a:rPr lang="de-DE" sz="1600" dirty="0" err="1" smtClean="0">
                <a:latin typeface="Humnst777 BT" panose="020B0603030504020204" pitchFamily="34" charset="0"/>
              </a:rPr>
              <a:t>Gesamteit</a:t>
            </a:r>
            <a:r>
              <a:rPr lang="de-DE" sz="1600" dirty="0" smtClean="0">
                <a:latin typeface="Humnst777 BT" panose="020B0603030504020204" pitchFamily="34" charset="0"/>
              </a:rPr>
              <a:t> </a:t>
            </a:r>
            <a:r>
              <a:rPr lang="de-DE" sz="1600" dirty="0">
                <a:latin typeface="Humnst777 BT" panose="020B0603030504020204" pitchFamily="34" charset="0"/>
              </a:rPr>
              <a:t>der </a:t>
            </a:r>
            <a:r>
              <a:rPr lang="de-DE" sz="1600" dirty="0" smtClean="0">
                <a:latin typeface="Humnst777 BT" panose="020B0603030504020204" pitchFamily="34" charset="0"/>
              </a:rPr>
              <a:t>Unternehmensdaten)</a:t>
            </a:r>
            <a:br>
              <a:rPr lang="de-DE" sz="1600" dirty="0" smtClean="0">
                <a:latin typeface="Humnst777 BT" panose="020B0603030504020204" pitchFamily="34" charset="0"/>
              </a:rPr>
            </a:br>
            <a:r>
              <a:rPr lang="de-DE" sz="1600" dirty="0" smtClean="0">
                <a:latin typeface="Humnst777 BT" panose="020B0603030504020204" pitchFamily="34" charset="0"/>
              </a:rPr>
              <a:t>            und </a:t>
            </a:r>
            <a:r>
              <a:rPr lang="de-DE" sz="1600" dirty="0">
                <a:latin typeface="Humnst777 BT" panose="020B0603030504020204" pitchFamily="34" charset="0"/>
              </a:rPr>
              <a:t>ihrer Beziehungen zueinander</a:t>
            </a:r>
            <a:r>
              <a:rPr lang="de-DE" sz="1600" dirty="0" smtClean="0">
                <a:latin typeface="Humnst777 BT" panose="020B0603030504020204" pitchFamily="34" charset="0"/>
              </a:rPr>
              <a:t>.</a:t>
            </a:r>
            <a:br>
              <a:rPr lang="de-DE" sz="1600" dirty="0" smtClean="0">
                <a:latin typeface="Humnst777 BT" panose="020B0603030504020204" pitchFamily="34" charset="0"/>
              </a:rPr>
            </a:br>
            <a:endParaRPr lang="de-DE" sz="1600" dirty="0">
              <a:latin typeface="Humnst777 BT" panose="020B0603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200" dirty="0" smtClean="0">
                <a:latin typeface="Humnst777 BT" panose="020B0603030504020204" pitchFamily="34" charset="0"/>
              </a:rPr>
              <a:t>Verwendungsformen</a:t>
            </a:r>
            <a:r>
              <a:rPr lang="de-DE" sz="1200" dirty="0">
                <a:latin typeface="Humnst777 BT" panose="020B0603030504020204" pitchFamily="34" charset="0"/>
              </a:rPr>
              <a:t>: ...</a:t>
            </a:r>
          </a:p>
          <a:p>
            <a:endParaRPr lang="de-DE" sz="1600" dirty="0"/>
          </a:p>
        </p:txBody>
      </p:sp>
      <p:sp>
        <p:nvSpPr>
          <p:cNvPr id="5" name="Titel 8"/>
          <p:cNvSpPr txBox="1">
            <a:spLocks/>
          </p:cNvSpPr>
          <p:nvPr/>
        </p:nvSpPr>
        <p:spPr bwMode="auto">
          <a:xfrm>
            <a:off x="446856" y="11338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9pPr>
          </a:lstStyle>
          <a:p>
            <a:pPr eaLnBrk="1" hangingPunct="1"/>
            <a:r>
              <a:rPr lang="de-DE" altLang="de-DE" dirty="0" smtClean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244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4820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Korrekturen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DABC5D-4BA0-44EF-A94B-B4D2805290F4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4828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48" name="Pfeil nach rechts 47"/>
          <p:cNvSpPr/>
          <p:nvPr/>
        </p:nvSpPr>
        <p:spPr>
          <a:xfrm rot="10800000">
            <a:off x="3427413" y="2276475"/>
            <a:ext cx="1169987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837" name="Textfeld 50"/>
          <p:cNvSpPr txBox="1">
            <a:spLocks noChangeArrowheads="1"/>
          </p:cNvSpPr>
          <p:nvPr/>
        </p:nvSpPr>
        <p:spPr bwMode="auto">
          <a:xfrm>
            <a:off x="6300788" y="2276475"/>
            <a:ext cx="209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Titeldatenkorrektur</a:t>
            </a:r>
          </a:p>
        </p:txBody>
      </p:sp>
      <p:cxnSp>
        <p:nvCxnSpPr>
          <p:cNvPr id="52" name="Gerade Verbindung mit Pfeil 51"/>
          <p:cNvCxnSpPr>
            <a:stCxn id="47" idx="2"/>
          </p:cNvCxnSpPr>
          <p:nvPr/>
        </p:nvCxnSpPr>
        <p:spPr>
          <a:xfrm rot="5400000">
            <a:off x="1104106" y="3561557"/>
            <a:ext cx="1535113" cy="122555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9" name="Textfeld 56"/>
          <p:cNvSpPr txBox="1">
            <a:spLocks noChangeArrowheads="1"/>
          </p:cNvSpPr>
          <p:nvPr/>
        </p:nvSpPr>
        <p:spPr bwMode="auto">
          <a:xfrm>
            <a:off x="4859338" y="4149725"/>
            <a:ext cx="219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Buchdatenkorrektur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5844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927069-15AD-4D8C-9855-D60C8CB19D5A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5852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feil nach rechts 52"/>
          <p:cNvSpPr/>
          <p:nvPr/>
        </p:nvSpPr>
        <p:spPr>
          <a:xfrm rot="11374832">
            <a:off x="4360863" y="5127625"/>
            <a:ext cx="527050" cy="10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48" name="Pfeil nach rechts 47"/>
          <p:cNvSpPr/>
          <p:nvPr/>
        </p:nvSpPr>
        <p:spPr>
          <a:xfrm rot="10526187">
            <a:off x="3341688" y="2903538"/>
            <a:ext cx="1263650" cy="115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Pfeil nach rechts 50"/>
          <p:cNvSpPr/>
          <p:nvPr/>
        </p:nvSpPr>
        <p:spPr>
          <a:xfrm rot="10012739">
            <a:off x="3095625" y="5557838"/>
            <a:ext cx="1814513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/>
          <p:nvPr/>
        </p:nvCxnSpPr>
        <p:spPr>
          <a:xfrm rot="5400000">
            <a:off x="947738" y="4029075"/>
            <a:ext cx="1655762" cy="31273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3" grpId="0" animBg="1"/>
      <p:bldP spid="53" grpId="1" animBg="1"/>
      <p:bldP spid="55" grpId="0" animBg="1"/>
      <p:bldP spid="48" grpId="0" animBg="1"/>
      <p:bldP spid="48" grpId="1" animBg="1"/>
      <p:bldP spid="51" grpId="0" animBg="1"/>
      <p:bldP spid="5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6868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D3CC74-FD53-437A-A95C-1959C6DF854D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6876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36883" name="Textfeld 47"/>
          <p:cNvSpPr txBox="1">
            <a:spLocks noChangeArrowheads="1"/>
          </p:cNvSpPr>
          <p:nvPr/>
        </p:nvSpPr>
        <p:spPr bwMode="auto">
          <a:xfrm rot="-1812971">
            <a:off x="941388" y="2919413"/>
            <a:ext cx="6819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NIEMALS: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9750" y="4143375"/>
            <a:ext cx="4032250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 Lokalsystem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403350" y="1928813"/>
            <a:ext cx="2160588" cy="1477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Verbund-</a:t>
            </a:r>
          </a:p>
          <a:p>
            <a:pPr algn="ctr">
              <a:defRPr/>
            </a:pPr>
            <a:r>
              <a:rPr lang="de-DE" dirty="0" err="1"/>
              <a:t>system</a:t>
            </a: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</p:txBody>
      </p:sp>
      <p:sp>
        <p:nvSpPr>
          <p:cNvPr id="37892" name="Titel 48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Löschungen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57158" y="3535363"/>
            <a:ext cx="8786842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3357563"/>
            <a:ext cx="1285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SIKOM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14557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700338" y="4797425"/>
            <a:ext cx="1752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E400F-CE23-4357-B1C0-BB014A25A38A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92275" y="5661025"/>
            <a:ext cx="14922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 err="1"/>
              <a:t>daten</a:t>
            </a:r>
            <a:endParaRPr lang="de-DE" dirty="0"/>
          </a:p>
        </p:txBody>
      </p:sp>
      <p:pic>
        <p:nvPicPr>
          <p:cNvPr id="37900" name="Grafi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1223963" cy="93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06438" y="4941888"/>
            <a:ext cx="1417637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Katalogdaten</a:t>
            </a:r>
          </a:p>
        </p:txBody>
      </p:sp>
      <p:cxnSp>
        <p:nvCxnSpPr>
          <p:cNvPr id="56" name="Gewinkelte Verbindung 55"/>
          <p:cNvCxnSpPr/>
          <p:nvPr/>
        </p:nvCxnSpPr>
        <p:spPr>
          <a:xfrm rot="16200000" flipH="1">
            <a:off x="1871663" y="5337175"/>
            <a:ext cx="360362" cy="2873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55" idx="3"/>
          </p:cNvCxnSpPr>
          <p:nvPr/>
        </p:nvCxnSpPr>
        <p:spPr>
          <a:xfrm flipV="1">
            <a:off x="2124075" y="4941888"/>
            <a:ext cx="576263" cy="18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623866" y="2852936"/>
            <a:ext cx="1774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Besitznachweis</a:t>
            </a:r>
          </a:p>
        </p:txBody>
      </p:sp>
      <p:sp>
        <p:nvSpPr>
          <p:cNvPr id="53" name="Pfeil nach rechts 52"/>
          <p:cNvSpPr/>
          <p:nvPr/>
        </p:nvSpPr>
        <p:spPr>
          <a:xfrm rot="10577522">
            <a:off x="3281363" y="2824163"/>
            <a:ext cx="1343025" cy="20161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 rot="5400000">
            <a:off x="1104106" y="3561557"/>
            <a:ext cx="1535113" cy="122555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187450" y="2852738"/>
            <a:ext cx="265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solidFill>
                  <a:srgbClr val="FF0000"/>
                </a:solidFill>
                <a:latin typeface="Arial Black" pitchFamily="34" charset="0"/>
              </a:rPr>
              <a:t>kein UBR-Nachweis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3" y="3805612"/>
            <a:ext cx="1841879" cy="20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C533BF-2187-48C4-B092-1815C7C243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38915" name="Textfeld 5"/>
          <p:cNvSpPr txBox="1">
            <a:spLocks noChangeArrowheads="1"/>
          </p:cNvSpPr>
          <p:nvPr/>
        </p:nvSpPr>
        <p:spPr bwMode="auto">
          <a:xfrm>
            <a:off x="468313" y="2128838"/>
            <a:ext cx="88074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01.03.2012 12:26:54 UPD BVB12 080775206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ISN &lt;4564209-6&gt;: Änderung =======================================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12:26:58 UPD BVB12 080775206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Schlagwort-Datensatz &lt;454919&gt; mit der Verbund-ID &lt;4564209-6&gt; erfolgreich geändert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/>
            </a:r>
            <a:br>
              <a:rPr lang="de-DE" altLang="de-DE" sz="14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01.03.2012 12:26:59 DEL BVB01 080775208</a:t>
            </a:r>
            <a:br>
              <a:rPr lang="de-DE" altLang="de-DE" sz="18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ISN &lt;BV009490946&gt;: Löschung =======================================</a:t>
            </a:r>
            <a:r>
              <a:rPr lang="de-DE" altLang="de-DE" sz="1400" b="0">
                <a:latin typeface="Arial" charset="0"/>
              </a:rPr>
              <a:t/>
            </a:r>
            <a:br>
              <a:rPr lang="de-DE" altLang="de-DE" sz="1400" b="0">
                <a:latin typeface="Arial" charset="0"/>
              </a:rPr>
            </a:br>
            <a:r>
              <a:rPr lang="de-DE" altLang="de-DE" sz="1800" b="0">
                <a:latin typeface="Arial" charset="0"/>
              </a:rPr>
              <a:t>01.03.2012 12:26:59 DEL BVB01 080775208</a:t>
            </a:r>
            <a:br>
              <a:rPr lang="de-DE" altLang="de-DE" sz="1800" b="0">
                <a:latin typeface="Arial" charset="0"/>
              </a:rPr>
            </a:br>
            <a:r>
              <a:rPr lang="de-DE" altLang="de-DE" sz="1800" b="0">
                <a:solidFill>
                  <a:srgbClr val="FF0000"/>
                </a:solidFill>
                <a:latin typeface="Arial" charset="0"/>
              </a:rPr>
              <a:t>Titelsatz &lt;4929591&gt; wurde nicht gelöscht, weil noch Mediendaten vorhanden sind.</a:t>
            </a:r>
            <a:br>
              <a:rPr lang="de-DE" altLang="de-DE" sz="1800" b="0">
                <a:solidFill>
                  <a:srgbClr val="FF0000"/>
                </a:solidFill>
                <a:latin typeface="Arial" charset="0"/>
              </a:rPr>
            </a:br>
            <a:endParaRPr lang="de-DE" altLang="de-DE" sz="1800" b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01.03.2012 12:26:59 UPD BVB12 080775209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Schlagwort-Satz &lt;4558213-0&gt; lokal nicht vorhanden, überspringen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12:26:59 UPD BVB12 080775210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Schlagwort-Satz &lt;4557596-4&gt; lokal nicht vorhanden, überspringen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12:26:59 UPD BVB12 080775211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ISN &lt;4555625-8&gt;: Änderung =======================================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01.03.2012 12:27:01 UPD BVB12 080775211</a:t>
            </a:r>
            <a:br>
              <a:rPr lang="de-DE" altLang="de-DE" sz="1400" b="0">
                <a:latin typeface="Arial" charset="0"/>
              </a:rPr>
            </a:br>
            <a:r>
              <a:rPr lang="de-DE" altLang="de-DE" sz="1400" b="0">
                <a:latin typeface="Arial" charset="0"/>
              </a:rPr>
              <a:t>Schlagwort-Datensatz &lt;165853&gt; mit der Verbund-ID &lt;4555625-8&gt; erfolgreich geändert</a:t>
            </a:r>
            <a:br>
              <a:rPr lang="de-DE" altLang="de-DE" sz="1400" b="0">
                <a:latin typeface="Arial" charset="0"/>
              </a:rPr>
            </a:br>
            <a:endParaRPr lang="de-DE" altLang="de-DE" sz="1400" b="0">
              <a:latin typeface="Arial" charset="0"/>
            </a:endParaRPr>
          </a:p>
        </p:txBody>
      </p:sp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0" y="1382713"/>
            <a:ext cx="5878513" cy="501650"/>
          </a:xfrm>
        </p:spPr>
        <p:txBody>
          <a:bodyPr/>
          <a:lstStyle/>
          <a:p>
            <a:r>
              <a:rPr lang="de-DE" altLang="de-DE" smtClean="0"/>
              <a:t>Sie erinnern sich? Dateninkonsistenz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Medienbearbeitung 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Ein Blick auf das Lokalsystem</a:t>
            </a:r>
            <a:b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</a:br>
            <a:endParaRPr lang="de-DE" dirty="0">
              <a:solidFill>
                <a:srgbClr val="C00000"/>
              </a:solidFill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Ausblick (</a:t>
            </a:r>
            <a:r>
              <a:rPr lang="de-DE" dirty="0" err="1">
                <a:latin typeface="Humnst777 BT" pitchFamily="34" charset="0"/>
                <a:cs typeface="+mn-cs"/>
              </a:rPr>
              <a:t>Cloud</a:t>
            </a:r>
            <a:r>
              <a:rPr lang="de-DE" dirty="0">
                <a:latin typeface="Humnst777 BT" pitchFamily="34" charset="0"/>
                <a:cs typeface="+mn-cs"/>
              </a:rPr>
              <a:t>)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C4EA4E-ABEC-4584-9015-FD554D8B1997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8313" y="2420938"/>
            <a:ext cx="8215312" cy="22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11188" y="2571750"/>
            <a:ext cx="4105275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r>
              <a:rPr lang="de-DE" dirty="0"/>
              <a:t>Titeldaten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0964" name="Titel 22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Lokalsystem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15063" y="2571750"/>
            <a:ext cx="19288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Buchdaten</a:t>
            </a:r>
          </a:p>
          <a:p>
            <a:pPr>
              <a:defRPr/>
            </a:pPr>
            <a:r>
              <a:rPr lang="de-DE" dirty="0"/>
              <a:t>(Ausleihsystem)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15063" y="3929063"/>
            <a:ext cx="1928812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cxnSp>
        <p:nvCxnSpPr>
          <p:cNvPr id="45" name="Gerade Verbindung mit Pfeil 44"/>
          <p:cNvCxnSpPr>
            <a:endCxn id="19" idx="1"/>
          </p:cNvCxnSpPr>
          <p:nvPr/>
        </p:nvCxnSpPr>
        <p:spPr>
          <a:xfrm flipV="1">
            <a:off x="4716463" y="2895600"/>
            <a:ext cx="1498600" cy="17303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0" idx="1"/>
          </p:cNvCxnSpPr>
          <p:nvPr/>
        </p:nvCxnSpPr>
        <p:spPr>
          <a:xfrm>
            <a:off x="4716463" y="4076700"/>
            <a:ext cx="1498600" cy="1762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14375" y="4059238"/>
            <a:ext cx="2500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Personendaten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4375" y="2638425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Einzelschlagwörter und</a:t>
            </a:r>
          </a:p>
          <a:p>
            <a:pPr>
              <a:defRPr/>
            </a:pPr>
            <a:r>
              <a:rPr lang="de-DE" dirty="0"/>
              <a:t>Kettenregister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3263" y="3490913"/>
            <a:ext cx="250031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Körperschaftsdaten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DFDAED-64C5-47D0-8837-D9FE3D8FB4A0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 rot="-1932583">
            <a:off x="498475" y="3287713"/>
            <a:ext cx="8088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4800" b="0">
                <a:latin typeface="Arial Black" pitchFamily="34" charset="0"/>
              </a:rPr>
              <a:t>Regensburger Katalog?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9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Lokalsystem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8688" y="2500313"/>
            <a:ext cx="3357562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r>
              <a:rPr lang="de-DE" dirty="0"/>
              <a:t>Titeldaten</a:t>
            </a:r>
          </a:p>
          <a:p>
            <a:pPr algn="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86438" y="1571625"/>
            <a:ext cx="1928812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Ausleihsystem</a:t>
            </a:r>
          </a:p>
          <a:p>
            <a:pPr>
              <a:defRPr/>
            </a:pPr>
            <a:r>
              <a:rPr lang="de-DE" dirty="0"/>
              <a:t>(Buchdaten + Benutzerdaten)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86438" y="5072063"/>
            <a:ext cx="1928812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Erwerbungs-</a:t>
            </a:r>
          </a:p>
          <a:p>
            <a:pPr>
              <a:defRPr/>
            </a:pPr>
            <a:r>
              <a:rPr lang="de-DE" dirty="0"/>
              <a:t>Daten</a:t>
            </a:r>
          </a:p>
        </p:txBody>
      </p:sp>
      <p:cxnSp>
        <p:nvCxnSpPr>
          <p:cNvPr id="12" name="Gerade Verbindung mit Pfeil 11"/>
          <p:cNvCxnSpPr>
            <a:endCxn id="7" idx="1"/>
          </p:cNvCxnSpPr>
          <p:nvPr/>
        </p:nvCxnSpPr>
        <p:spPr>
          <a:xfrm flipV="1">
            <a:off x="4286250" y="2033588"/>
            <a:ext cx="1500188" cy="68103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00125" y="4130675"/>
            <a:ext cx="1500188" cy="246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Personendaten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00125" y="2643188"/>
            <a:ext cx="1500188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Einzelschlagwörter und</a:t>
            </a:r>
          </a:p>
          <a:p>
            <a:pPr>
              <a:defRPr/>
            </a:pPr>
            <a:r>
              <a:rPr lang="de-DE" sz="1000" dirty="0"/>
              <a:t>Kettenregister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00125" y="3497263"/>
            <a:ext cx="1500188" cy="24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Körperschaftsdaten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715000" y="2857500"/>
            <a:ext cx="2143125" cy="15001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Regensburger Katalog </a:t>
            </a:r>
          </a:p>
          <a:p>
            <a:pPr algn="ctr">
              <a:defRPr/>
            </a:pPr>
            <a:r>
              <a:rPr lang="de-DE" dirty="0"/>
              <a:t>(OPAC)</a:t>
            </a:r>
          </a:p>
        </p:txBody>
      </p:sp>
      <p:cxnSp>
        <p:nvCxnSpPr>
          <p:cNvPr id="24" name="Gerade Verbindung mit Pfeil 23"/>
          <p:cNvCxnSpPr>
            <a:endCxn id="22" idx="1"/>
          </p:cNvCxnSpPr>
          <p:nvPr/>
        </p:nvCxnSpPr>
        <p:spPr>
          <a:xfrm flipV="1">
            <a:off x="4286250" y="3608388"/>
            <a:ext cx="1428750" cy="349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7" idx="2"/>
            <a:endCxn id="22" idx="0"/>
          </p:cNvCxnSpPr>
          <p:nvPr/>
        </p:nvCxnSpPr>
        <p:spPr>
          <a:xfrm rot="16200000" flipH="1">
            <a:off x="6587332" y="2658268"/>
            <a:ext cx="361950" cy="365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8" idx="0"/>
            <a:endCxn id="22" idx="2"/>
          </p:cNvCxnSpPr>
          <p:nvPr/>
        </p:nvCxnSpPr>
        <p:spPr>
          <a:xfrm rot="5400000" flipH="1" flipV="1">
            <a:off x="6411119" y="4696619"/>
            <a:ext cx="714375" cy="365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DE2499-9002-406C-B6CD-8E07E9F51ABE}" type="slidenum">
              <a:rPr lang="de-DE"/>
              <a:pPr>
                <a:defRPr/>
              </a:pPr>
              <a:t>37</a:t>
            </a:fld>
            <a:endParaRPr lang="de-DE"/>
          </a:p>
        </p:txBody>
      </p:sp>
      <p:cxnSp>
        <p:nvCxnSpPr>
          <p:cNvPr id="13" name="Gerade Verbindung mit Pfeil 12"/>
          <p:cNvCxnSpPr>
            <a:endCxn id="8" idx="1"/>
          </p:cNvCxnSpPr>
          <p:nvPr/>
        </p:nvCxnSpPr>
        <p:spPr>
          <a:xfrm>
            <a:off x="4143375" y="4500563"/>
            <a:ext cx="1643063" cy="8953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bgerundetes Rechteck 28"/>
          <p:cNvSpPr/>
          <p:nvPr/>
        </p:nvSpPr>
        <p:spPr>
          <a:xfrm>
            <a:off x="4214813" y="1714500"/>
            <a:ext cx="4714875" cy="37147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</a:t>
            </a:r>
          </a:p>
        </p:txBody>
      </p:sp>
      <p:sp>
        <p:nvSpPr>
          <p:cNvPr id="43011" name="Titel 2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Lokalsystem</a:t>
            </a:r>
          </a:p>
        </p:txBody>
      </p:sp>
      <p:grpSp>
        <p:nvGrpSpPr>
          <p:cNvPr id="43012" name="Gruppieren 6"/>
          <p:cNvGrpSpPr>
            <a:grpSpLocks/>
          </p:cNvGrpSpPr>
          <p:nvPr/>
        </p:nvGrpSpPr>
        <p:grpSpPr bwMode="auto">
          <a:xfrm>
            <a:off x="4357688" y="2000250"/>
            <a:ext cx="4500562" cy="3143250"/>
            <a:chOff x="1214414" y="785794"/>
            <a:chExt cx="6427787" cy="4638700"/>
          </a:xfrm>
        </p:grpSpPr>
        <p:pic>
          <p:nvPicPr>
            <p:cNvPr id="430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785794"/>
              <a:ext cx="6427787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4357694"/>
              <a:ext cx="6337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feld 8"/>
          <p:cNvSpPr txBox="1"/>
          <p:nvPr/>
        </p:nvSpPr>
        <p:spPr>
          <a:xfrm>
            <a:off x="428625" y="2643188"/>
            <a:ext cx="3571875" cy="2586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/>
              <a:t>Titeldaten</a:t>
            </a:r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endParaRPr lang="de-DE" dirty="0"/>
          </a:p>
          <a:p>
            <a:pPr algn="r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15000" y="5643563"/>
            <a:ext cx="2714625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Erwerbungsdaten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4357688" y="4500563"/>
            <a:ext cx="4429125" cy="6429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57688" y="3500438"/>
            <a:ext cx="4429125" cy="928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384675" y="2071688"/>
            <a:ext cx="2857500" cy="7143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3714750" y="2428875"/>
            <a:ext cx="714375" cy="57467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>
            <a:off x="6608763" y="2606675"/>
            <a:ext cx="2214562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5400000" flipH="1" flipV="1">
            <a:off x="6573044" y="5357019"/>
            <a:ext cx="571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15000" y="1143000"/>
            <a:ext cx="2714625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Ausleihsystem (Buchdaten)</a:t>
            </a:r>
          </a:p>
        </p:txBody>
      </p:sp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32289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feld 42"/>
          <p:cNvSpPr txBox="1">
            <a:spLocks noChangeArrowheads="1"/>
          </p:cNvSpPr>
          <p:nvPr/>
        </p:nvSpPr>
        <p:spPr bwMode="auto">
          <a:xfrm>
            <a:off x="5572125" y="1714500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b="0">
                <a:solidFill>
                  <a:schemeClr val="bg1"/>
                </a:solidFill>
                <a:latin typeface="Arial" charset="0"/>
              </a:rPr>
              <a:t>Regensburger Katalog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9009A-F153-4B78-A3D1-FED15F01BDFD}" type="slidenum">
              <a:rPr lang="de-DE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4" grpId="0" animBg="1"/>
      <p:bldP spid="27" grpId="0" animBg="1"/>
      <p:bldP spid="30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Medienbearbeitung 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Ausblick (</a:t>
            </a:r>
            <a:r>
              <a:rPr lang="de-DE" dirty="0" err="1">
                <a:solidFill>
                  <a:srgbClr val="C00000"/>
                </a:solidFill>
                <a:latin typeface="Humnst777 BT" pitchFamily="34" charset="0"/>
                <a:cs typeface="+mn-cs"/>
              </a:rPr>
              <a:t>Cloud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)</a:t>
            </a:r>
            <a:b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</a:br>
            <a:endParaRPr lang="de-DE" dirty="0">
              <a:solidFill>
                <a:srgbClr val="C00000"/>
              </a:solidFill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91F48F-88EE-4091-B90E-E9CC4504C99C}" type="slidenum">
              <a:rPr lang="de-DE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3212976"/>
            <a:ext cx="2503909" cy="27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57250" y="1500188"/>
            <a:ext cx="6858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Medienbearbeitung 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Ausblick (</a:t>
            </a:r>
            <a:r>
              <a:rPr lang="de-DE" dirty="0" err="1">
                <a:latin typeface="Humnst777 BT" pitchFamily="34" charset="0"/>
                <a:cs typeface="+mn-cs"/>
              </a:rPr>
              <a:t>Cloud</a:t>
            </a:r>
            <a:r>
              <a:rPr lang="de-DE" dirty="0">
                <a:latin typeface="Humnst777 BT" pitchFamily="34" charset="0"/>
                <a:cs typeface="+mn-cs"/>
              </a:rPr>
              <a:t>)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24541F-03DB-4695-8DD3-261015BFC428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045009"/>
            <a:ext cx="8526792" cy="464592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51862-5AB6-49E0-96DA-731BBDCE087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691681" y="2737951"/>
            <a:ext cx="7056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internationaler Datenpool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nicht nur von Bibliotheken, sondern auch von Verlagen und </a:t>
            </a:r>
            <a:r>
              <a:rPr lang="de-DE" sz="1600" dirty="0" err="1">
                <a:latin typeface="Humnst777 BT" panose="020B0603030504020204" pitchFamily="34" charset="0"/>
              </a:rPr>
              <a:t>Aggregatoren</a:t>
            </a:r>
            <a:r>
              <a:rPr lang="de-DE" sz="1600" dirty="0">
                <a:latin typeface="Humnst777 BT" panose="020B0603030504020204" pitchFamily="34" charset="0"/>
              </a:rPr>
              <a:t> gefüllt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Software </a:t>
            </a:r>
            <a:r>
              <a:rPr lang="de-DE" sz="1600" dirty="0" err="1">
                <a:latin typeface="Humnst777 BT" panose="020B0603030504020204" pitchFamily="34" charset="0"/>
              </a:rPr>
              <a:t>as</a:t>
            </a:r>
            <a:r>
              <a:rPr lang="de-DE" sz="1600" dirty="0">
                <a:latin typeface="Humnst777 BT" panose="020B0603030504020204" pitchFamily="34" charset="0"/>
              </a:rPr>
              <a:t> a Service (auf Bibliotheksseite keine Pflege nötig; Speicherplatz beim Anbieter)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Arbeiten im Browser</a:t>
            </a:r>
          </a:p>
          <a:p>
            <a:endParaRPr lang="de-DE" b="1" dirty="0">
              <a:latin typeface="Humnst777 BT" panose="020B0603030504020204" pitchFamily="34" charset="0"/>
            </a:endParaRPr>
          </a:p>
          <a:p>
            <a:r>
              <a:rPr lang="de-DE" dirty="0">
                <a:latin typeface="Humnst777 BT" panose="020B0603030504020204" pitchFamily="34" charset="0"/>
              </a:rPr>
              <a:t>Themen: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lokaler Bestand/lokale Sichten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Datensicherheit/Datenschutz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umnst777 BT" panose="020B0603030504020204" pitchFamily="34" charset="0"/>
              </a:rPr>
              <a:t>Ausfallsicherheit</a:t>
            </a:r>
          </a:p>
          <a:p>
            <a:endParaRPr lang="de-DE" dirty="0"/>
          </a:p>
        </p:txBody>
      </p:sp>
      <p:sp>
        <p:nvSpPr>
          <p:cNvPr id="4" name="Titel 21"/>
          <p:cNvSpPr txBox="1">
            <a:spLocks/>
          </p:cNvSpPr>
          <p:nvPr/>
        </p:nvSpPr>
        <p:spPr bwMode="auto">
          <a:xfrm>
            <a:off x="0" y="846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9pPr>
          </a:lstStyle>
          <a:p>
            <a:pPr eaLnBrk="1" hangingPunct="1"/>
            <a:r>
              <a:rPr lang="de-DE" altLang="de-DE" smtClean="0"/>
              <a:t>Ausblick: Arbeiten in der Cloud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9724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7" y="1557040"/>
            <a:ext cx="8526792" cy="4645922"/>
          </a:xfrm>
          <a:prstGeom prst="rect">
            <a:avLst/>
          </a:prstGeom>
        </p:spPr>
      </p:pic>
      <p:sp>
        <p:nvSpPr>
          <p:cNvPr id="45059" name="Titel 2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Ausblick: Arbeiten in der Cloud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2718F-66B0-4060-A67A-E37AEC84CBE7}" type="slidenum">
              <a:rPr lang="de-DE"/>
              <a:pPr>
                <a:defRPr/>
              </a:pPr>
              <a:t>41</a:t>
            </a:fld>
            <a:endParaRPr lang="de-DE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68313" y="6237288"/>
            <a:ext cx="520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http://www.youtube.com/watch?v=kSCUwyVLxas</a:t>
            </a:r>
            <a:endParaRPr lang="de-DE" altLang="de-DE"/>
          </a:p>
        </p:txBody>
      </p:sp>
      <p:pic>
        <p:nvPicPr>
          <p:cNvPr id="9011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1558">
            <a:off x="952326" y="2510096"/>
            <a:ext cx="2804714" cy="1855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5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28">
            <a:off x="3067605" y="3476726"/>
            <a:ext cx="4041833" cy="1460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6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0988">
            <a:off x="5113148" y="2499481"/>
            <a:ext cx="2964292" cy="111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B3F2D4-4788-4C22-9496-5F28F54655D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53281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el 2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7500938" cy="500062"/>
          </a:xfrm>
        </p:spPr>
        <p:txBody>
          <a:bodyPr/>
          <a:lstStyle/>
          <a:p>
            <a:r>
              <a:rPr lang="de-DE" altLang="de-DE" smtClean="0"/>
              <a:t>WorldShare Management Services: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51862-5AB6-49E0-96DA-731BBDCE087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" name="Titel 2"/>
          <p:cNvSpPr txBox="1">
            <a:spLocks/>
          </p:cNvSpPr>
          <p:nvPr/>
        </p:nvSpPr>
        <p:spPr bwMode="auto">
          <a:xfrm>
            <a:off x="0" y="1125538"/>
            <a:ext cx="75009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9pPr>
          </a:lstStyle>
          <a:p>
            <a:r>
              <a:rPr lang="de-DE" altLang="de-DE" dirty="0" smtClean="0"/>
              <a:t>ALMA: Screenshot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646560"/>
            <a:ext cx="56483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51862-5AB6-49E0-96DA-731BBDCE087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3" name="Titel 2"/>
          <p:cNvSpPr txBox="1">
            <a:spLocks/>
          </p:cNvSpPr>
          <p:nvPr/>
        </p:nvSpPr>
        <p:spPr bwMode="auto">
          <a:xfrm>
            <a:off x="0" y="1125538"/>
            <a:ext cx="75009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Frutiger Next LT W1G"/>
              </a:defRPr>
            </a:lvl9pPr>
          </a:lstStyle>
          <a:p>
            <a:r>
              <a:rPr lang="de-DE" altLang="de-DE" dirty="0" smtClean="0"/>
              <a:t>ALMA: Screenshot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7" y="2060848"/>
            <a:ext cx="8668138" cy="31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0EB520-B490-4045-8576-AF4868FFF89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58938"/>
            <a:ext cx="6840538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44675"/>
            <a:ext cx="4222750" cy="465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itel 2"/>
          <p:cNvSpPr>
            <a:spLocks noGrp="1"/>
          </p:cNvSpPr>
          <p:nvPr>
            <p:ph type="title" idx="4294967295"/>
          </p:nvPr>
        </p:nvSpPr>
        <p:spPr>
          <a:xfrm>
            <a:off x="-36513" y="1162050"/>
            <a:ext cx="7815263" cy="500063"/>
          </a:xfrm>
        </p:spPr>
        <p:txBody>
          <a:bodyPr/>
          <a:lstStyle/>
          <a:p>
            <a:r>
              <a:rPr lang="de-DE" altLang="de-DE" smtClean="0"/>
              <a:t>Cloudbasierte Infrastruktur für Bibliotheken (CIB)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088" y="1484313"/>
            <a:ext cx="6858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Datenmodelle (Rückblick):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Mikrofiche-Katalog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de-DE" dirty="0">
                <a:latin typeface="Humnst777 BT" pitchFamily="34" charset="0"/>
                <a:cs typeface="+mn-cs"/>
              </a:rPr>
              <a:t> BVB-KAT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Das Datenmodell im bayerischen Verbund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Auswirkungen auf die Medienbearbeitung 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Ein Blick auf das Lokalsystem</a:t>
            </a:r>
            <a:br>
              <a:rPr lang="de-DE" dirty="0">
                <a:latin typeface="Humnst777 BT" pitchFamily="34" charset="0"/>
                <a:cs typeface="+mn-cs"/>
              </a:rPr>
            </a:br>
            <a:endParaRPr lang="de-DE" dirty="0">
              <a:latin typeface="Humnst777 BT" pitchFamily="34" charset="0"/>
              <a:cs typeface="+mn-cs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>
                <a:latin typeface="Humnst777 BT" pitchFamily="34" charset="0"/>
                <a:cs typeface="+mn-cs"/>
              </a:rPr>
              <a:t> </a:t>
            </a:r>
            <a:r>
              <a:rPr lang="de-DE" sz="3600" dirty="0">
                <a:solidFill>
                  <a:srgbClr val="C00000"/>
                </a:solidFill>
                <a:latin typeface="Humnst777 BT" pitchFamily="34" charset="0"/>
                <a:cs typeface="+mn-cs"/>
              </a:rPr>
              <a:t>Fragen?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10270E-149B-4FDC-948D-2C48AA6F83A2}" type="slidenum">
              <a:rPr lang="de-DE"/>
              <a:pPr>
                <a:defRPr/>
              </a:pPr>
              <a:t>46</a:t>
            </a:fld>
            <a:endParaRPr lang="de-DE"/>
          </a:p>
        </p:txBody>
      </p:sp>
      <p:pic>
        <p:nvPicPr>
          <p:cNvPr id="39942" name="Picture 6" descr="C:\Dokumente und Einstellungen\Administrator\Eigene Dateien\Eigene Bilder\Microsoft Clip Organizer\j043485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8104" y="1988840"/>
            <a:ext cx="3384375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543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1563" y="2714625"/>
            <a:ext cx="539432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400" dirty="0">
                <a:latin typeface="Humnst777 BT" pitchFamily="34" charset="0"/>
                <a:cs typeface="+mn-cs"/>
              </a:rPr>
              <a:t>Vielen Dank für Ihre </a:t>
            </a:r>
          </a:p>
          <a:p>
            <a:pPr>
              <a:defRPr/>
            </a:pPr>
            <a:endParaRPr lang="de-DE" sz="4400" dirty="0">
              <a:latin typeface="Humnst777 BT" pitchFamily="34" charset="0"/>
              <a:cs typeface="+mn-cs"/>
            </a:endParaRPr>
          </a:p>
          <a:p>
            <a:pPr algn="ctr">
              <a:defRPr/>
            </a:pPr>
            <a:r>
              <a:rPr lang="de-DE" sz="4400" dirty="0">
                <a:latin typeface="Humnst777 BT" pitchFamily="34" charset="0"/>
                <a:cs typeface="+mn-cs"/>
              </a:rPr>
              <a:t>Aufmerksamkeit!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138B42-EF4D-4286-BA3A-F705B207A486}" type="slidenum">
              <a:rPr lang="de-DE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6" descr="MikroficheLeseplat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54292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 8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Mikrofiche-Katalog</a:t>
            </a:r>
          </a:p>
        </p:txBody>
      </p:sp>
      <p:pic>
        <p:nvPicPr>
          <p:cNvPr id="8196" name="Grafik 7" descr="mikrofich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28575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Grafik 8" descr="floppy disk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41">
            <a:off x="6032500" y="157797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F68C77-E81C-429C-A995-645FD4D9915C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8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Mikrofiche-Katalog - Titelaufnahmen</a:t>
            </a:r>
          </a:p>
        </p:txBody>
      </p:sp>
      <p:pic>
        <p:nvPicPr>
          <p:cNvPr id="9219" name="Grafik 7" descr="mikrofich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28575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841F2B-B3A8-4681-913A-680E5B78A482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9221" name="Textfeld 2"/>
          <p:cNvSpPr txBox="1">
            <a:spLocks noChangeArrowheads="1"/>
          </p:cNvSpPr>
          <p:nvPr/>
        </p:nvSpPr>
        <p:spPr bwMode="auto">
          <a:xfrm>
            <a:off x="827088" y="2060575"/>
            <a:ext cx="33131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1400" i="1">
                <a:latin typeface="Arial" charset="0"/>
              </a:rPr>
              <a:t>UB Bamberg</a:t>
            </a:r>
          </a:p>
          <a:p>
            <a:pPr algn="r"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31/ST 505 mm 30577 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Fischer, Joachim: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Bausteine der Wirtschaftsinformatik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…</a:t>
            </a:r>
          </a:p>
        </p:txBody>
      </p:sp>
      <p:sp>
        <p:nvSpPr>
          <p:cNvPr id="9222" name="Textfeld 8"/>
          <p:cNvSpPr txBox="1">
            <a:spLocks noChangeArrowheads="1"/>
          </p:cNvSpPr>
          <p:nvPr/>
        </p:nvSpPr>
        <p:spPr bwMode="auto">
          <a:xfrm>
            <a:off x="827088" y="3141663"/>
            <a:ext cx="33131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1400" i="1">
                <a:latin typeface="Arial" charset="0"/>
              </a:rPr>
              <a:t>UB Bayreuth</a:t>
            </a:r>
          </a:p>
          <a:p>
            <a:pPr algn="r"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31/QH 500 F529(2) 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Fischer, Joachim: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Bausteine der Wirtschaftsinformatik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…</a:t>
            </a:r>
          </a:p>
        </p:txBody>
      </p:sp>
      <p:sp>
        <p:nvSpPr>
          <p:cNvPr id="9223" name="Textfeld 10"/>
          <p:cNvSpPr txBox="1">
            <a:spLocks noChangeArrowheads="1"/>
          </p:cNvSpPr>
          <p:nvPr/>
        </p:nvSpPr>
        <p:spPr bwMode="auto">
          <a:xfrm>
            <a:off x="827088" y="4221163"/>
            <a:ext cx="33131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1400" i="1">
                <a:latin typeface="Arial" charset="0"/>
              </a:rPr>
              <a:t>UB Regensburg</a:t>
            </a:r>
          </a:p>
          <a:p>
            <a:pPr algn="r"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00/QH 500 F529 B3(2) 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Fischer, Joachim: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Bausteine der Wirtschaftsinformatik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…</a:t>
            </a:r>
          </a:p>
        </p:txBody>
      </p:sp>
      <p:sp>
        <p:nvSpPr>
          <p:cNvPr id="9224" name="Textfeld 11"/>
          <p:cNvSpPr txBox="1">
            <a:spLocks noChangeArrowheads="1"/>
          </p:cNvSpPr>
          <p:nvPr/>
        </p:nvSpPr>
        <p:spPr bwMode="auto">
          <a:xfrm>
            <a:off x="827088" y="5300663"/>
            <a:ext cx="33131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1400" i="1">
                <a:latin typeface="Arial" charset="0"/>
              </a:rPr>
              <a:t>UB Würzburg</a:t>
            </a:r>
          </a:p>
          <a:p>
            <a:pPr algn="r"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20/QH 500 F529(2)  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Fischer, Joachim: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Bausteine der Wirtschaftsinformatik</a:t>
            </a:r>
          </a:p>
          <a:p>
            <a:pPr eaLnBrk="1" hangingPunct="1">
              <a:buFontTx/>
              <a:buNone/>
            </a:pPr>
            <a:r>
              <a:rPr lang="de-DE" altLang="de-DE" sz="1400" b="0">
                <a:latin typeface="Arial" charset="0"/>
              </a:rPr>
              <a:t>…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363" y="5116513"/>
            <a:ext cx="3168650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= 1 Titelaufnahme / Bibliothek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7"/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BVB-KAT</a:t>
            </a:r>
          </a:p>
        </p:txBody>
      </p:sp>
      <p:sp>
        <p:nvSpPr>
          <p:cNvPr id="10243" name="Textfeld 11"/>
          <p:cNvSpPr txBox="1">
            <a:spLocks noChangeArrowheads="1"/>
          </p:cNvSpPr>
          <p:nvPr/>
        </p:nvSpPr>
        <p:spPr bwMode="auto">
          <a:xfrm>
            <a:off x="1000125" y="1714500"/>
            <a:ext cx="291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PC mit Terminal-Emulation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1563" y="2854325"/>
            <a:ext cx="43529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Benutzerendgerät zur Eingabe und Anzeige von Daten</a:t>
            </a:r>
          </a:p>
        </p:txBody>
      </p:sp>
      <p:sp>
        <p:nvSpPr>
          <p:cNvPr id="14" name="Textfeld 13"/>
          <p:cNvSpPr txBox="1"/>
          <p:nvPr/>
        </p:nvSpPr>
        <p:spPr>
          <a:xfrm rot="10800000" flipV="1">
            <a:off x="1071563" y="3643313"/>
            <a:ext cx="461645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Daten-Endgerät ohne Rechner-Intelligenz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71563" y="2344738"/>
            <a:ext cx="1057275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Terminal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90613" y="4471988"/>
            <a:ext cx="22352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Emulation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71563" y="4997450"/>
            <a:ext cx="34290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Nachbildung eines Terminals</a:t>
            </a:r>
          </a:p>
        </p:txBody>
      </p:sp>
      <p:pic>
        <p:nvPicPr>
          <p:cNvPr id="10249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28875"/>
            <a:ext cx="2197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57FA88-75CD-4B7D-B17A-4BB1487A1863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0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BVB-KAT</a:t>
            </a:r>
          </a:p>
        </p:txBody>
      </p:sp>
      <p:pic>
        <p:nvPicPr>
          <p:cNvPr id="11267" name="Grafik 10" descr="bvbka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45005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16240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17" descr="bvbka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13113"/>
            <a:ext cx="459581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301070-672E-49D1-9F3C-95F19D83F4FE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8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BVB-KAT-Datenmodell</a:t>
            </a:r>
          </a:p>
        </p:txBody>
      </p:sp>
      <p:pic>
        <p:nvPicPr>
          <p:cNvPr id="12291" name="Picture 2" descr="C:\Dokumente und Einstellungen\Administrator\Lokale Einstellungen\Temporary Internet Files\Content.IE5\QWAJRXDZ\MCj02524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96975"/>
            <a:ext cx="16240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 8" descr="bvbkat_Lokaldat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83550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feld 12"/>
          <p:cNvSpPr txBox="1">
            <a:spLocks noChangeArrowheads="1"/>
          </p:cNvSpPr>
          <p:nvPr/>
        </p:nvSpPr>
        <p:spPr bwMode="auto">
          <a:xfrm>
            <a:off x="500063" y="23574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2800" b="1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0">
                <a:latin typeface="Arial" charset="0"/>
              </a:rPr>
              <a:t>Lokaldaten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E41A3-771C-4F94-8AFD-785F46D63D70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27088" y="4926013"/>
            <a:ext cx="7851775" cy="1816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B V B – K A T      06900038      UB Regensburg, Katalog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Titel-Bestand  /  Verbund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---------------- 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HST   Dynamik des arktischen Meereises</a:t>
            </a:r>
          </a:p>
          <a:p>
            <a:pPr>
              <a:defRPr/>
            </a:pP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               BIK     Bibliothek                         Lokalsätze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Bestand in:      028     UB Erlangen  (29)                   0001</a:t>
            </a: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               069     UB Regensburg  (355)                0002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56163" y="5189538"/>
            <a:ext cx="392747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= 1 Titelaufnahme für alle Bibliotheken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UBR_endgült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UBR_endgültig</Template>
  <TotalTime>0</TotalTime>
  <Words>1038</Words>
  <Application>Microsoft Office PowerPoint</Application>
  <PresentationFormat>Bildschirmpräsentation (4:3)</PresentationFormat>
  <Paragraphs>613</Paragraphs>
  <Slides>47</Slides>
  <Notes>38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UBR_endgültig</vt:lpstr>
      <vt:lpstr>PowerPoint-Präsentation</vt:lpstr>
      <vt:lpstr>PowerPoint-Präsentation</vt:lpstr>
      <vt:lpstr>PowerPoint-Präsentation</vt:lpstr>
      <vt:lpstr>PowerPoint-Präsentation</vt:lpstr>
      <vt:lpstr>Mikrofiche-Katalog</vt:lpstr>
      <vt:lpstr>Mikrofiche-Katalog - Titelaufnahmen</vt:lpstr>
      <vt:lpstr>BVB-KAT</vt:lpstr>
      <vt:lpstr>BVB-KAT</vt:lpstr>
      <vt:lpstr>BVB-KAT-Datenmodell</vt:lpstr>
      <vt:lpstr>BVB-KAT-Datenmodell</vt:lpstr>
      <vt:lpstr>BVB-KAT-Datenmodell: wann transportiert die Schnittstelle?</vt:lpstr>
      <vt:lpstr>PowerPoint-Präsentation</vt:lpstr>
      <vt:lpstr>PowerPoint-Präsentation</vt:lpstr>
      <vt:lpstr>Aleph-500-Datenmodell</vt:lpstr>
      <vt:lpstr>Aleph-500-Datenmodell - das ist neu:</vt:lpstr>
      <vt:lpstr>Aleph-500-Datenmodell</vt:lpstr>
      <vt:lpstr>Aleph-500-Datenmodell</vt:lpstr>
      <vt:lpstr>Dateninkonstistenz</vt:lpstr>
      <vt:lpstr>Aleph: Libraries/Z39.50/SRU</vt:lpstr>
      <vt:lpstr>Aleph-500-Datenmodell: wann transportiert die Schnittstelle?</vt:lpstr>
      <vt:lpstr>PowerPoint-Präsentation</vt:lpstr>
      <vt:lpstr>Bearbeitung - Clients</vt:lpstr>
      <vt:lpstr>Clients</vt:lpstr>
      <vt:lpstr>Bestellkatalogisierung </vt:lpstr>
      <vt:lpstr>Bestellung beim Lieferanten</vt:lpstr>
      <vt:lpstr>Inventarisierung</vt:lpstr>
      <vt:lpstr>Katalogisierung</vt:lpstr>
      <vt:lpstr>Buchdatenerfassung</vt:lpstr>
      <vt:lpstr>Sonderfall: Zeitschriftenbände</vt:lpstr>
      <vt:lpstr>Korrekturen</vt:lpstr>
      <vt:lpstr>Löschungen</vt:lpstr>
      <vt:lpstr>Löschungen</vt:lpstr>
      <vt:lpstr>Löschungen</vt:lpstr>
      <vt:lpstr>Sie erinnern sich? Dateninkonsistenz</vt:lpstr>
      <vt:lpstr>PowerPoint-Präsentation</vt:lpstr>
      <vt:lpstr>Lokalsystem</vt:lpstr>
      <vt:lpstr>Lokalsystem</vt:lpstr>
      <vt:lpstr>Lokalsystem</vt:lpstr>
      <vt:lpstr>PowerPoint-Präsentation</vt:lpstr>
      <vt:lpstr>PowerPoint-Präsentation</vt:lpstr>
      <vt:lpstr>Ausblick: Arbeiten in der Cloud</vt:lpstr>
      <vt:lpstr>WorldShare Management Services: Screenshot</vt:lpstr>
      <vt:lpstr>PowerPoint-Präsentation</vt:lpstr>
      <vt:lpstr>PowerPoint-Präsentation</vt:lpstr>
      <vt:lpstr>Cloudbasierte Infrastruktur für Bibliotheken (CIB)</vt:lpstr>
      <vt:lpstr>PowerPoint-Präsentation</vt:lpstr>
      <vt:lpstr>PowerPoint-Präsentation</vt:lpstr>
    </vt:vector>
  </TitlesOfParts>
  <Company>Universität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Bindeeinheitenverwaltung</dc:title>
  <dc:creator>Claudia Mairföls</dc:creator>
  <cp:lastModifiedBy>Rechenzentrum</cp:lastModifiedBy>
  <cp:revision>264</cp:revision>
  <cp:lastPrinted>2013-04-24T10:43:38Z</cp:lastPrinted>
  <dcterms:created xsi:type="dcterms:W3CDTF">2009-03-06T13:57:58Z</dcterms:created>
  <dcterms:modified xsi:type="dcterms:W3CDTF">2014-05-07T14:27:55Z</dcterms:modified>
</cp:coreProperties>
</file>