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94" r:id="rId4"/>
    <p:sldId id="266" r:id="rId5"/>
    <p:sldId id="314" r:id="rId6"/>
    <p:sldId id="269" r:id="rId7"/>
    <p:sldId id="267" r:id="rId8"/>
    <p:sldId id="270" r:id="rId9"/>
    <p:sldId id="271" r:id="rId10"/>
    <p:sldId id="307" r:id="rId11"/>
    <p:sldId id="295" r:id="rId12"/>
    <p:sldId id="273" r:id="rId13"/>
    <p:sldId id="302" r:id="rId14"/>
    <p:sldId id="303" r:id="rId15"/>
    <p:sldId id="274" r:id="rId16"/>
    <p:sldId id="275" r:id="rId17"/>
    <p:sldId id="276" r:id="rId18"/>
    <p:sldId id="313" r:id="rId19"/>
    <p:sldId id="286" r:id="rId20"/>
    <p:sldId id="308" r:id="rId21"/>
    <p:sldId id="296" r:id="rId22"/>
    <p:sldId id="277" r:id="rId23"/>
    <p:sldId id="285" r:id="rId24"/>
    <p:sldId id="278" r:id="rId25"/>
    <p:sldId id="279" r:id="rId26"/>
    <p:sldId id="281" r:id="rId27"/>
    <p:sldId id="280" r:id="rId28"/>
    <p:sldId id="282" r:id="rId29"/>
    <p:sldId id="283" r:id="rId30"/>
    <p:sldId id="310" r:id="rId31"/>
    <p:sldId id="309" r:id="rId32"/>
    <p:sldId id="311" r:id="rId33"/>
    <p:sldId id="312" r:id="rId34"/>
    <p:sldId id="315" r:id="rId35"/>
    <p:sldId id="297" r:id="rId36"/>
    <p:sldId id="291" r:id="rId37"/>
    <p:sldId id="284" r:id="rId38"/>
    <p:sldId id="288" r:id="rId39"/>
    <p:sldId id="318" r:id="rId40"/>
    <p:sldId id="316" r:id="rId41"/>
    <p:sldId id="317" r:id="rId42"/>
    <p:sldId id="319" r:id="rId43"/>
    <p:sldId id="298" r:id="rId44"/>
    <p:sldId id="265" r:id="rId45"/>
  </p:sldIdLst>
  <p:sldSz cx="9144000" cy="6858000" type="screen4x3"/>
  <p:notesSz cx="67818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A4D76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33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20" y="-10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AE0ACE-DA37-40E6-8447-285EF4717E75}" type="datetimeFigureOut">
              <a:rPr lang="de-DE"/>
              <a:pPr>
                <a:defRPr/>
              </a:pPr>
              <a:t>29.04.2013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A10CD4-8EC4-49AE-996D-AFEE04396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E9FF6D-EEC5-4BA6-9F10-054A92B71B12}" type="datetimeFigureOut">
              <a:rPr lang="de-DE"/>
              <a:pPr>
                <a:defRPr/>
              </a:pPr>
              <a:t>29.04.2013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B120DF-1F50-4D22-9020-D74046A7C8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Extensible_Markup_Language" TargetMode="External"/><Relationship Id="rId3" Type="http://schemas.openxmlformats.org/officeDocument/2006/relationships/hyperlink" Target="http://de.wikipedia.org/wiki/Netzwerkprotokoll" TargetMode="External"/><Relationship Id="rId7" Type="http://schemas.openxmlformats.org/officeDocument/2006/relationships/hyperlink" Target="http://de.wikipedia.org/wiki/Uniform_Resource_Identifie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Z39.50" TargetMode="External"/><Relationship Id="rId5" Type="http://schemas.openxmlformats.org/officeDocument/2006/relationships/hyperlink" Target="http://de.wikipedia.org/wiki/Informationssystem" TargetMode="External"/><Relationship Id="rId4" Type="http://schemas.openxmlformats.org/officeDocument/2006/relationships/hyperlink" Target="http://de.wikipedia.org/wiki/Bibliothekswesen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E6A72-46A9-412A-945E-BE99C957803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Lokaldaten im Verbund!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FE046-039F-4416-8C4E-187ADE41D62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9621B-E2B0-4A0E-BA90-9491CDB761E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99BBF-3F15-4FDF-99DB-31C638F1968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Lokaldaten im Verbund!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E504B-00E8-4FC6-ADA9-899816F2B2C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58E36-F271-42C0-8483-FD9DC96776F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605E3-63D3-480D-9F2C-D5C8609C1D7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CDBE8-86E1-41BD-BF5B-575E14E9520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A32EA-5548-467A-AC4E-4D45396DBD7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Z 39.50: „</a:t>
            </a:r>
            <a:r>
              <a:rPr lang="de-DE" b="1" dirty="0" smtClean="0"/>
              <a:t>Z39.50</a:t>
            </a:r>
            <a:r>
              <a:rPr lang="de-DE" dirty="0" smtClean="0"/>
              <a:t> ist ein </a:t>
            </a:r>
            <a:r>
              <a:rPr lang="de-DE" dirty="0" smtClean="0">
                <a:hlinkClick r:id="rId3" tooltip="Netzwerkprotokoll"/>
              </a:rPr>
              <a:t>Netzwerkprotokoll</a:t>
            </a:r>
            <a:r>
              <a:rPr lang="de-DE" dirty="0" smtClean="0"/>
              <a:t>, das im </a:t>
            </a:r>
            <a:r>
              <a:rPr lang="de-DE" dirty="0" smtClean="0">
                <a:hlinkClick r:id="rId4" tooltip="Bibliothekswesen"/>
              </a:rPr>
              <a:t>Bibliothekswesen</a:t>
            </a:r>
            <a:r>
              <a:rPr lang="de-DE" dirty="0" smtClean="0"/>
              <a:t> als Standard zur Abfrage von bibliographischen </a:t>
            </a:r>
            <a:r>
              <a:rPr lang="de-DE" dirty="0" smtClean="0">
                <a:hlinkClick r:id="rId5" tooltip="Informationssystem"/>
              </a:rPr>
              <a:t>Informationssystemen</a:t>
            </a:r>
            <a:r>
              <a:rPr lang="de-DE" dirty="0" smtClean="0"/>
              <a:t> verwendet wird“ (Wikipedia)</a:t>
            </a:r>
          </a:p>
          <a:p>
            <a:endParaRPr lang="de-DE" dirty="0" smtClean="0"/>
          </a:p>
          <a:p>
            <a:r>
              <a:rPr lang="de-DE" dirty="0" smtClean="0"/>
              <a:t>SRU: „</a:t>
            </a:r>
            <a:r>
              <a:rPr lang="de-DE" b="1" dirty="0" smtClean="0"/>
              <a:t>Search/</a:t>
            </a:r>
            <a:r>
              <a:rPr lang="de-DE" b="1" dirty="0" err="1" smtClean="0"/>
              <a:t>Retrieve</a:t>
            </a:r>
            <a:r>
              <a:rPr lang="de-DE" b="1" dirty="0" smtClean="0"/>
              <a:t> via URL</a:t>
            </a:r>
            <a:r>
              <a:rPr lang="de-DE" dirty="0" smtClean="0"/>
              <a:t> (SRU) ist ein technischer Standard für Bibliotheken, der im Rahmen der Initiative </a:t>
            </a:r>
            <a:r>
              <a:rPr lang="de-DE" b="1" dirty="0" smtClean="0"/>
              <a:t>Z39.50 International Next Generation</a:t>
            </a:r>
            <a:r>
              <a:rPr lang="de-DE" dirty="0" smtClean="0"/>
              <a:t> (ZING) entstanden ist, um eine moderne Weiterentwicklung des </a:t>
            </a:r>
            <a:r>
              <a:rPr lang="de-DE" dirty="0" smtClean="0">
                <a:hlinkClick r:id="rId6" tooltip="Z39.50"/>
              </a:rPr>
              <a:t>Z39.50</a:t>
            </a:r>
            <a:r>
              <a:rPr lang="de-DE" dirty="0" smtClean="0"/>
              <a:t>-Protokolls zu schaffen. Die dazugehörigen Techniken basieren auf etablierten Internet-Standards wie </a:t>
            </a:r>
            <a:r>
              <a:rPr lang="de-DE" dirty="0" smtClean="0">
                <a:hlinkClick r:id="rId7" tooltip="Uniform Resource Identifier"/>
              </a:rPr>
              <a:t>URI</a:t>
            </a:r>
            <a:r>
              <a:rPr lang="de-DE" dirty="0" smtClean="0"/>
              <a:t> und </a:t>
            </a:r>
            <a:r>
              <a:rPr lang="de-DE" dirty="0" smtClean="0">
                <a:hlinkClick r:id="rId8" tooltip="Extensible Markup Language"/>
              </a:rPr>
              <a:t>XML</a:t>
            </a:r>
            <a:r>
              <a:rPr lang="de-DE" dirty="0" smtClean="0"/>
              <a:t>, die im Gegensatz zu Z39.50 über das </a:t>
            </a:r>
            <a:r>
              <a:rPr lang="de-DE" dirty="0" smtClean="0">
                <a:hlinkClick r:id="rId4" tooltip="Bibliothekswesen"/>
              </a:rPr>
              <a:t>Bibliothekswesen</a:t>
            </a:r>
            <a:r>
              <a:rPr lang="de-DE" dirty="0" smtClean="0"/>
              <a:t> hinaus verbreitet sind.“ (Wikipedia)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09A2E-C4C9-45CD-9178-20229679EE9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B3C27-32FC-4569-A110-34906318977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30DBA6-1904-40A2-AB9D-1FEA81713A1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F2518-7185-4ED7-B580-F06496AE181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Client-Server-System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59C1F-FA83-4CD1-BD1D-38E7FFBB1C7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420BA-1C45-4AC4-B69B-029415DDBCF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E08315-A159-4B3C-AD52-75D8C56E042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D48D7-A794-4918-BE24-8DD9764E290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C932D-1914-4DCC-A42E-98DF6BE94B2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40E0A-70C0-49B9-80DB-ED46650B91E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3F9BF-1D04-4B4C-B8FD-3F533CE157A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17085-0019-4F32-8867-B8F910837C4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F25EC-339C-43E4-BF9E-E5ADE057E21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25CBC-B3BC-41EA-998C-F1EA8A9214D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DB1C5-08FF-439F-9F1C-A07EFB0E449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60DC4-83B3-4383-B8F6-310FC311F01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F0BFC-0757-4797-BDF7-F829E925E031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2123C-28E2-488C-9599-0E73FCFD030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D9CD8-9DA5-466A-8D34-0FBBD7D824B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063E-1471-4369-A4AC-C53360F282A2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318EC-11B6-4D76-82A3-E28C073D09B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30DBA6-1904-40A2-AB9D-1FEA81713A1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internationaler Datenpool</a:t>
            </a:r>
            <a:br>
              <a:rPr lang="de-DE" dirty="0" smtClean="0"/>
            </a:br>
            <a:r>
              <a:rPr lang="de-DE" dirty="0" smtClean="0"/>
              <a:t>nicht nur von Bibliotheken,</a:t>
            </a:r>
            <a:r>
              <a:rPr lang="de-DE" baseline="0" dirty="0" smtClean="0"/>
              <a:t> sondern auch von Verlagen und </a:t>
            </a:r>
            <a:r>
              <a:rPr lang="de-DE" baseline="0" dirty="0" err="1" smtClean="0"/>
              <a:t>Aggregatoren</a:t>
            </a:r>
            <a:r>
              <a:rPr lang="de-DE" baseline="0" dirty="0" smtClean="0"/>
              <a:t> gefüllt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Software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Service (auf Bibliotheksseite keine Pflege nötig; Speicherplatz beim Anbieter)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Arbeiten im Browser</a:t>
            </a:r>
          </a:p>
          <a:p>
            <a:pPr marL="171450" indent="-171450">
              <a:buFont typeface="Arial" pitchFamily="34" charset="0"/>
              <a:buChar char="•"/>
            </a:pPr>
            <a:endParaRPr lang="de-DE" baseline="0" dirty="0" smtClean="0"/>
          </a:p>
          <a:p>
            <a:pPr marL="0" indent="0">
              <a:buFont typeface="Arial" pitchFamily="34" charset="0"/>
              <a:buNone/>
            </a:pPr>
            <a:r>
              <a:rPr lang="de-DE" baseline="0" dirty="0" smtClean="0"/>
              <a:t>Themen: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lokaler Bestand/lokale Sichten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Datensicherheit/Datenschutz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Ausfallsicherheit</a:t>
            </a:r>
          </a:p>
          <a:p>
            <a:pPr marL="171450" indent="-171450">
              <a:buFont typeface="Arial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318EC-11B6-4D76-82A3-E28C073D09B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08768-C2F6-4AF9-AF76-139C6068B70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Bandkatalog </a:t>
            </a:r>
          </a:p>
          <a:p>
            <a:r>
              <a:rPr lang="de-DE" smtClean="0"/>
              <a:t>Mikrofichekatalog mit Transdata (Korrekturkärtchen, 1 Hauptkatalog + Supplemente)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48CCA-9241-474B-86D5-4EFBB34D40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0D6C2-60B1-43F4-9704-BABC0AFA400F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Bandkatalog </a:t>
            </a:r>
          </a:p>
          <a:p>
            <a:r>
              <a:rPr lang="de-DE" smtClean="0"/>
              <a:t>Mikrofichekatalog mit Transdata (Korrekturkärtchen, 1 Hauptkatalog + Supplemente)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FD23-6C72-4424-986E-4E2890FEA87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„dummes“ Terminal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39DFD-D2D9-429E-9C01-EB1559128D9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ständige Kommunikation zwischen Terminal und Rechner (jeder Bildschirm wurde übertragen)</a:t>
            </a:r>
          </a:p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C5870-8CAD-4B5C-9A50-0493E12952B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außerdem : Übersicht über Verbundbibliotheken mit Angabe der Exemplarzahl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91FDE-F28A-4F0F-9BA7-5ED82A2AC70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Lokaldaten im Verbund!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B6256D-7C6D-463C-B685-D32A0786FF2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</a:rPr>
              <a:t>Dr. Max Mustermann</a:t>
            </a:r>
            <a:br>
              <a:rPr lang="de-DE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Referat Kommunikation &amp; Marketing </a:t>
            </a:r>
            <a:b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Verwaltung</a:t>
            </a:r>
            <a:endParaRPr lang="de-DE" b="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2" name="Rechteck 11"/>
          <p:cNvSpPr/>
          <p:nvPr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071813" y="3565525"/>
            <a:ext cx="60721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z="2000" smtClean="0">
              <a:latin typeface="Frutiger Next LT W1G" pitchFamily="34" charset="0"/>
            </a:endParaRPr>
          </a:p>
          <a:p>
            <a:pPr eaLnBrk="1" hangingPunct="1">
              <a:defRPr/>
            </a:pPr>
            <a:endParaRPr lang="de-DE" sz="2000" smtClean="0">
              <a:latin typeface="Frutiger Next LT W1G" pitchFamily="34" charset="0"/>
            </a:endParaRPr>
          </a:p>
          <a:p>
            <a:pPr eaLnBrk="1" hangingPunct="1">
              <a:defRPr/>
            </a:pPr>
            <a:r>
              <a:rPr lang="de-DE" sz="2000" smtClean="0">
                <a:latin typeface="Frutiger Next LT W1G" pitchFamily="34" charset="0"/>
              </a:rPr>
              <a:t>Claudia Mairföls</a:t>
            </a:r>
            <a:br>
              <a:rPr lang="de-DE" sz="2000" smtClean="0">
                <a:latin typeface="Frutiger Next LT W1G" pitchFamily="34" charset="0"/>
              </a:rPr>
            </a:br>
            <a:r>
              <a:rPr lang="de-DE" sz="2000" smtClean="0">
                <a:latin typeface="Frutiger Next LT W1G" pitchFamily="34" charset="0"/>
              </a:rPr>
              <a:t>Universitätsbibliothek Regensburg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29.06.2011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68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CC98-4996-49AA-BA63-D48D10D9F1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69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mit_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56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ild3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5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de-DE" dirty="0" smtClean="0">
                <a:latin typeface="Frutiger Next LT W1G" pitchFamily="34" charset="0"/>
              </a:rPr>
              <a:t>Claudia Mairföls</a:t>
            </a:r>
            <a:r>
              <a:rPr lang="de-DE" b="0" dirty="0" smtClean="0">
                <a:latin typeface="Frutiger Next LT W1G" pitchFamily="34" charset="0"/>
              </a:rPr>
              <a:t/>
            </a:r>
            <a:br>
              <a:rPr lang="de-DE" b="0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Universitätsbibliothek Regensburg</a:t>
            </a:r>
            <a:endParaRPr lang="de-DE" b="0" dirty="0">
              <a:latin typeface="Frutiger Next LT W1G" pitchFamily="34" charset="0"/>
            </a:endParaRPr>
          </a:p>
        </p:txBody>
      </p:sp>
      <p:sp>
        <p:nvSpPr>
          <p:cNvPr id="1029" name="Textplatzhalter 16"/>
          <p:cNvSpPr>
            <a:spLocks noGrp="1"/>
          </p:cNvSpPr>
          <p:nvPr>
            <p:ph type="body" idx="1"/>
          </p:nvPr>
        </p:nvSpPr>
        <p:spPr bwMode="auto">
          <a:xfrm>
            <a:off x="1285875" y="2571750"/>
            <a:ext cx="75009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30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857375"/>
            <a:ext cx="7500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29.06.2011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FE29AEE-EFEC-440E-8EA1-06F4060BA9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hyperlink" Target="https://www.oclc.org/worldshare-management-services.en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exlibrisgroup.com/de/category/AlmaUeberblick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www.youtube.com/watch?v=kSCUwyVLxas" TargetMode="External"/><Relationship Id="rId9" Type="http://schemas.openxmlformats.org/officeDocument/2006/relationships/hyperlink" Target="http://www.kuali.org/ol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-bvb.de/documents/10180/c448a0b4-dbe4-4628-b620-243089d0448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3132138" y="3284538"/>
            <a:ext cx="3313112" cy="500062"/>
          </a:xfrm>
        </p:spPr>
        <p:txBody>
          <a:bodyPr/>
          <a:lstStyle/>
          <a:p>
            <a:pPr marL="0" indent="0" eaLnBrk="1" hangingPunct="1"/>
            <a:r>
              <a:rPr lang="de-DE" sz="2000" smtClean="0"/>
              <a:t>(Aleph und MFC)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4639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3909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995738" y="549275"/>
            <a:ext cx="4679950" cy="500063"/>
          </a:xfrm>
        </p:spPr>
        <p:txBody>
          <a:bodyPr/>
          <a:lstStyle/>
          <a:p>
            <a:pPr marL="0" indent="0" eaLnBrk="1" hangingPunct="1"/>
            <a:r>
              <a:rPr lang="de-DE" smtClean="0">
                <a:latin typeface="Humnst777 BT" pitchFamily="34" charset="0"/>
              </a:rPr>
              <a:t>Katalogdaten in Bayern</a:t>
            </a:r>
            <a:endParaRPr lang="de-DE" smtClean="0"/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3079750" y="520065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/>
              <a:t>24.04.2013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 bwMode="auto">
          <a:xfrm>
            <a:off x="3851275" y="4149725"/>
            <a:ext cx="1928813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4339" name="Titel 34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sz="2000" dirty="0" smtClean="0"/>
              <a:t>BVB-KAT-Datenmodell: wann transportiert die Schnittstelle?</a:t>
            </a:r>
          </a:p>
        </p:txBody>
      </p:sp>
      <p:pic>
        <p:nvPicPr>
          <p:cNvPr id="14340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41438"/>
            <a:ext cx="16240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357158" y="367030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feld 47"/>
          <p:cNvSpPr txBox="1">
            <a:spLocks noChangeArrowheads="1"/>
          </p:cNvSpPr>
          <p:nvPr/>
        </p:nvSpPr>
        <p:spPr bwMode="auto">
          <a:xfrm>
            <a:off x="8099425" y="33575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</a:t>
            </a:r>
          </a:p>
        </p:txBody>
      </p:sp>
      <p:sp>
        <p:nvSpPr>
          <p:cNvPr id="14343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6286500" y="2643188"/>
            <a:ext cx="1312863" cy="369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Lokaldaten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3857625" y="4143375"/>
            <a:ext cx="1928813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3" name="Textfeld 22"/>
          <p:cNvSpPr txBox="1"/>
          <p:nvPr/>
        </p:nvSpPr>
        <p:spPr bwMode="auto">
          <a:xfrm>
            <a:off x="0" y="3571875"/>
            <a:ext cx="2249488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SIKOM-Schnittstelle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4000500" y="4857750"/>
            <a:ext cx="16764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/>
              <a:t>(incl. Lokaldaten</a:t>
            </a:r>
          </a:p>
          <a:p>
            <a:pPr>
              <a:defRPr/>
            </a:pPr>
            <a:r>
              <a:rPr lang="de-DE" sz="1600" dirty="0"/>
              <a:t>aus BVB)</a:t>
            </a:r>
          </a:p>
        </p:txBody>
      </p:sp>
      <p:cxnSp>
        <p:nvCxnSpPr>
          <p:cNvPr id="32" name="Gerade Verbindung mit Pfeil 31"/>
          <p:cNvCxnSpPr>
            <a:stCxn id="15" idx="1"/>
          </p:cNvCxnSpPr>
          <p:nvPr/>
        </p:nvCxnSpPr>
        <p:spPr bwMode="auto">
          <a:xfrm rot="10800000" flipV="1">
            <a:off x="5643563" y="2827338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 bwMode="auto">
          <a:xfrm rot="5400000">
            <a:off x="4452937" y="3738563"/>
            <a:ext cx="665163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 bwMode="auto">
          <a:xfrm flipV="1">
            <a:off x="5786438" y="4465638"/>
            <a:ext cx="428625" cy="10636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liennummernplatzhalt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D7A7F-E828-4EAB-8A78-20A15F546EC0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1835150" y="321310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57250" y="1500188"/>
            <a:ext cx="6858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>Das Datenmodell im bayerischen Verbund</a:t>
            </a:r>
            <a:r>
              <a:rPr lang="de-DE" dirty="0">
                <a:latin typeface="Humnst777 BT" pitchFamily="34" charset="0"/>
              </a:rPr>
              <a:t/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Auswirkungen auf die Medienbearbeitung 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Ein Blick auf das </a:t>
            </a:r>
            <a:r>
              <a:rPr lang="de-DE" dirty="0" smtClean="0">
                <a:latin typeface="Humnst777 BT" pitchFamily="34" charset="0"/>
              </a:rPr>
              <a:t>Lokalsystem</a:t>
            </a:r>
            <a:br>
              <a:rPr lang="de-DE" dirty="0" smtClean="0">
                <a:latin typeface="Humnst777 BT" pitchFamily="34" charset="0"/>
              </a:rPr>
            </a:br>
            <a:endParaRPr lang="de-DE" dirty="0" smtClean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Ausblick (</a:t>
            </a:r>
            <a:r>
              <a:rPr lang="de-DE" dirty="0" err="1">
                <a:latin typeface="Humnst777 BT" pitchFamily="34" charset="0"/>
              </a:rPr>
              <a:t>Cloud</a:t>
            </a:r>
            <a:r>
              <a:rPr lang="de-DE" dirty="0">
                <a:latin typeface="Humnst777 BT" pitchFamily="34" charset="0"/>
              </a:rPr>
              <a:t>)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Fragen?</a:t>
            </a:r>
          </a:p>
        </p:txBody>
      </p:sp>
      <p:pic>
        <p:nvPicPr>
          <p:cNvPr id="15363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14563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F401C-D6E2-4822-A2F9-F9EB9422F0F2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 noChangeAspect="1"/>
          </p:cNvGrpSpPr>
          <p:nvPr/>
        </p:nvGrpSpPr>
        <p:grpSpPr bwMode="auto">
          <a:xfrm>
            <a:off x="7019925" y="1268413"/>
            <a:ext cx="1624013" cy="1820862"/>
            <a:chOff x="4365" y="315"/>
            <a:chExt cx="1023" cy="1147"/>
          </a:xfrm>
        </p:grpSpPr>
        <p:sp>
          <p:nvSpPr>
            <p:cNvPr id="1647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6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5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6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Titel 86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Aleph-500-Datenmodell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0063" y="2273300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Körperschafts-Normdaten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063" y="270192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93833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286500" y="2214563"/>
            <a:ext cx="13319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941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r>
              <a:rPr lang="de-DE" dirty="0"/>
              <a:t>(keine Lokaldaten</a:t>
            </a:r>
          </a:p>
          <a:p>
            <a:pPr>
              <a:defRPr/>
            </a:pPr>
            <a:r>
              <a:rPr lang="de-DE" dirty="0"/>
              <a:t>aus BVB)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5500688"/>
            <a:ext cx="192881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26" name="Gerade Verbindung mit Pfeil 25"/>
          <p:cNvCxnSpPr>
            <a:stCxn id="11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2" idx="3"/>
          </p:cNvCxnSpPr>
          <p:nvPr/>
        </p:nvCxnSpPr>
        <p:spPr>
          <a:xfrm>
            <a:off x="3500438" y="2459038"/>
            <a:ext cx="428625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3"/>
          </p:cNvCxnSpPr>
          <p:nvPr/>
        </p:nvCxnSpPr>
        <p:spPr>
          <a:xfrm>
            <a:off x="3500438" y="2887663"/>
            <a:ext cx="357187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5" idx="1"/>
          </p:cNvCxnSpPr>
          <p:nvPr/>
        </p:nvCxnSpPr>
        <p:spPr>
          <a:xfrm rot="10800000" flipV="1">
            <a:off x="5643563" y="2398713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73576" y="3719512"/>
            <a:ext cx="666750" cy="412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>
            <a:off x="1820069" y="3607594"/>
            <a:ext cx="107315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5400000">
            <a:off x="1464469" y="3821907"/>
            <a:ext cx="2359025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1" idx="3"/>
          </p:cNvCxnSpPr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2" idx="3"/>
          </p:cNvCxnSpPr>
          <p:nvPr/>
        </p:nvCxnSpPr>
        <p:spPr>
          <a:xfrm flipV="1">
            <a:off x="3214688" y="5072063"/>
            <a:ext cx="642937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0" idx="1"/>
          </p:cNvCxnSpPr>
          <p:nvPr/>
        </p:nvCxnSpPr>
        <p:spPr>
          <a:xfrm rot="16200000" flipH="1">
            <a:off x="5731669" y="5341144"/>
            <a:ext cx="538163" cy="4286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Verbundsystem</a:t>
            </a:r>
          </a:p>
        </p:txBody>
      </p:sp>
      <p:sp>
        <p:nvSpPr>
          <p:cNvPr id="16410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14375" y="5630863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cxnSp>
        <p:nvCxnSpPr>
          <p:cNvPr id="39" name="Gerade Verbindung mit Pfeil 38"/>
          <p:cNvCxnSpPr>
            <a:stCxn id="35" idx="3"/>
          </p:cNvCxnSpPr>
          <p:nvPr/>
        </p:nvCxnSpPr>
        <p:spPr>
          <a:xfrm flipV="1">
            <a:off x="3214688" y="5500688"/>
            <a:ext cx="642937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rot="5400000">
            <a:off x="1212850" y="3929063"/>
            <a:ext cx="3430587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4375" y="414337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4375" y="4997450"/>
            <a:ext cx="25003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4953D8-85BF-4F83-BC7A-7FD557C54A5F}" type="slidenum">
              <a:rPr lang="de-DE"/>
              <a:pPr>
                <a:defRPr/>
              </a:pPr>
              <a:t>12</a:t>
            </a:fld>
            <a:endParaRPr lang="de-DE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740650" y="5516563"/>
            <a:ext cx="666750" cy="749300"/>
            <a:chOff x="4365" y="315"/>
            <a:chExt cx="1023" cy="1147"/>
          </a:xfrm>
        </p:grpSpPr>
        <p:sp>
          <p:nvSpPr>
            <p:cNvPr id="1644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3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4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812088" y="4149725"/>
            <a:ext cx="668337" cy="747713"/>
            <a:chOff x="4365" y="315"/>
            <a:chExt cx="1023" cy="1147"/>
          </a:xfrm>
        </p:grpSpPr>
        <p:sp>
          <p:nvSpPr>
            <p:cNvPr id="164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0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1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2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3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00063" y="1847850"/>
            <a:ext cx="3000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4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zum Vergleich: BVB-KAT-Datenmodell</a:t>
            </a:r>
          </a:p>
        </p:txBody>
      </p:sp>
      <p:pic>
        <p:nvPicPr>
          <p:cNvPr id="17411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1438"/>
            <a:ext cx="1624012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357158" y="367030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feld 47"/>
          <p:cNvSpPr txBox="1">
            <a:spLocks noChangeArrowheads="1"/>
          </p:cNvSpPr>
          <p:nvPr/>
        </p:nvSpPr>
        <p:spPr bwMode="auto">
          <a:xfrm>
            <a:off x="8099425" y="33575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</a:t>
            </a:r>
          </a:p>
        </p:txBody>
      </p:sp>
      <p:sp>
        <p:nvSpPr>
          <p:cNvPr id="17414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grpSp>
        <p:nvGrpSpPr>
          <p:cNvPr id="17415" name="Gruppieren 50"/>
          <p:cNvGrpSpPr>
            <a:grpSpLocks/>
          </p:cNvGrpSpPr>
          <p:nvPr/>
        </p:nvGrpSpPr>
        <p:grpSpPr bwMode="auto">
          <a:xfrm>
            <a:off x="0" y="1857375"/>
            <a:ext cx="8143875" cy="4289425"/>
            <a:chOff x="-32" y="1857404"/>
            <a:chExt cx="8143932" cy="4289629"/>
          </a:xfrm>
        </p:grpSpPr>
        <p:sp>
          <p:nvSpPr>
            <p:cNvPr id="11" name="Textfeld 10"/>
            <p:cNvSpPr txBox="1"/>
            <p:nvPr/>
          </p:nvSpPr>
          <p:spPr>
            <a:xfrm>
              <a:off x="500035" y="1857404"/>
              <a:ext cx="3000396" cy="369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Personen-Normdaten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00035" y="2273349"/>
              <a:ext cx="3000396" cy="369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Körperschafts-Normdaten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00035" y="2701994"/>
              <a:ext cx="3000396" cy="64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Schlagwortketten und</a:t>
              </a:r>
            </a:p>
            <a:p>
              <a:pPr>
                <a:defRPr/>
              </a:pPr>
              <a:r>
                <a:rPr lang="de-DE" dirty="0"/>
                <a:t>Standard-Schlagwörter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857620" y="1928845"/>
              <a:ext cx="1857388" cy="14780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de-DE" dirty="0"/>
            </a:p>
            <a:p>
              <a:pPr>
                <a:defRPr/>
              </a:pPr>
              <a:r>
                <a:rPr lang="de-DE" dirty="0"/>
                <a:t>Titeldaten</a:t>
              </a:r>
            </a:p>
            <a:p>
              <a:pPr>
                <a:defRPr/>
              </a:pPr>
              <a:r>
                <a:rPr lang="de-DE" dirty="0"/>
                <a:t>(incl. Fremddaten)</a:t>
              </a:r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286512" y="2643254"/>
              <a:ext cx="1312872" cy="3699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Lokaldaten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857620" y="4143513"/>
              <a:ext cx="1928827" cy="14764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de-DE" dirty="0"/>
            </a:p>
            <a:p>
              <a:pPr>
                <a:defRPr/>
              </a:pPr>
              <a:r>
                <a:rPr lang="de-DE" dirty="0"/>
                <a:t>Titeldaten</a:t>
              </a:r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215075" y="4143513"/>
              <a:ext cx="1928825" cy="6461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Buchdaten</a:t>
              </a:r>
            </a:p>
            <a:p>
              <a:pPr>
                <a:defRPr/>
              </a:pPr>
              <a:r>
                <a:rPr lang="de-DE" dirty="0"/>
                <a:t>(Ausleihsystem)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215075" y="5500890"/>
              <a:ext cx="1928825" cy="6461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Erwerbungs-</a:t>
              </a:r>
            </a:p>
            <a:p>
              <a:pPr>
                <a:defRPr/>
              </a:pPr>
              <a:r>
                <a:rPr lang="de-DE" dirty="0"/>
                <a:t>Daten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14348" y="4997628"/>
              <a:ext cx="2500331" cy="3683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Körperschaftsdaten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-32" y="3571986"/>
              <a:ext cx="2249504" cy="3699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SIKOM-Schnittstelle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000496" y="4857922"/>
              <a:ext cx="1676412" cy="5842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dirty="0"/>
                <a:t>(incl. Lokaldaten</a:t>
              </a:r>
            </a:p>
            <a:p>
              <a:pPr>
                <a:defRPr/>
              </a:pPr>
              <a:r>
                <a:rPr lang="de-DE" sz="1600" dirty="0"/>
                <a:t>aus BVB)</a:t>
              </a:r>
            </a:p>
          </p:txBody>
        </p:sp>
        <p:cxnSp>
          <p:nvCxnSpPr>
            <p:cNvPr id="26" name="Gerade Verbindung mit Pfeil 25"/>
            <p:cNvCxnSpPr>
              <a:stCxn id="11" idx="3"/>
            </p:cNvCxnSpPr>
            <p:nvPr/>
          </p:nvCxnSpPr>
          <p:spPr>
            <a:xfrm>
              <a:off x="3500431" y="2041563"/>
              <a:ext cx="428628" cy="244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12" idx="3"/>
            </p:cNvCxnSpPr>
            <p:nvPr/>
          </p:nvCxnSpPr>
          <p:spPr>
            <a:xfrm>
              <a:off x="3500431" y="2459096"/>
              <a:ext cx="428628" cy="412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13" idx="3"/>
            </p:cNvCxnSpPr>
            <p:nvPr/>
          </p:nvCxnSpPr>
          <p:spPr>
            <a:xfrm flipV="1">
              <a:off x="3500431" y="2929018"/>
              <a:ext cx="357189" cy="968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15" idx="1"/>
            </p:cNvCxnSpPr>
            <p:nvPr/>
          </p:nvCxnSpPr>
          <p:spPr>
            <a:xfrm rot="10800000" flipV="1">
              <a:off x="5643571" y="2827413"/>
              <a:ext cx="642941" cy="301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stCxn id="14" idx="2"/>
            </p:cNvCxnSpPr>
            <p:nvPr/>
          </p:nvCxnSpPr>
          <p:spPr>
            <a:xfrm rot="5400000">
              <a:off x="4453717" y="3737887"/>
              <a:ext cx="665195" cy="317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rot="5400000">
              <a:off x="1964498" y="3749000"/>
              <a:ext cx="785849" cy="317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 rot="5400000">
              <a:off x="1465193" y="3821235"/>
              <a:ext cx="2357549" cy="158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stCxn id="21" idx="3"/>
            </p:cNvCxnSpPr>
            <p:nvPr/>
          </p:nvCxnSpPr>
          <p:spPr>
            <a:xfrm>
              <a:off x="3214679" y="4465791"/>
              <a:ext cx="642941" cy="1063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22" idx="3"/>
            </p:cNvCxnSpPr>
            <p:nvPr/>
          </p:nvCxnSpPr>
          <p:spPr>
            <a:xfrm flipV="1">
              <a:off x="3214679" y="5072245"/>
              <a:ext cx="642941" cy="1095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endCxn id="19" idx="1"/>
            </p:cNvCxnSpPr>
            <p:nvPr/>
          </p:nvCxnSpPr>
          <p:spPr>
            <a:xfrm flipV="1">
              <a:off x="5786447" y="4465791"/>
              <a:ext cx="428628" cy="10636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endCxn id="20" idx="1"/>
            </p:cNvCxnSpPr>
            <p:nvPr/>
          </p:nvCxnSpPr>
          <p:spPr>
            <a:xfrm rot="16200000" flipH="1">
              <a:off x="5732460" y="5340553"/>
              <a:ext cx="536601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714348" y="4143513"/>
              <a:ext cx="2500331" cy="64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Schlagwortketten und</a:t>
              </a:r>
            </a:p>
            <a:p>
              <a:pPr>
                <a:defRPr/>
              </a:pPr>
              <a:r>
                <a:rPr lang="de-DE" dirty="0"/>
                <a:t>Verweisungen</a:t>
              </a:r>
            </a:p>
          </p:txBody>
        </p:sp>
      </p:grpSp>
      <p:sp>
        <p:nvSpPr>
          <p:cNvPr id="33" name="Foliennummernplatzhalt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E2CFD4-FB3E-4184-98DD-C9EA9EEE5D7E}" type="slidenum">
              <a:rPr lang="de-DE"/>
              <a:pPr>
                <a:defRPr/>
              </a:pPr>
              <a:t>13</a:t>
            </a:fld>
            <a:endParaRPr lang="de-DE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740650" y="5516563"/>
            <a:ext cx="666750" cy="749300"/>
            <a:chOff x="4365" y="315"/>
            <a:chExt cx="1023" cy="1147"/>
          </a:xfrm>
        </p:grpSpPr>
        <p:sp>
          <p:nvSpPr>
            <p:cNvPr id="1741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0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1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2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3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4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5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6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7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8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9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0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1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2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3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4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5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6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7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8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9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40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41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42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43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44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 noChangeAspect="1"/>
          </p:cNvGrpSpPr>
          <p:nvPr/>
        </p:nvGrpSpPr>
        <p:grpSpPr bwMode="auto">
          <a:xfrm>
            <a:off x="7235825" y="1268413"/>
            <a:ext cx="1624013" cy="1820862"/>
            <a:chOff x="4365" y="315"/>
            <a:chExt cx="1023" cy="1147"/>
          </a:xfrm>
        </p:grpSpPr>
        <p:sp>
          <p:nvSpPr>
            <p:cNvPr id="185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1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2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3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4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5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6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7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8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29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0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1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2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3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4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5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6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7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8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0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1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3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4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5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35" name="Titel 86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Aleph-500-Datenmodell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0063" y="2273300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Körperschafts-Normdaten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063" y="270192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93833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r>
              <a:rPr lang="de-DE" dirty="0"/>
              <a:t>(mit</a:t>
            </a:r>
          </a:p>
          <a:p>
            <a:pPr algn="ctr">
              <a:defRPr/>
            </a:pPr>
            <a:r>
              <a:rPr lang="de-DE" dirty="0"/>
              <a:t>Besitznachweisen)</a:t>
            </a:r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286500" y="2214563"/>
            <a:ext cx="13319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5760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r>
              <a:rPr lang="de-DE" dirty="0"/>
              <a:t>(keine Lokaldaten</a:t>
            </a:r>
          </a:p>
          <a:p>
            <a:pPr>
              <a:defRPr/>
            </a:pPr>
            <a:r>
              <a:rPr lang="de-DE" dirty="0"/>
              <a:t>aus BVB)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5500688"/>
            <a:ext cx="192881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26" name="Gerade Verbindung mit Pfeil 25"/>
          <p:cNvCxnSpPr>
            <a:stCxn id="11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2" idx="3"/>
          </p:cNvCxnSpPr>
          <p:nvPr/>
        </p:nvCxnSpPr>
        <p:spPr>
          <a:xfrm>
            <a:off x="3500438" y="2459038"/>
            <a:ext cx="428625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3"/>
          </p:cNvCxnSpPr>
          <p:nvPr/>
        </p:nvCxnSpPr>
        <p:spPr>
          <a:xfrm>
            <a:off x="3500438" y="2887663"/>
            <a:ext cx="357187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5" idx="1"/>
          </p:cNvCxnSpPr>
          <p:nvPr/>
        </p:nvCxnSpPr>
        <p:spPr>
          <a:xfrm rot="10800000" flipV="1">
            <a:off x="5643563" y="2398713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72782" y="3720306"/>
            <a:ext cx="668338" cy="412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>
            <a:off x="1820069" y="3607594"/>
            <a:ext cx="107315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5400000">
            <a:off x="1464469" y="3821907"/>
            <a:ext cx="2359025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1" idx="3"/>
          </p:cNvCxnSpPr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2" idx="3"/>
          </p:cNvCxnSpPr>
          <p:nvPr/>
        </p:nvCxnSpPr>
        <p:spPr>
          <a:xfrm flipV="1">
            <a:off x="3214688" y="5072063"/>
            <a:ext cx="642937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0" idx="1"/>
          </p:cNvCxnSpPr>
          <p:nvPr/>
        </p:nvCxnSpPr>
        <p:spPr>
          <a:xfrm rot="16200000" flipH="1">
            <a:off x="5731669" y="5341144"/>
            <a:ext cx="538163" cy="4286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Verbundsystem</a:t>
            </a:r>
          </a:p>
        </p:txBody>
      </p:sp>
      <p:sp>
        <p:nvSpPr>
          <p:cNvPr id="18458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14375" y="5630863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cxnSp>
        <p:nvCxnSpPr>
          <p:cNvPr id="39" name="Gerade Verbindung mit Pfeil 38"/>
          <p:cNvCxnSpPr>
            <a:stCxn id="35" idx="3"/>
          </p:cNvCxnSpPr>
          <p:nvPr/>
        </p:nvCxnSpPr>
        <p:spPr>
          <a:xfrm flipV="1">
            <a:off x="3214688" y="5500688"/>
            <a:ext cx="642937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rot="5400000">
            <a:off x="1212850" y="3929063"/>
            <a:ext cx="3430587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4375" y="414337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4375" y="4997450"/>
            <a:ext cx="25003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843FC8-6BE3-4D85-A80D-7143AC51A7D0}" type="slidenum">
              <a:rPr lang="de-DE"/>
              <a:pPr>
                <a:defRPr/>
              </a:pPr>
              <a:t>14</a:t>
            </a:fld>
            <a:endParaRPr lang="de-DE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740650" y="5516563"/>
            <a:ext cx="666750" cy="749300"/>
            <a:chOff x="4365" y="315"/>
            <a:chExt cx="1023" cy="1147"/>
          </a:xfrm>
        </p:grpSpPr>
        <p:sp>
          <p:nvSpPr>
            <p:cNvPr id="1849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5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6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7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8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9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0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1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2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3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4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5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6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7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8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09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0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1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2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3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4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5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6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7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8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19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812088" y="4149725"/>
            <a:ext cx="668337" cy="747713"/>
            <a:chOff x="4365" y="315"/>
            <a:chExt cx="1023" cy="1147"/>
          </a:xfrm>
        </p:grpSpPr>
        <p:sp>
          <p:nvSpPr>
            <p:cNvPr id="18468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9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0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1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2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3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4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5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6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7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8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9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0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1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2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3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4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5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6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7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8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9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0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1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2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93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3" name="Textfeld 112"/>
          <p:cNvSpPr txBox="1"/>
          <p:nvPr/>
        </p:nvSpPr>
        <p:spPr>
          <a:xfrm>
            <a:off x="500063" y="1847850"/>
            <a:ext cx="3000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mit Pfeil 41"/>
          <p:cNvCxnSpPr/>
          <p:nvPr/>
        </p:nvCxnSpPr>
        <p:spPr>
          <a:xfrm rot="5400000">
            <a:off x="1212850" y="3929063"/>
            <a:ext cx="3430587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rot="5400000">
            <a:off x="1464469" y="3821907"/>
            <a:ext cx="2359025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71" idx="3"/>
          </p:cNvCxnSpPr>
          <p:nvPr/>
        </p:nvCxnSpPr>
        <p:spPr>
          <a:xfrm flipV="1">
            <a:off x="3214688" y="5072063"/>
            <a:ext cx="642937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714375" y="4997450"/>
            <a:ext cx="25003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grpSp>
        <p:nvGrpSpPr>
          <p:cNvPr id="19462" name="Group 5"/>
          <p:cNvGrpSpPr>
            <a:grpSpLocks noChangeAspect="1"/>
          </p:cNvGrpSpPr>
          <p:nvPr/>
        </p:nvGrpSpPr>
        <p:grpSpPr bwMode="auto">
          <a:xfrm>
            <a:off x="6948488" y="1052513"/>
            <a:ext cx="1649412" cy="1892300"/>
            <a:chOff x="4365" y="270"/>
            <a:chExt cx="1039" cy="1192"/>
          </a:xfrm>
        </p:grpSpPr>
        <p:sp>
          <p:nvSpPr>
            <p:cNvPr id="194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7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8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9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0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1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2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3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4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5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6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7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8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9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0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1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2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3" name="Freeform 22"/>
            <p:cNvSpPr>
              <a:spLocks/>
            </p:cNvSpPr>
            <p:nvPr/>
          </p:nvSpPr>
          <p:spPr bwMode="auto">
            <a:xfrm>
              <a:off x="4637" y="270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4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5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6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7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8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9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20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21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463" name="Titel 63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sz="2000" dirty="0" smtClean="0"/>
              <a:t>Aleph-500-Datenmodell - das ist neu: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063" y="270192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286500" y="2214563"/>
            <a:ext cx="13319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5760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26" name="Gerade Verbindung mit Pfeil 25"/>
          <p:cNvCxnSpPr>
            <a:stCxn id="11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3"/>
          </p:cNvCxnSpPr>
          <p:nvPr/>
        </p:nvCxnSpPr>
        <p:spPr>
          <a:xfrm>
            <a:off x="3500438" y="2887663"/>
            <a:ext cx="357187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5" idx="1"/>
          </p:cNvCxnSpPr>
          <p:nvPr/>
        </p:nvCxnSpPr>
        <p:spPr>
          <a:xfrm rot="10800000" flipV="1">
            <a:off x="5643563" y="2398713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52938" y="3740150"/>
            <a:ext cx="666750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>
            <a:off x="1820069" y="3607594"/>
            <a:ext cx="107315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1" idx="3"/>
          </p:cNvCxnSpPr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Verbundsystem</a:t>
            </a:r>
          </a:p>
        </p:txBody>
      </p:sp>
      <p:sp>
        <p:nvSpPr>
          <p:cNvPr id="19480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14375" y="5630863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cxnSp>
        <p:nvCxnSpPr>
          <p:cNvPr id="39" name="Gerade Verbindung mit Pfeil 38"/>
          <p:cNvCxnSpPr>
            <a:stCxn id="35" idx="3"/>
          </p:cNvCxnSpPr>
          <p:nvPr/>
        </p:nvCxnSpPr>
        <p:spPr>
          <a:xfrm flipV="1">
            <a:off x="3214688" y="5500688"/>
            <a:ext cx="642937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4375" y="414337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cxnSp>
        <p:nvCxnSpPr>
          <p:cNvPr id="74" name="Gerade Verbindung mit Pfeil 73"/>
          <p:cNvCxnSpPr>
            <a:stCxn id="63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rot="5400000">
            <a:off x="4453732" y="3739356"/>
            <a:ext cx="666750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rot="5400000">
            <a:off x="1962944" y="3750469"/>
            <a:ext cx="78740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4071938" y="2643188"/>
            <a:ext cx="1504950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dirty="0"/>
              <a:t>(ohne</a:t>
            </a:r>
          </a:p>
          <a:p>
            <a:pPr algn="ctr">
              <a:defRPr/>
            </a:pPr>
            <a:r>
              <a:rPr lang="de-DE" dirty="0"/>
              <a:t>Fremddaten)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913188" y="4857750"/>
            <a:ext cx="1801812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/>
              <a:t>(keine Lokaldaten</a:t>
            </a:r>
          </a:p>
          <a:p>
            <a:pPr algn="ctr">
              <a:defRPr/>
            </a:pPr>
            <a:r>
              <a:rPr lang="de-DE" sz="1600" dirty="0"/>
              <a:t>aus BVB)</a:t>
            </a:r>
          </a:p>
        </p:txBody>
      </p:sp>
      <p:sp>
        <p:nvSpPr>
          <p:cNvPr id="64" name="Abgerundetes Rechteck 63"/>
          <p:cNvSpPr/>
          <p:nvPr/>
        </p:nvSpPr>
        <p:spPr>
          <a:xfrm>
            <a:off x="3714750" y="1643063"/>
            <a:ext cx="4214813" cy="1928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5" name="Abgerundetes Rechteck 64"/>
          <p:cNvSpPr/>
          <p:nvPr/>
        </p:nvSpPr>
        <p:spPr>
          <a:xfrm>
            <a:off x="3714750" y="3929063"/>
            <a:ext cx="4643438" cy="200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6" name="Foliennummernplatzhalter 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88560-561B-4430-A6BE-8E672BEE9E40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00063" y="1847850"/>
            <a:ext cx="3000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 noChangeAspect="1"/>
          </p:cNvGrpSpPr>
          <p:nvPr/>
        </p:nvGrpSpPr>
        <p:grpSpPr bwMode="auto">
          <a:xfrm>
            <a:off x="7092950" y="1196975"/>
            <a:ext cx="1624013" cy="1820863"/>
            <a:chOff x="4365" y="315"/>
            <a:chExt cx="1023" cy="1147"/>
          </a:xfrm>
        </p:grpSpPr>
        <p:sp>
          <p:nvSpPr>
            <p:cNvPr id="2049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3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4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5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6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7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9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0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1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2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3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4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5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6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7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8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9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0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1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2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3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4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5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6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7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483" name="Titel 39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Aleph-500-Datenmodell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 BVB01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286500" y="2214563"/>
            <a:ext cx="2054225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 BVB02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0" y="3781426"/>
            <a:ext cx="9144000" cy="4764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5" idx="1"/>
          </p:cNvCxnSpPr>
          <p:nvPr/>
        </p:nvCxnSpPr>
        <p:spPr>
          <a:xfrm rot="10800000" flipV="1">
            <a:off x="5643563" y="2398713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feld 47"/>
          <p:cNvSpPr txBox="1">
            <a:spLocks noChangeArrowheads="1"/>
          </p:cNvSpPr>
          <p:nvPr/>
        </p:nvSpPr>
        <p:spPr bwMode="auto">
          <a:xfrm>
            <a:off x="7377113" y="34290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Verbundsystem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4071938" y="2643188"/>
            <a:ext cx="1504950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dirty="0"/>
              <a:t>(ohne</a:t>
            </a:r>
          </a:p>
          <a:p>
            <a:pPr algn="ctr">
              <a:defRPr/>
            </a:pPr>
            <a:r>
              <a:rPr lang="de-DE" dirty="0"/>
              <a:t>Fremddaten)</a:t>
            </a:r>
          </a:p>
        </p:txBody>
      </p:sp>
      <p:sp>
        <p:nvSpPr>
          <p:cNvPr id="20490" name="Textfeld 63"/>
          <p:cNvSpPr txBox="1">
            <a:spLocks noChangeArrowheads="1"/>
          </p:cNvSpPr>
          <p:nvPr/>
        </p:nvSpPr>
        <p:spPr bwMode="auto">
          <a:xfrm>
            <a:off x="1214438" y="4500563"/>
            <a:ext cx="7331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de-DE"/>
              <a:t> vereinfachte Einspeicherung von Fremddaten, da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 Verknüpfung von Personen, Körperschaften etc. erst bei Übernahme</a:t>
            </a: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51025C-B535-48DF-8DBF-632270F526E0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1"/>
          <p:cNvSpPr>
            <a:spLocks noGrp="1"/>
          </p:cNvSpPr>
          <p:nvPr>
            <p:ph type="title" idx="4294967295"/>
          </p:nvPr>
        </p:nvSpPr>
        <p:spPr>
          <a:xfrm>
            <a:off x="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Aleph-500-Datenmodell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0" y="3717032"/>
            <a:ext cx="9144000" cy="4764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grpSp>
        <p:nvGrpSpPr>
          <p:cNvPr id="21512" name="Group 5"/>
          <p:cNvGrpSpPr>
            <a:grpSpLocks noChangeAspect="1"/>
          </p:cNvGrpSpPr>
          <p:nvPr/>
        </p:nvGrpSpPr>
        <p:grpSpPr bwMode="auto">
          <a:xfrm>
            <a:off x="7308850" y="1268413"/>
            <a:ext cx="1624013" cy="1820862"/>
            <a:chOff x="4365" y="315"/>
            <a:chExt cx="1023" cy="1147"/>
          </a:xfrm>
        </p:grpSpPr>
        <p:sp>
          <p:nvSpPr>
            <p:cNvPr id="2154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5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6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7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8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9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0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1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2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3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4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5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6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7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8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9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0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1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2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3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4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5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6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7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8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9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913188" y="4857750"/>
            <a:ext cx="1801812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/>
              <a:t>(keine Lokaldaten</a:t>
            </a:r>
          </a:p>
          <a:p>
            <a:pPr algn="ctr">
              <a:defRPr/>
            </a:pPr>
            <a:r>
              <a:rPr lang="de-DE" sz="1600" dirty="0"/>
              <a:t>aus BVB)</a:t>
            </a:r>
          </a:p>
        </p:txBody>
      </p:sp>
      <p:sp>
        <p:nvSpPr>
          <p:cNvPr id="21515" name="Textfeld 63"/>
          <p:cNvSpPr txBox="1">
            <a:spLocks noChangeArrowheads="1"/>
          </p:cNvSpPr>
          <p:nvPr/>
        </p:nvSpPr>
        <p:spPr bwMode="auto">
          <a:xfrm>
            <a:off x="1500188" y="2071688"/>
            <a:ext cx="6432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de-DE"/>
              <a:t> schlanker Verbund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 kein Transport von Lokaldaten über die Schnittstelle nötig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 Buchdatenerfassung, - bearbeitung und –löschung nur lokal</a:t>
            </a:r>
            <a:br>
              <a:rPr lang="de-DE"/>
            </a:br>
            <a:endParaRPr lang="de-DE"/>
          </a:p>
          <a:p>
            <a:pPr eaLnBrk="1" hangingPunct="1">
              <a:buFont typeface="Arial" charset="0"/>
              <a:buChar char="•"/>
            </a:pPr>
            <a:r>
              <a:rPr lang="de-DE"/>
              <a:t> Problem: mögliche Dateninkonsistenz</a:t>
            </a:r>
            <a:br>
              <a:rPr lang="de-DE"/>
            </a:br>
            <a:r>
              <a:rPr lang="de-DE"/>
              <a:t>  </a:t>
            </a:r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0A07CD-EAE9-4DAF-8942-8A25EB34ACC9}" type="slidenum">
              <a:rPr lang="de-DE"/>
              <a:pPr>
                <a:defRPr/>
              </a:pPr>
              <a:t>17</a:t>
            </a:fld>
            <a:endParaRPr lang="de-DE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812088" y="4149725"/>
            <a:ext cx="668337" cy="747713"/>
            <a:chOff x="4365" y="315"/>
            <a:chExt cx="1023" cy="1147"/>
          </a:xfrm>
        </p:grpSpPr>
        <p:sp>
          <p:nvSpPr>
            <p:cNvPr id="21518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19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0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1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2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3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4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5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6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7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8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9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0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1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2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5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6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7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8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9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0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1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2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3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51778F-FA4C-4DB5-B010-7DF209D58FC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22532" name="Textfeld 5"/>
          <p:cNvSpPr txBox="1">
            <a:spLocks noChangeArrowheads="1"/>
          </p:cNvSpPr>
          <p:nvPr/>
        </p:nvSpPr>
        <p:spPr bwMode="auto">
          <a:xfrm>
            <a:off x="468313" y="2128838"/>
            <a:ext cx="88074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01.03.2012 12:26:54 UPD BVB12 080775206</a:t>
            </a:r>
            <a:br>
              <a:rPr lang="de-DE" sz="1400"/>
            </a:br>
            <a:r>
              <a:rPr lang="de-DE" sz="1400"/>
              <a:t>ISN &lt;4564209-6&gt;: Änderung =======================================</a:t>
            </a:r>
            <a:br>
              <a:rPr lang="de-DE" sz="1400"/>
            </a:br>
            <a:r>
              <a:rPr lang="de-DE" sz="1400"/>
              <a:t>01.03.2012 12:26:58 UPD BVB12 080775206</a:t>
            </a:r>
            <a:br>
              <a:rPr lang="de-DE" sz="1400"/>
            </a:br>
            <a:r>
              <a:rPr lang="de-DE" sz="1400"/>
              <a:t>Schlagwort-Datensatz &lt;454919&gt; mit der Verbund-ID &lt;4564209-6&gt; erfolgreich geändert</a:t>
            </a:r>
          </a:p>
          <a:p>
            <a:pPr eaLnBrk="1" hangingPunct="1"/>
            <a:r>
              <a:rPr lang="de-DE" sz="1400"/>
              <a:t/>
            </a:r>
            <a:br>
              <a:rPr lang="de-DE" sz="1400"/>
            </a:br>
            <a:r>
              <a:rPr lang="de-DE"/>
              <a:t>01.03.2012 12:26:59 DEL BVB01 080775208</a:t>
            </a:r>
            <a:br>
              <a:rPr lang="de-DE"/>
            </a:br>
            <a:r>
              <a:rPr lang="de-DE"/>
              <a:t>ISN &lt;BV009490946&gt;: Löschung =======================================</a:t>
            </a:r>
            <a:r>
              <a:rPr lang="de-DE" sz="1400"/>
              <a:t/>
            </a:r>
            <a:br>
              <a:rPr lang="de-DE" sz="1400"/>
            </a:br>
            <a:r>
              <a:rPr lang="de-DE"/>
              <a:t>01.03.2012 12:26:59 DEL BVB01 080775208</a:t>
            </a:r>
            <a:br>
              <a:rPr lang="de-DE"/>
            </a:br>
            <a:r>
              <a:rPr lang="de-DE">
                <a:solidFill>
                  <a:srgbClr val="FF0000"/>
                </a:solidFill>
              </a:rPr>
              <a:t>Titelsatz &lt;4929591&gt; wurde nicht gelöscht, weil noch Mediendaten vorhanden sind.</a:t>
            </a:r>
            <a:br>
              <a:rPr lang="de-DE">
                <a:solidFill>
                  <a:srgbClr val="FF0000"/>
                </a:solidFill>
              </a:rPr>
            </a:br>
            <a:endParaRPr lang="de-DE">
              <a:solidFill>
                <a:srgbClr val="FF0000"/>
              </a:solidFill>
            </a:endParaRPr>
          </a:p>
          <a:p>
            <a:pPr eaLnBrk="1" hangingPunct="1"/>
            <a:r>
              <a:rPr lang="de-DE" sz="1400"/>
              <a:t>01.03.2012 12:26:59 UPD BVB12 080775209</a:t>
            </a:r>
            <a:br>
              <a:rPr lang="de-DE" sz="1400"/>
            </a:br>
            <a:r>
              <a:rPr lang="de-DE" sz="1400"/>
              <a:t>Schlagwort-Satz &lt;4558213-0&gt; lokal nicht vorhanden, überspringen</a:t>
            </a:r>
            <a:br>
              <a:rPr lang="de-DE" sz="1400"/>
            </a:br>
            <a:r>
              <a:rPr lang="de-DE" sz="1400"/>
              <a:t>01.03.2012 12:26:59 UPD BVB12 080775210</a:t>
            </a:r>
            <a:br>
              <a:rPr lang="de-DE" sz="1400"/>
            </a:br>
            <a:r>
              <a:rPr lang="de-DE" sz="1400"/>
              <a:t>Schlagwort-Satz &lt;4557596-4&gt; lokal nicht vorhanden, überspringen</a:t>
            </a:r>
            <a:br>
              <a:rPr lang="de-DE" sz="1400"/>
            </a:br>
            <a:r>
              <a:rPr lang="de-DE" sz="1400"/>
              <a:t>01.03.2012 12:26:59 UPD BVB12 080775211</a:t>
            </a:r>
            <a:br>
              <a:rPr lang="de-DE" sz="1400"/>
            </a:br>
            <a:r>
              <a:rPr lang="de-DE" sz="1400"/>
              <a:t>ISN &lt;4555625-8&gt;: Änderung =======================================</a:t>
            </a:r>
            <a:br>
              <a:rPr lang="de-DE" sz="1400"/>
            </a:br>
            <a:r>
              <a:rPr lang="de-DE" sz="1400"/>
              <a:t>01.03.2012 12:27:01 UPD BVB12 080775211</a:t>
            </a:r>
            <a:br>
              <a:rPr lang="de-DE" sz="1400"/>
            </a:br>
            <a:r>
              <a:rPr lang="de-DE" sz="1400"/>
              <a:t>Schlagwort-Datensatz &lt;165853&gt; mit der Verbund-ID &lt;4555625-8&gt; erfolgreich geändert</a:t>
            </a:r>
            <a:br>
              <a:rPr lang="de-DE" sz="1400"/>
            </a:br>
            <a:endParaRPr lang="de-DE" sz="140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496" y="1383506"/>
            <a:ext cx="3672408" cy="500063"/>
          </a:xfrm>
        </p:spPr>
        <p:txBody>
          <a:bodyPr/>
          <a:lstStyle/>
          <a:p>
            <a:r>
              <a:rPr lang="de-DE" dirty="0" err="1" smtClean="0"/>
              <a:t>Dateninkonstistenz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178300"/>
            <a:ext cx="34671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itel 21"/>
          <p:cNvSpPr>
            <a:spLocks noGrp="1"/>
          </p:cNvSpPr>
          <p:nvPr>
            <p:ph type="title" idx="4294967295"/>
          </p:nvPr>
        </p:nvSpPr>
        <p:spPr>
          <a:xfrm>
            <a:off x="14288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Aleph: Libraries/Z39.50/SRU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5750" y="1857375"/>
            <a:ext cx="3286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BVB10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5750" y="2273300"/>
            <a:ext cx="3286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Körperschafts-Normdaten BVB11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5750" y="2701925"/>
            <a:ext cx="3286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 BVB12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r>
              <a:rPr lang="de-DE" dirty="0"/>
              <a:t>BVB01</a:t>
            </a:r>
          </a:p>
          <a:p>
            <a:pPr algn="ctr">
              <a:defRPr/>
            </a:pP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286500" y="2214563"/>
            <a:ext cx="25003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Fremddaten BVB02</a:t>
            </a:r>
          </a:p>
        </p:txBody>
      </p:sp>
      <p:cxnSp>
        <p:nvCxnSpPr>
          <p:cNvPr id="14" name="Gerade Verbindung mit Pfeil 13"/>
          <p:cNvCxnSpPr>
            <a:stCxn id="8" idx="3"/>
          </p:cNvCxnSpPr>
          <p:nvPr/>
        </p:nvCxnSpPr>
        <p:spPr>
          <a:xfrm>
            <a:off x="3571875" y="2043113"/>
            <a:ext cx="357188" cy="242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9" idx="3"/>
          </p:cNvCxnSpPr>
          <p:nvPr/>
        </p:nvCxnSpPr>
        <p:spPr>
          <a:xfrm>
            <a:off x="3571875" y="2457450"/>
            <a:ext cx="357188" cy="42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</p:cNvCxnSpPr>
          <p:nvPr/>
        </p:nvCxnSpPr>
        <p:spPr>
          <a:xfrm>
            <a:off x="3571875" y="2887663"/>
            <a:ext cx="285750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1"/>
          </p:cNvCxnSpPr>
          <p:nvPr/>
        </p:nvCxnSpPr>
        <p:spPr>
          <a:xfrm rot="10800000" flipV="1">
            <a:off x="5643563" y="2398713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schweifte Klammer rechts 28"/>
          <p:cNvSpPr/>
          <p:nvPr/>
        </p:nvSpPr>
        <p:spPr>
          <a:xfrm rot="5400000">
            <a:off x="4286250" y="-642937"/>
            <a:ext cx="500063" cy="8643937"/>
          </a:xfrm>
          <a:prstGeom prst="rightBrace">
            <a:avLst>
              <a:gd name="adj1" fmla="val 8333"/>
              <a:gd name="adj2" fmla="val 731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286500" y="2928938"/>
            <a:ext cx="25003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Zeitschriften ZDB BVB03</a:t>
            </a:r>
          </a:p>
        </p:txBody>
      </p:sp>
      <p:cxnSp>
        <p:nvCxnSpPr>
          <p:cNvPr id="40" name="Gerade Verbindung mit Pfeil 39"/>
          <p:cNvCxnSpPr>
            <a:stCxn id="39" idx="1"/>
          </p:cNvCxnSpPr>
          <p:nvPr/>
        </p:nvCxnSpPr>
        <p:spPr>
          <a:xfrm rot="10800000">
            <a:off x="5643563" y="3000375"/>
            <a:ext cx="642937" cy="112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feil nach unten 19"/>
          <p:cNvSpPr/>
          <p:nvPr/>
        </p:nvSpPr>
        <p:spPr>
          <a:xfrm>
            <a:off x="5219700" y="3359150"/>
            <a:ext cx="142875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3929063" y="3571875"/>
            <a:ext cx="928687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Z39.50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72188" y="1285875"/>
            <a:ext cx="2095500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Lokaldaten BVB60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rot="5400000">
            <a:off x="5715000" y="1643063"/>
            <a:ext cx="357187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76C0DC-CA5A-4C91-A3C2-7CEFCF97395E}" type="slidenum">
              <a:rPr lang="de-DE"/>
              <a:pPr>
                <a:defRPr/>
              </a:pPr>
              <a:t>19</a:t>
            </a:fld>
            <a:endParaRPr lang="de-DE"/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143375"/>
            <a:ext cx="3457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868863"/>
            <a:ext cx="3505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285750" y="1847850"/>
            <a:ext cx="328612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19" y="6128345"/>
            <a:ext cx="351472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3946958" y="5661248"/>
            <a:ext cx="928687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 smtClean="0"/>
              <a:t>SRU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1" grpId="0" animBg="1"/>
      <p:bldP spid="2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57250" y="1500188"/>
            <a:ext cx="6858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Das Datenmodell im bayerischen Verbund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Auswirkungen auf die Medienbearbeitung 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Ein Blick auf das </a:t>
            </a:r>
            <a:r>
              <a:rPr lang="de-DE" dirty="0" smtClean="0">
                <a:latin typeface="Humnst777 BT" pitchFamily="34" charset="0"/>
              </a:rPr>
              <a:t>Lokalsystem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de-DE" dirty="0" smtClean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 smtClean="0">
                <a:latin typeface="Humnst777 BT" pitchFamily="34" charset="0"/>
              </a:rPr>
              <a:t> Ausblick (</a:t>
            </a:r>
            <a:r>
              <a:rPr lang="de-DE" dirty="0" err="1" smtClean="0">
                <a:latin typeface="Humnst777 BT" pitchFamily="34" charset="0"/>
              </a:rPr>
              <a:t>Cloud</a:t>
            </a:r>
            <a:r>
              <a:rPr lang="de-DE" dirty="0" smtClean="0">
                <a:latin typeface="Humnst777 BT" pitchFamily="34" charset="0"/>
              </a:rPr>
              <a:t>)</a:t>
            </a:r>
            <a:r>
              <a:rPr lang="de-DE" dirty="0">
                <a:latin typeface="Humnst777 BT" pitchFamily="34" charset="0"/>
              </a:rPr>
              <a:t/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Fragen?</a:t>
            </a:r>
          </a:p>
        </p:txBody>
      </p:sp>
      <p:pic>
        <p:nvPicPr>
          <p:cNvPr id="6147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14563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06AD0-D725-4636-B914-A0D0FAF32090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feld 61"/>
          <p:cNvSpPr txBox="1"/>
          <p:nvPr/>
        </p:nvSpPr>
        <p:spPr>
          <a:xfrm>
            <a:off x="3851275" y="4149725"/>
            <a:ext cx="1928813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grpSp>
        <p:nvGrpSpPr>
          <p:cNvPr id="24579" name="Group 5"/>
          <p:cNvGrpSpPr>
            <a:grpSpLocks noChangeAspect="1"/>
          </p:cNvGrpSpPr>
          <p:nvPr/>
        </p:nvGrpSpPr>
        <p:grpSpPr bwMode="auto">
          <a:xfrm>
            <a:off x="7235825" y="1268413"/>
            <a:ext cx="1624013" cy="1820862"/>
            <a:chOff x="4365" y="315"/>
            <a:chExt cx="1023" cy="1147"/>
          </a:xfrm>
        </p:grpSpPr>
        <p:sp>
          <p:nvSpPr>
            <p:cNvPr id="24651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2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3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4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5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6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7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8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9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0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1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2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3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4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5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6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7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8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9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0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1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2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3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4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5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6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80" name="Titel 86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sz="2000" smtClean="0"/>
              <a:t>Aleph-500-Datenmodell: wann transportiert die Schnittstelle?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93833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941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5500688"/>
            <a:ext cx="192881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73576" y="3719512"/>
            <a:ext cx="666750" cy="412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Verbundsystem</a:t>
            </a:r>
          </a:p>
        </p:txBody>
      </p:sp>
      <p:sp>
        <p:nvSpPr>
          <p:cNvPr id="24589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1DAAAF-01D4-450D-B6EA-525B07F2297F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1187450" y="321310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3928122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cxnSp>
        <p:nvCxnSpPr>
          <p:cNvPr id="64" name="Gerade Verbindung 63"/>
          <p:cNvCxnSpPr>
            <a:endCxn id="19" idx="1"/>
          </p:cNvCxnSpPr>
          <p:nvPr/>
        </p:nvCxnSpPr>
        <p:spPr>
          <a:xfrm flipV="1">
            <a:off x="5724525" y="4467225"/>
            <a:ext cx="490538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>
            <a:endCxn id="20" idx="1"/>
          </p:cNvCxnSpPr>
          <p:nvPr/>
        </p:nvCxnSpPr>
        <p:spPr>
          <a:xfrm>
            <a:off x="5724525" y="5373688"/>
            <a:ext cx="490538" cy="450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956550" y="4149725"/>
            <a:ext cx="668338" cy="747713"/>
            <a:chOff x="4365" y="315"/>
            <a:chExt cx="1023" cy="1147"/>
          </a:xfrm>
        </p:grpSpPr>
        <p:sp>
          <p:nvSpPr>
            <p:cNvPr id="246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6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7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8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9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0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1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2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3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4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5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6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7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8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9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0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1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2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3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4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5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6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7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8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9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0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885113" y="5445125"/>
            <a:ext cx="666750" cy="749300"/>
            <a:chOff x="4365" y="315"/>
            <a:chExt cx="1023" cy="1147"/>
          </a:xfrm>
        </p:grpSpPr>
        <p:sp>
          <p:nvSpPr>
            <p:cNvPr id="2459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0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1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2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3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4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5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6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7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8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9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0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1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2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3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4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5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6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7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8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9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0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1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2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3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4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57250" y="1500188"/>
            <a:ext cx="6858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Das Datenmodell im bayerischen Verbund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>Auswirkungen auf die Medienbearbeitung </a:t>
            </a:r>
            <a:r>
              <a:rPr lang="de-DE" dirty="0">
                <a:latin typeface="Humnst777 BT" pitchFamily="34" charset="0"/>
              </a:rPr>
              <a:t/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Ein Blick auf das </a:t>
            </a:r>
            <a:r>
              <a:rPr lang="de-DE" dirty="0" smtClean="0">
                <a:latin typeface="Humnst777 BT" pitchFamily="34" charset="0"/>
              </a:rPr>
              <a:t>Lokalsystem</a:t>
            </a:r>
            <a:br>
              <a:rPr lang="de-DE" dirty="0" smtClean="0">
                <a:latin typeface="Humnst777 BT" pitchFamily="34" charset="0"/>
              </a:rPr>
            </a:br>
            <a:endParaRPr lang="de-DE" dirty="0" smtClean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Ausblick (</a:t>
            </a:r>
            <a:r>
              <a:rPr lang="de-DE" dirty="0" err="1">
                <a:latin typeface="Humnst777 BT" pitchFamily="34" charset="0"/>
              </a:rPr>
              <a:t>Cloud</a:t>
            </a:r>
            <a:r>
              <a:rPr lang="de-DE" dirty="0">
                <a:latin typeface="Humnst777 BT" pitchFamily="34" charset="0"/>
              </a:rPr>
              <a:t>)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Fragen?</a:t>
            </a:r>
          </a:p>
        </p:txBody>
      </p:sp>
      <p:pic>
        <p:nvPicPr>
          <p:cNvPr id="25603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14563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E0FB7C-669C-4A76-9FE2-C5ED44890AFA}" type="slidenum">
              <a:rPr lang="de-DE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1646237" cy="1512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itel 70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Bearbeitung - Clients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35544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Group 5"/>
          <p:cNvGrpSpPr>
            <a:grpSpLocks noChangeAspect="1"/>
          </p:cNvGrpSpPr>
          <p:nvPr/>
        </p:nvGrpSpPr>
        <p:grpSpPr bwMode="auto">
          <a:xfrm>
            <a:off x="357188" y="1928813"/>
            <a:ext cx="1211262" cy="1357312"/>
            <a:chOff x="4365" y="315"/>
            <a:chExt cx="1023" cy="1147"/>
          </a:xfrm>
        </p:grpSpPr>
        <p:sp>
          <p:nvSpPr>
            <p:cNvPr id="2666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8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9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0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1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2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3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4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5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6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7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8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9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0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1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2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3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4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5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6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7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8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9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0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1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2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233613" y="1928813"/>
            <a:ext cx="1074737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r>
              <a:rPr lang="de-DE" dirty="0"/>
              <a:t>(Server)</a:t>
            </a:r>
          </a:p>
          <a:p>
            <a:pPr algn="ctr">
              <a:defRPr/>
            </a:pP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233613" y="4143375"/>
            <a:ext cx="1116012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r>
              <a:rPr lang="de-DE" dirty="0"/>
              <a:t>(Server)</a:t>
            </a:r>
          </a:p>
          <a:p>
            <a:pPr algn="ctr">
              <a:defRPr/>
            </a:pPr>
            <a:endParaRPr lang="de-DE" dirty="0"/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feld 63"/>
          <p:cNvSpPr txBox="1"/>
          <p:nvPr/>
        </p:nvSpPr>
        <p:spPr>
          <a:xfrm>
            <a:off x="5715000" y="2928938"/>
            <a:ext cx="144145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Aleph-Client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5715000" y="4357688"/>
            <a:ext cx="3009900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Multifunktionsclient MFC oder</a:t>
            </a:r>
          </a:p>
          <a:p>
            <a:pPr>
              <a:defRPr/>
            </a:pPr>
            <a:r>
              <a:rPr lang="de-DE" dirty="0"/>
              <a:t>Erwerbungsclient EC </a:t>
            </a:r>
          </a:p>
          <a:p>
            <a:pPr>
              <a:defRPr/>
            </a:pPr>
            <a:r>
              <a:rPr lang="de-DE" dirty="0"/>
              <a:t>oder</a:t>
            </a:r>
          </a:p>
          <a:p>
            <a:pPr>
              <a:defRPr/>
            </a:pPr>
            <a:r>
              <a:rPr lang="de-DE" dirty="0"/>
              <a:t>Katalogclient KC</a:t>
            </a:r>
          </a:p>
        </p:txBody>
      </p:sp>
      <p:grpSp>
        <p:nvGrpSpPr>
          <p:cNvPr id="26635" name="Group 5"/>
          <p:cNvGrpSpPr>
            <a:grpSpLocks noChangeAspect="1"/>
          </p:cNvGrpSpPr>
          <p:nvPr/>
        </p:nvGrpSpPr>
        <p:grpSpPr bwMode="auto">
          <a:xfrm>
            <a:off x="357188" y="4286250"/>
            <a:ext cx="1211262" cy="1357313"/>
            <a:chOff x="4365" y="315"/>
            <a:chExt cx="1023" cy="1147"/>
          </a:xfrm>
        </p:grpSpPr>
        <p:sp>
          <p:nvSpPr>
            <p:cNvPr id="26641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2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3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4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5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6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7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8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0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1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2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3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4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5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6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7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8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9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0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1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2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3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4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5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6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Pfeil nach rechts 74"/>
          <p:cNvSpPr/>
          <p:nvPr/>
        </p:nvSpPr>
        <p:spPr>
          <a:xfrm rot="10800000">
            <a:off x="3286125" y="2428875"/>
            <a:ext cx="12858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" name="Pfeil nach rechts 77"/>
          <p:cNvSpPr/>
          <p:nvPr/>
        </p:nvSpPr>
        <p:spPr>
          <a:xfrm>
            <a:off x="3286125" y="2786063"/>
            <a:ext cx="1285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Pfeil nach rechts 78"/>
          <p:cNvSpPr/>
          <p:nvPr/>
        </p:nvSpPr>
        <p:spPr>
          <a:xfrm rot="10800000">
            <a:off x="3357563" y="485775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" name="Pfeil nach rechts 79"/>
          <p:cNvSpPr/>
          <p:nvPr/>
        </p:nvSpPr>
        <p:spPr>
          <a:xfrm>
            <a:off x="3357564" y="5143500"/>
            <a:ext cx="1143000" cy="4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9" name="Foliennummernplatzhalter 6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9C9485-D2BA-40E5-AC87-2AD670518443}" type="slidenum">
              <a:rPr lang="de-DE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9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Clients</a:t>
            </a:r>
          </a:p>
        </p:txBody>
      </p:sp>
      <p:grpSp>
        <p:nvGrpSpPr>
          <p:cNvPr id="27651" name="Group 5"/>
          <p:cNvGrpSpPr>
            <a:grpSpLocks noChangeAspect="1"/>
          </p:cNvGrpSpPr>
          <p:nvPr/>
        </p:nvGrpSpPr>
        <p:grpSpPr bwMode="auto">
          <a:xfrm>
            <a:off x="7524750" y="1125538"/>
            <a:ext cx="1211263" cy="1357312"/>
            <a:chOff x="4365" y="315"/>
            <a:chExt cx="1023" cy="1147"/>
          </a:xfrm>
        </p:grpSpPr>
        <p:sp>
          <p:nvSpPr>
            <p:cNvPr id="2766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1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5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0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7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1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2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5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feld 63"/>
          <p:cNvSpPr txBox="1"/>
          <p:nvPr/>
        </p:nvSpPr>
        <p:spPr>
          <a:xfrm>
            <a:off x="5715000" y="2928938"/>
            <a:ext cx="144145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Aleph-Client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5715000" y="4714875"/>
            <a:ext cx="3009900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Multifunktionsclient MFC oder</a:t>
            </a:r>
          </a:p>
          <a:p>
            <a:pPr>
              <a:defRPr/>
            </a:pPr>
            <a:r>
              <a:rPr lang="de-DE" dirty="0"/>
              <a:t>Erwerbungsclient EC </a:t>
            </a:r>
          </a:p>
          <a:p>
            <a:pPr>
              <a:defRPr/>
            </a:pPr>
            <a:r>
              <a:rPr lang="de-DE" dirty="0"/>
              <a:t>oder</a:t>
            </a:r>
          </a:p>
          <a:p>
            <a:pPr>
              <a:defRPr/>
            </a:pPr>
            <a:r>
              <a:rPr lang="de-DE" dirty="0"/>
              <a:t>Katalogclient KC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857250" y="3571875"/>
            <a:ext cx="2643188" cy="36988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Graphische Oberfläche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857250" y="3951288"/>
            <a:ext cx="2643188" cy="64611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GUI =</a:t>
            </a:r>
          </a:p>
          <a:p>
            <a:pPr>
              <a:defRPr/>
            </a:pPr>
            <a:r>
              <a:rPr lang="de-DE" dirty="0" err="1"/>
              <a:t>Graphical</a:t>
            </a:r>
            <a:r>
              <a:rPr lang="de-DE" dirty="0"/>
              <a:t> User Interface</a:t>
            </a:r>
          </a:p>
        </p:txBody>
      </p:sp>
      <p:sp>
        <p:nvSpPr>
          <p:cNvPr id="71" name="Geschweifte Klammer links 70"/>
          <p:cNvSpPr/>
          <p:nvPr/>
        </p:nvSpPr>
        <p:spPr>
          <a:xfrm>
            <a:off x="3929063" y="1857375"/>
            <a:ext cx="357187" cy="43576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940FB5-1665-44B2-BA53-60FA6315C3C9}" type="slidenum">
              <a:rPr lang="de-DE"/>
              <a:pPr>
                <a:defRPr/>
              </a:pPr>
              <a:t>23</a:t>
            </a:fld>
            <a:endParaRPr lang="de-DE"/>
          </a:p>
        </p:txBody>
      </p:sp>
      <p:pic>
        <p:nvPicPr>
          <p:cNvPr id="27659" name="Grafik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97425"/>
            <a:ext cx="1295400" cy="982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0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Bestellkatalogisierung 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6" name="Group 5"/>
          <p:cNvGrpSpPr>
            <a:grpSpLocks noChangeAspect="1"/>
          </p:cNvGrpSpPr>
          <p:nvPr/>
        </p:nvGrpSpPr>
        <p:grpSpPr bwMode="auto">
          <a:xfrm>
            <a:off x="6929438" y="1428750"/>
            <a:ext cx="1624012" cy="1820863"/>
            <a:chOff x="4365" y="315"/>
            <a:chExt cx="1023" cy="1147"/>
          </a:xfrm>
        </p:grpSpPr>
        <p:sp>
          <p:nvSpPr>
            <p:cNvPr id="2868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6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7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8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9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0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1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2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3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4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5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6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7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8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9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0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1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2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3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4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5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6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7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8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09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10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rot="5400000">
            <a:off x="2298701" y="3600450"/>
            <a:ext cx="944562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2233613" y="1879600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233613" y="4094163"/>
            <a:ext cx="1116012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66" name="Pfeil nach rechts 65"/>
          <p:cNvSpPr/>
          <p:nvPr/>
        </p:nvSpPr>
        <p:spPr>
          <a:xfrm rot="10800000">
            <a:off x="3214688" y="2500313"/>
            <a:ext cx="13573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CFF5C4-EE5E-4A33-94AA-700788ED7FAD}" type="slidenum">
              <a:rPr lang="de-DE"/>
              <a:pPr>
                <a:defRPr/>
              </a:pPr>
              <a:t>24</a:t>
            </a:fld>
            <a:endParaRPr lang="de-DE"/>
          </a:p>
        </p:txBody>
      </p:sp>
      <p:pic>
        <p:nvPicPr>
          <p:cNvPr id="28684" name="Grafik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12954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62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65" name="Gewinkelte Verbindung 64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1403350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sp>
        <p:nvSpPr>
          <p:cNvPr id="29702" name="Titel 44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Bestellung beim Lieferanten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4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297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5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6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7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8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9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0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1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2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3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4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5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6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7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8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9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0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1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2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3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4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5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6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7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8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9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-26988" y="3357563"/>
            <a:ext cx="1285876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rot="5400000">
            <a:off x="1037431" y="3207545"/>
            <a:ext cx="1812925" cy="165576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Gerade Verbindung mit Pfeil 46"/>
          <p:cNvCxnSpPr/>
          <p:nvPr/>
        </p:nvCxnSpPr>
        <p:spPr>
          <a:xfrm rot="10800000" flipV="1">
            <a:off x="2051050" y="3286125"/>
            <a:ext cx="2878138" cy="194310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419475" y="3643313"/>
            <a:ext cx="1857375" cy="307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/>
              <a:t>Schnelle Übernahme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CFCC3-BA39-4687-B587-9EEB24A34BF9}" type="slidenum">
              <a:rPr lang="de-DE"/>
              <a:pPr>
                <a:defRPr/>
              </a:pPr>
              <a:t>25</a:t>
            </a:fld>
            <a:endParaRPr lang="de-DE"/>
          </a:p>
        </p:txBody>
      </p:sp>
      <p:pic>
        <p:nvPicPr>
          <p:cNvPr id="29712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Pfeil nach rechts 51"/>
          <p:cNvSpPr/>
          <p:nvPr/>
        </p:nvSpPr>
        <p:spPr>
          <a:xfrm rot="9540992" flipV="1">
            <a:off x="2711450" y="5695950"/>
            <a:ext cx="2290763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feld 57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60" name="Gewinkelte Verbindung 59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1403350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sp>
        <p:nvSpPr>
          <p:cNvPr id="30726" name="Titel 42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Inventarisierung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8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07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36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37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38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39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0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1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2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3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4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5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6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7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8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9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0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1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2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3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4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5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6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7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8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9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0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10DF48-6621-4512-887C-6E3C000D0FDD}" type="slidenum">
              <a:rPr lang="de-DE"/>
              <a:pPr>
                <a:defRPr/>
              </a:pPr>
              <a:t>26</a:t>
            </a:fld>
            <a:endParaRPr lang="de-DE"/>
          </a:p>
        </p:txBody>
      </p:sp>
      <p:pic>
        <p:nvPicPr>
          <p:cNvPr id="30733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feil nach rechts 47"/>
          <p:cNvSpPr/>
          <p:nvPr/>
        </p:nvSpPr>
        <p:spPr>
          <a:xfrm rot="9586340">
            <a:off x="2755900" y="5589588"/>
            <a:ext cx="2211388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feld 51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4" name="Gewinkelte Verbindung 53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itel 42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Katalogisierung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1" name="Group 5"/>
          <p:cNvGrpSpPr>
            <a:grpSpLocks noChangeAspect="1"/>
          </p:cNvGrpSpPr>
          <p:nvPr/>
        </p:nvGrpSpPr>
        <p:grpSpPr bwMode="auto">
          <a:xfrm>
            <a:off x="7019925" y="1341438"/>
            <a:ext cx="1624013" cy="1820862"/>
            <a:chOff x="4365" y="315"/>
            <a:chExt cx="1023" cy="1147"/>
          </a:xfrm>
        </p:grpSpPr>
        <p:sp>
          <p:nvSpPr>
            <p:cNvPr id="3176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1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2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3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4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5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6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7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8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0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1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2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3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4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5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6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8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9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0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1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2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3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4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5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66" name="Pfeil nach rechts 65"/>
          <p:cNvSpPr/>
          <p:nvPr/>
        </p:nvSpPr>
        <p:spPr>
          <a:xfrm rot="10800000">
            <a:off x="3214688" y="2500313"/>
            <a:ext cx="1357312" cy="1428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E90694-62C3-4D3F-81BF-9D4ED4BCBA2E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403350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1758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/>
          <p:nvPr/>
        </p:nvCxnSpPr>
        <p:spPr>
          <a:xfrm rot="5400000">
            <a:off x="1108869" y="3278982"/>
            <a:ext cx="1812925" cy="15128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2772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Buchdatenerfassung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4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278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6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7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8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9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0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1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2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3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4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5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6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7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8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9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0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1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2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3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4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5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6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7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8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9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0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A3911-BBF4-455D-B9E7-131092B685A8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2780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feil nach rechts 52"/>
          <p:cNvSpPr/>
          <p:nvPr/>
        </p:nvSpPr>
        <p:spPr>
          <a:xfrm rot="11374832">
            <a:off x="4360863" y="5127625"/>
            <a:ext cx="527050" cy="10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44"/>
          <p:cNvSpPr txBox="1"/>
          <p:nvPr/>
        </p:nvSpPr>
        <p:spPr>
          <a:xfrm>
            <a:off x="539750" y="393382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611188" y="4730750"/>
            <a:ext cx="244475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Einzelbandaufführung</a:t>
            </a:r>
          </a:p>
        </p:txBody>
      </p:sp>
      <p:cxnSp>
        <p:nvCxnSpPr>
          <p:cNvPr id="50" name="Gewinkelte Verbindung 49"/>
          <p:cNvCxnSpPr/>
          <p:nvPr/>
        </p:nvCxnSpPr>
        <p:spPr>
          <a:xfrm rot="16200000" flipH="1">
            <a:off x="2519363" y="51212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itel 46"/>
          <p:cNvSpPr>
            <a:spLocks noGrp="1"/>
          </p:cNvSpPr>
          <p:nvPr>
            <p:ph type="title" idx="4294967295"/>
          </p:nvPr>
        </p:nvSpPr>
        <p:spPr>
          <a:xfrm>
            <a:off x="3059113" y="908050"/>
            <a:ext cx="5545137" cy="1143000"/>
          </a:xfrm>
        </p:spPr>
        <p:txBody>
          <a:bodyPr/>
          <a:lstStyle/>
          <a:p>
            <a:pPr eaLnBrk="1" hangingPunct="1"/>
            <a:r>
              <a:rPr lang="de-DE" smtClean="0"/>
              <a:t>Sonderfall: Zeitschriftenbände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481388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feld 48"/>
          <p:cNvSpPr txBox="1">
            <a:spLocks noChangeArrowheads="1"/>
          </p:cNvSpPr>
          <p:nvPr/>
        </p:nvSpPr>
        <p:spPr bwMode="auto">
          <a:xfrm>
            <a:off x="7677150" y="3643313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grpSp>
        <p:nvGrpSpPr>
          <p:cNvPr id="33800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38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3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4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5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6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7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8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9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0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1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2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3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4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5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6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7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8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9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0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1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2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3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4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6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7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233613" y="1928813"/>
            <a:ext cx="1266825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  <a:r>
              <a:rPr lang="de-DE" dirty="0" err="1"/>
              <a:t>system</a:t>
            </a:r>
            <a:endParaRPr lang="de-DE"/>
          </a:p>
          <a:p>
            <a:pPr algn="ctr">
              <a:defRPr/>
            </a:pP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2346326" y="3552825"/>
            <a:ext cx="944562" cy="9683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86000"/>
            <a:ext cx="6429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feil nach rechts 51"/>
          <p:cNvSpPr/>
          <p:nvPr/>
        </p:nvSpPr>
        <p:spPr>
          <a:xfrm rot="10800000">
            <a:off x="3059113" y="4868863"/>
            <a:ext cx="17176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642938" y="1285875"/>
            <a:ext cx="903287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  ZDB  </a:t>
            </a:r>
          </a:p>
          <a:p>
            <a:pPr>
              <a:defRPr/>
            </a:pPr>
            <a:endParaRPr lang="de-DE" dirty="0"/>
          </a:p>
        </p:txBody>
      </p:sp>
      <p:cxnSp>
        <p:nvCxnSpPr>
          <p:cNvPr id="59" name="Gerade Verbindung mit Pfeil 58"/>
          <p:cNvCxnSpPr>
            <a:endCxn id="14" idx="1"/>
          </p:cNvCxnSpPr>
          <p:nvPr/>
        </p:nvCxnSpPr>
        <p:spPr>
          <a:xfrm>
            <a:off x="1500188" y="1928813"/>
            <a:ext cx="733425" cy="6000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1908175" y="5445125"/>
            <a:ext cx="1825625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4" name="Foliennummernplatzhalt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FDAEC1-63EA-43B0-9770-7F76EE055191}" type="slidenum">
              <a:rPr lang="de-DE"/>
              <a:pPr>
                <a:defRPr/>
              </a:pPr>
              <a:t>29</a:t>
            </a:fld>
            <a:endParaRPr lang="de-DE"/>
          </a:p>
        </p:txBody>
      </p:sp>
      <p:pic>
        <p:nvPicPr>
          <p:cNvPr id="33810" name="Grafik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Pfeil nach rechts 60"/>
          <p:cNvSpPr/>
          <p:nvPr/>
        </p:nvSpPr>
        <p:spPr>
          <a:xfrm rot="9270124">
            <a:off x="3621088" y="5492750"/>
            <a:ext cx="125412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57250" y="1500188"/>
            <a:ext cx="6858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>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Das Datenmodell im bayerischen Verbund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Auswirkungen auf die Medienbearbeitung 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Ein Blick auf das </a:t>
            </a:r>
            <a:r>
              <a:rPr lang="de-DE" dirty="0" smtClean="0">
                <a:latin typeface="Humnst777 BT" pitchFamily="34" charset="0"/>
              </a:rPr>
              <a:t>Lokalsystem</a:t>
            </a:r>
            <a:br>
              <a:rPr lang="de-DE" dirty="0" smtClean="0">
                <a:latin typeface="Humnst777 BT" pitchFamily="34" charset="0"/>
              </a:rPr>
            </a:br>
            <a:endParaRPr lang="de-DE" dirty="0" smtClean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Ausblick (</a:t>
            </a:r>
            <a:r>
              <a:rPr lang="de-DE" dirty="0" err="1">
                <a:latin typeface="Humnst777 BT" pitchFamily="34" charset="0"/>
              </a:rPr>
              <a:t>Cloud</a:t>
            </a:r>
            <a:r>
              <a:rPr lang="de-DE" dirty="0">
                <a:latin typeface="Humnst777 BT" pitchFamily="34" charset="0"/>
              </a:rPr>
              <a:t>)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Fragen?</a:t>
            </a:r>
          </a:p>
        </p:txBody>
      </p:sp>
      <p:pic>
        <p:nvPicPr>
          <p:cNvPr id="7171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14563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187100-72B3-4B76-BC77-1D15F3C07C9F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4820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Korrekturen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2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48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1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2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3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4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5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6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7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8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9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0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1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2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3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4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5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6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7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8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9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60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61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62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63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64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65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AC5070-F319-4C45-B84F-E42346F2569A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4828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feil nach rechts 52"/>
          <p:cNvSpPr/>
          <p:nvPr/>
        </p:nvSpPr>
        <p:spPr>
          <a:xfrm rot="11374832">
            <a:off x="4360863" y="5127625"/>
            <a:ext cx="527050" cy="10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48" name="Pfeil nach rechts 47"/>
          <p:cNvSpPr/>
          <p:nvPr/>
        </p:nvSpPr>
        <p:spPr>
          <a:xfrm rot="10800000">
            <a:off x="3427413" y="2276475"/>
            <a:ext cx="1169987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837" name="Textfeld 50"/>
          <p:cNvSpPr txBox="1">
            <a:spLocks noChangeArrowheads="1"/>
          </p:cNvSpPr>
          <p:nvPr/>
        </p:nvSpPr>
        <p:spPr bwMode="auto">
          <a:xfrm>
            <a:off x="6300788" y="2276475"/>
            <a:ext cx="209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Titeldatenkorrektur</a:t>
            </a:r>
          </a:p>
        </p:txBody>
      </p:sp>
      <p:cxnSp>
        <p:nvCxnSpPr>
          <p:cNvPr id="52" name="Gerade Verbindung mit Pfeil 51"/>
          <p:cNvCxnSpPr>
            <a:stCxn id="47" idx="2"/>
          </p:cNvCxnSpPr>
          <p:nvPr/>
        </p:nvCxnSpPr>
        <p:spPr>
          <a:xfrm rot="5400000">
            <a:off x="1104106" y="3561557"/>
            <a:ext cx="1535113" cy="122555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9" name="Textfeld 56"/>
          <p:cNvSpPr txBox="1">
            <a:spLocks noChangeArrowheads="1"/>
          </p:cNvSpPr>
          <p:nvPr/>
        </p:nvSpPr>
        <p:spPr bwMode="auto">
          <a:xfrm>
            <a:off x="4859338" y="4149725"/>
            <a:ext cx="219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Buchdatenkorrektur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5844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Löschungen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46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586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3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4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5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6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7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8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1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4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5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6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7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8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602B52-22A6-4547-9191-162469ADE295}" type="slidenum">
              <a:rPr lang="de-DE"/>
              <a:pPr>
                <a:defRPr/>
              </a:pPr>
              <a:t>31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5852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feil nach rechts 52"/>
          <p:cNvSpPr/>
          <p:nvPr/>
        </p:nvSpPr>
        <p:spPr>
          <a:xfrm rot="11374832">
            <a:off x="4360863" y="5127625"/>
            <a:ext cx="527050" cy="10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48" name="Pfeil nach rechts 47"/>
          <p:cNvSpPr/>
          <p:nvPr/>
        </p:nvSpPr>
        <p:spPr>
          <a:xfrm rot="10526187">
            <a:off x="3341688" y="2903538"/>
            <a:ext cx="1263650" cy="115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Pfeil nach rechts 50"/>
          <p:cNvSpPr/>
          <p:nvPr/>
        </p:nvSpPr>
        <p:spPr>
          <a:xfrm rot="10012739">
            <a:off x="3095625" y="5557838"/>
            <a:ext cx="1814513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/>
          <p:nvPr/>
        </p:nvCxnSpPr>
        <p:spPr>
          <a:xfrm rot="5400000">
            <a:off x="947738" y="4029075"/>
            <a:ext cx="1655762" cy="31273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3" grpId="0" animBg="1"/>
      <p:bldP spid="53" grpId="1" animBg="1"/>
      <p:bldP spid="55" grpId="0" animBg="1"/>
      <p:bldP spid="48" grpId="0" animBg="1"/>
      <p:bldP spid="48" grpId="1" animBg="1"/>
      <p:bldP spid="51" grpId="0" animBg="1"/>
      <p:bldP spid="5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6868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Löschungen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0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68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5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6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7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8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9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0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1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2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3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4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5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6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7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8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9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0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1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2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3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4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5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6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7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8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9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6215D3-210B-4850-B368-F8993E4219C8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6876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36883" name="Textfeld 47"/>
          <p:cNvSpPr txBox="1">
            <a:spLocks noChangeArrowheads="1"/>
          </p:cNvSpPr>
          <p:nvPr/>
        </p:nvSpPr>
        <p:spPr bwMode="auto">
          <a:xfrm rot="-1812971">
            <a:off x="941388" y="2919413"/>
            <a:ext cx="6819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NIEMALS: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7892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Löschungen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5441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4" name="Group 5"/>
          <p:cNvGrpSpPr>
            <a:grpSpLocks noChangeAspect="1"/>
          </p:cNvGrpSpPr>
          <p:nvPr/>
        </p:nvGrpSpPr>
        <p:grpSpPr bwMode="auto">
          <a:xfrm>
            <a:off x="6929438" y="4214813"/>
            <a:ext cx="1624012" cy="1820862"/>
            <a:chOff x="4365" y="315"/>
            <a:chExt cx="1023" cy="1147"/>
          </a:xfrm>
        </p:grpSpPr>
        <p:sp>
          <p:nvSpPr>
            <p:cNvPr id="379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1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2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3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4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5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6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7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8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9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0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1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2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3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4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5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6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7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8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0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2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3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4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5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08979A-97F9-445F-96A0-9F1B51424A6C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7900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53" name="Pfeil nach rechts 52"/>
          <p:cNvSpPr/>
          <p:nvPr/>
        </p:nvSpPr>
        <p:spPr>
          <a:xfrm rot="10577522">
            <a:off x="3281363" y="2824163"/>
            <a:ext cx="1343025" cy="20161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 rot="5400000">
            <a:off x="1104106" y="3561557"/>
            <a:ext cx="1535113" cy="122555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187450" y="2852738"/>
            <a:ext cx="265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Arial Black" pitchFamily="34" charset="0"/>
              </a:rPr>
              <a:t>kein UBR-Nachweis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87FD45-2D6B-4AFA-8271-9DA7278C2F5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38916" name="Textfeld 5"/>
          <p:cNvSpPr txBox="1">
            <a:spLocks noChangeArrowheads="1"/>
          </p:cNvSpPr>
          <p:nvPr/>
        </p:nvSpPr>
        <p:spPr bwMode="auto">
          <a:xfrm>
            <a:off x="468313" y="2128838"/>
            <a:ext cx="88074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01.03.2012 12:26:54 UPD BVB12 080775206</a:t>
            </a:r>
            <a:br>
              <a:rPr lang="de-DE" sz="1400"/>
            </a:br>
            <a:r>
              <a:rPr lang="de-DE" sz="1400"/>
              <a:t>ISN &lt;4564209-6&gt;: Änderung =======================================</a:t>
            </a:r>
            <a:br>
              <a:rPr lang="de-DE" sz="1400"/>
            </a:br>
            <a:r>
              <a:rPr lang="de-DE" sz="1400"/>
              <a:t>01.03.2012 12:26:58 UPD BVB12 080775206</a:t>
            </a:r>
            <a:br>
              <a:rPr lang="de-DE" sz="1400"/>
            </a:br>
            <a:r>
              <a:rPr lang="de-DE" sz="1400"/>
              <a:t>Schlagwort-Datensatz &lt;454919&gt; mit der Verbund-ID &lt;4564209-6&gt; erfolgreich geändert</a:t>
            </a:r>
          </a:p>
          <a:p>
            <a:pPr eaLnBrk="1" hangingPunct="1"/>
            <a:r>
              <a:rPr lang="de-DE" sz="1400"/>
              <a:t/>
            </a:r>
            <a:br>
              <a:rPr lang="de-DE" sz="1400"/>
            </a:br>
            <a:r>
              <a:rPr lang="de-DE"/>
              <a:t>01.03.2012 12:26:59 DEL BVB01 080775208</a:t>
            </a:r>
            <a:br>
              <a:rPr lang="de-DE"/>
            </a:br>
            <a:r>
              <a:rPr lang="de-DE"/>
              <a:t>ISN &lt;BV009490946&gt;: Löschung =======================================</a:t>
            </a:r>
            <a:r>
              <a:rPr lang="de-DE" sz="1400"/>
              <a:t/>
            </a:r>
            <a:br>
              <a:rPr lang="de-DE" sz="1400"/>
            </a:br>
            <a:r>
              <a:rPr lang="de-DE"/>
              <a:t>01.03.2012 12:26:59 DEL BVB01 080775208</a:t>
            </a:r>
            <a:br>
              <a:rPr lang="de-DE"/>
            </a:br>
            <a:r>
              <a:rPr lang="de-DE">
                <a:solidFill>
                  <a:srgbClr val="FF0000"/>
                </a:solidFill>
              </a:rPr>
              <a:t>Titelsatz &lt;4929591&gt; wurde nicht gelöscht, weil noch Mediendaten vorhanden sind.</a:t>
            </a:r>
            <a:br>
              <a:rPr lang="de-DE">
                <a:solidFill>
                  <a:srgbClr val="FF0000"/>
                </a:solidFill>
              </a:rPr>
            </a:br>
            <a:endParaRPr lang="de-DE">
              <a:solidFill>
                <a:srgbClr val="FF0000"/>
              </a:solidFill>
            </a:endParaRPr>
          </a:p>
          <a:p>
            <a:pPr eaLnBrk="1" hangingPunct="1"/>
            <a:r>
              <a:rPr lang="de-DE" sz="1400"/>
              <a:t>01.03.2012 12:26:59 UPD BVB12 080775209</a:t>
            </a:r>
            <a:br>
              <a:rPr lang="de-DE" sz="1400"/>
            </a:br>
            <a:r>
              <a:rPr lang="de-DE" sz="1400"/>
              <a:t>Schlagwort-Satz &lt;4558213-0&gt; lokal nicht vorhanden, überspringen</a:t>
            </a:r>
            <a:br>
              <a:rPr lang="de-DE" sz="1400"/>
            </a:br>
            <a:r>
              <a:rPr lang="de-DE" sz="1400"/>
              <a:t>01.03.2012 12:26:59 UPD BVB12 080775210</a:t>
            </a:r>
            <a:br>
              <a:rPr lang="de-DE" sz="1400"/>
            </a:br>
            <a:r>
              <a:rPr lang="de-DE" sz="1400"/>
              <a:t>Schlagwort-Satz &lt;4557596-4&gt; lokal nicht vorhanden, überspringen</a:t>
            </a:r>
            <a:br>
              <a:rPr lang="de-DE" sz="1400"/>
            </a:br>
            <a:r>
              <a:rPr lang="de-DE" sz="1400"/>
              <a:t>01.03.2012 12:26:59 UPD BVB12 080775211</a:t>
            </a:r>
            <a:br>
              <a:rPr lang="de-DE" sz="1400"/>
            </a:br>
            <a:r>
              <a:rPr lang="de-DE" sz="1400"/>
              <a:t>ISN &lt;4555625-8&gt;: Änderung =======================================</a:t>
            </a:r>
            <a:br>
              <a:rPr lang="de-DE" sz="1400"/>
            </a:br>
            <a:r>
              <a:rPr lang="de-DE" sz="1400"/>
              <a:t>01.03.2012 12:27:01 UPD BVB12 080775211</a:t>
            </a:r>
            <a:br>
              <a:rPr lang="de-DE" sz="1400"/>
            </a:br>
            <a:r>
              <a:rPr lang="de-DE" sz="1400"/>
              <a:t>Schlagwort-Datensatz &lt;165853&gt; mit der Verbund-ID &lt;4555625-8&gt; erfolgreich geändert</a:t>
            </a:r>
            <a:br>
              <a:rPr lang="de-DE" sz="1400"/>
            </a:br>
            <a:endParaRPr lang="de-DE" sz="140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383506"/>
            <a:ext cx="5878413" cy="500063"/>
          </a:xfrm>
        </p:spPr>
        <p:txBody>
          <a:bodyPr/>
          <a:lstStyle/>
          <a:p>
            <a:r>
              <a:rPr lang="de-DE" dirty="0" smtClean="0"/>
              <a:t>Sie erinnern sich? Dateninkonsistenz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57250" y="1500188"/>
            <a:ext cx="6858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Das Datenmodell im bayerischen Verbund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Auswirkungen auf die Medienbearbeitung 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>Ein Blick auf das </a:t>
            </a:r>
            <a:r>
              <a:rPr lang="de-DE" dirty="0" smtClean="0">
                <a:solidFill>
                  <a:srgbClr val="C00000"/>
                </a:solidFill>
                <a:latin typeface="Humnst777 BT" pitchFamily="34" charset="0"/>
              </a:rPr>
              <a:t>Lokalsystem</a:t>
            </a:r>
            <a:br>
              <a:rPr lang="de-DE" dirty="0" smtClean="0">
                <a:solidFill>
                  <a:srgbClr val="C00000"/>
                </a:solidFill>
                <a:latin typeface="Humnst777 BT" pitchFamily="34" charset="0"/>
              </a:rPr>
            </a:br>
            <a:endParaRPr lang="de-DE" dirty="0" smtClean="0">
              <a:solidFill>
                <a:srgbClr val="C00000"/>
              </a:solidFill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Ausblick (</a:t>
            </a:r>
            <a:r>
              <a:rPr lang="de-DE" dirty="0" err="1">
                <a:latin typeface="Humnst777 BT" pitchFamily="34" charset="0"/>
              </a:rPr>
              <a:t>Cloud</a:t>
            </a:r>
            <a:r>
              <a:rPr lang="de-DE" dirty="0">
                <a:latin typeface="Humnst777 BT" pitchFamily="34" charset="0"/>
              </a:rPr>
              <a:t>)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Fragen?</a:t>
            </a:r>
          </a:p>
        </p:txBody>
      </p:sp>
      <p:pic>
        <p:nvPicPr>
          <p:cNvPr id="39939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14563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90999-FA54-4F6E-83CC-FDC91B2D0EBB}" type="slidenum">
              <a:rPr lang="de-DE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8313" y="2420938"/>
            <a:ext cx="8215312" cy="228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11188" y="2571750"/>
            <a:ext cx="4105275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0964" name="Titel 22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Lokalsystem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15063" y="2571750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3929063"/>
            <a:ext cx="1928812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4716463" y="2895600"/>
            <a:ext cx="1498600" cy="17303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0" idx="1"/>
          </p:cNvCxnSpPr>
          <p:nvPr/>
        </p:nvCxnSpPr>
        <p:spPr>
          <a:xfrm>
            <a:off x="4716463" y="4076700"/>
            <a:ext cx="1498600" cy="1762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14375" y="4059238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14375" y="263842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3263" y="3490913"/>
            <a:ext cx="2500312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93A27-58E7-4C27-8901-172BBC1B3FC1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 rot="-1932583">
            <a:off x="498475" y="3287713"/>
            <a:ext cx="8088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800">
                <a:latin typeface="Arial Black" pitchFamily="34" charset="0"/>
              </a:rPr>
              <a:t>Regensburger Katalog?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9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Lokalsystem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28688" y="2500313"/>
            <a:ext cx="3357562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r>
              <a:rPr lang="de-DE" dirty="0"/>
              <a:t>Titeldaten</a:t>
            </a:r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86438" y="1571625"/>
            <a:ext cx="1928812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Ausleihsystem</a:t>
            </a:r>
          </a:p>
          <a:p>
            <a:pPr>
              <a:defRPr/>
            </a:pPr>
            <a:r>
              <a:rPr lang="de-DE" dirty="0"/>
              <a:t>(Buchdaten + Benutzerdaten)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86438" y="5072063"/>
            <a:ext cx="1928812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cxnSp>
        <p:nvCxnSpPr>
          <p:cNvPr id="12" name="Gerade Verbindung mit Pfeil 11"/>
          <p:cNvCxnSpPr>
            <a:endCxn id="7" idx="1"/>
          </p:cNvCxnSpPr>
          <p:nvPr/>
        </p:nvCxnSpPr>
        <p:spPr>
          <a:xfrm flipV="1">
            <a:off x="4286250" y="2033588"/>
            <a:ext cx="1500188" cy="68103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00125" y="4130675"/>
            <a:ext cx="1500188" cy="246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Personendaten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00125" y="2643188"/>
            <a:ext cx="1500188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Einzelschlagwörter und</a:t>
            </a:r>
          </a:p>
          <a:p>
            <a:pPr>
              <a:defRPr/>
            </a:pPr>
            <a:r>
              <a:rPr lang="de-DE" sz="1000" dirty="0"/>
              <a:t>Kettenregister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00125" y="3497263"/>
            <a:ext cx="1500188" cy="246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Körperschaftsdaten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715000" y="2857500"/>
            <a:ext cx="2143125" cy="15001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Regensburger Katalog </a:t>
            </a:r>
          </a:p>
          <a:p>
            <a:pPr algn="ctr">
              <a:defRPr/>
            </a:pPr>
            <a:r>
              <a:rPr lang="de-DE" dirty="0"/>
              <a:t>(OPAC)</a:t>
            </a:r>
          </a:p>
        </p:txBody>
      </p:sp>
      <p:cxnSp>
        <p:nvCxnSpPr>
          <p:cNvPr id="24" name="Gerade Verbindung mit Pfeil 23"/>
          <p:cNvCxnSpPr>
            <a:endCxn id="22" idx="1"/>
          </p:cNvCxnSpPr>
          <p:nvPr/>
        </p:nvCxnSpPr>
        <p:spPr>
          <a:xfrm flipV="1">
            <a:off x="4286250" y="3608388"/>
            <a:ext cx="1428750" cy="3492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7" idx="2"/>
            <a:endCxn id="22" idx="0"/>
          </p:cNvCxnSpPr>
          <p:nvPr/>
        </p:nvCxnSpPr>
        <p:spPr>
          <a:xfrm rot="16200000" flipH="1">
            <a:off x="6587332" y="2658268"/>
            <a:ext cx="361950" cy="365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8" idx="0"/>
            <a:endCxn id="22" idx="2"/>
          </p:cNvCxnSpPr>
          <p:nvPr/>
        </p:nvCxnSpPr>
        <p:spPr>
          <a:xfrm rot="5400000" flipH="1" flipV="1">
            <a:off x="6411119" y="4696619"/>
            <a:ext cx="714375" cy="365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41D1-AD20-421F-8676-485D6771482D}" type="slidenum">
              <a:rPr lang="de-DE"/>
              <a:pPr>
                <a:defRPr/>
              </a:pPr>
              <a:t>37</a:t>
            </a:fld>
            <a:endParaRPr lang="de-DE"/>
          </a:p>
        </p:txBody>
      </p:sp>
      <p:cxnSp>
        <p:nvCxnSpPr>
          <p:cNvPr id="13" name="Gerade Verbindung mit Pfeil 12"/>
          <p:cNvCxnSpPr>
            <a:endCxn id="8" idx="1"/>
          </p:cNvCxnSpPr>
          <p:nvPr/>
        </p:nvCxnSpPr>
        <p:spPr>
          <a:xfrm>
            <a:off x="4143375" y="4500563"/>
            <a:ext cx="1643063" cy="8953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bgerundetes Rechteck 28"/>
          <p:cNvSpPr/>
          <p:nvPr/>
        </p:nvSpPr>
        <p:spPr>
          <a:xfrm>
            <a:off x="4214813" y="1714500"/>
            <a:ext cx="4714875" cy="37147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Re</a:t>
            </a:r>
          </a:p>
        </p:txBody>
      </p:sp>
      <p:sp>
        <p:nvSpPr>
          <p:cNvPr id="43011" name="Titel 21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Lokalsystem</a:t>
            </a:r>
          </a:p>
        </p:txBody>
      </p:sp>
      <p:grpSp>
        <p:nvGrpSpPr>
          <p:cNvPr id="43012" name="Gruppieren 6"/>
          <p:cNvGrpSpPr>
            <a:grpSpLocks/>
          </p:cNvGrpSpPr>
          <p:nvPr/>
        </p:nvGrpSpPr>
        <p:grpSpPr bwMode="auto">
          <a:xfrm>
            <a:off x="4357688" y="2000250"/>
            <a:ext cx="4500562" cy="3143250"/>
            <a:chOff x="1214414" y="785794"/>
            <a:chExt cx="6427787" cy="4638700"/>
          </a:xfrm>
        </p:grpSpPr>
        <p:pic>
          <p:nvPicPr>
            <p:cNvPr id="430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785794"/>
              <a:ext cx="6427787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4357694"/>
              <a:ext cx="6337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feld 8"/>
          <p:cNvSpPr txBox="1"/>
          <p:nvPr/>
        </p:nvSpPr>
        <p:spPr>
          <a:xfrm>
            <a:off x="428625" y="2643188"/>
            <a:ext cx="3571875" cy="2586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15000" y="5643563"/>
            <a:ext cx="2714625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Erwerbungsdaten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4357688" y="4500563"/>
            <a:ext cx="4429125" cy="6429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57688" y="3500438"/>
            <a:ext cx="4429125" cy="928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384675" y="2071688"/>
            <a:ext cx="2857500" cy="7143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3714750" y="2428875"/>
            <a:ext cx="714375" cy="5746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5400000">
            <a:off x="6608763" y="2606675"/>
            <a:ext cx="2214562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5400000" flipH="1" flipV="1">
            <a:off x="6573044" y="5357019"/>
            <a:ext cx="571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15000" y="1143000"/>
            <a:ext cx="2714625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Ausleihsystem (Buchdaten)</a:t>
            </a:r>
          </a:p>
        </p:txBody>
      </p:sp>
      <p:pic>
        <p:nvPicPr>
          <p:cNvPr id="389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32289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Textfeld 42"/>
          <p:cNvSpPr txBox="1">
            <a:spLocks noChangeArrowheads="1"/>
          </p:cNvSpPr>
          <p:nvPr/>
        </p:nvSpPr>
        <p:spPr bwMode="auto">
          <a:xfrm>
            <a:off x="5572125" y="1714500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chemeClr val="bg1"/>
                </a:solidFill>
              </a:rPr>
              <a:t>Regensburger Katalog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52171-24D9-4DD7-A77E-369E47C6EA04}" type="slidenum">
              <a:rPr lang="de-DE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4" grpId="0" animBg="1"/>
      <p:bldP spid="27" grpId="0" animBg="1"/>
      <p:bldP spid="30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57250" y="1500188"/>
            <a:ext cx="6858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Das Datenmodell im bayerischen Verbund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Auswirkungen auf die Medienbearbeitung 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Ein Blick auf das </a:t>
            </a:r>
            <a:r>
              <a:rPr lang="de-DE" dirty="0" smtClean="0">
                <a:latin typeface="Humnst777 BT" pitchFamily="34" charset="0"/>
              </a:rPr>
              <a:t>Lokalsystem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de-DE" dirty="0" smtClean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 smtClean="0">
                <a:latin typeface="Humnst777 BT" pitchFamily="34" charset="0"/>
              </a:rPr>
              <a:t> </a:t>
            </a:r>
            <a:r>
              <a:rPr lang="de-DE" dirty="0" smtClean="0">
                <a:solidFill>
                  <a:srgbClr val="C00000"/>
                </a:solidFill>
                <a:latin typeface="Humnst777 BT" pitchFamily="34" charset="0"/>
              </a:rPr>
              <a:t>Ausblick (</a:t>
            </a:r>
            <a:r>
              <a:rPr lang="de-DE" dirty="0" err="1" smtClean="0">
                <a:solidFill>
                  <a:srgbClr val="C00000"/>
                </a:solidFill>
                <a:latin typeface="Humnst777 BT" pitchFamily="34" charset="0"/>
              </a:rPr>
              <a:t>Cloud</a:t>
            </a:r>
            <a:r>
              <a:rPr lang="de-DE" dirty="0" smtClean="0">
                <a:solidFill>
                  <a:srgbClr val="C00000"/>
                </a:solidFill>
                <a:latin typeface="Humnst777 BT" pitchFamily="34" charset="0"/>
              </a:rPr>
              <a:t>)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</a:rPr>
              <a:t/>
            </a:r>
            <a:br>
              <a:rPr lang="de-DE" dirty="0">
                <a:solidFill>
                  <a:srgbClr val="C00000"/>
                </a:solidFill>
                <a:latin typeface="Humnst777 BT" pitchFamily="34" charset="0"/>
              </a:rPr>
            </a:br>
            <a:endParaRPr lang="de-DE" dirty="0">
              <a:solidFill>
                <a:srgbClr val="C00000"/>
              </a:solidFill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Fragen?</a:t>
            </a:r>
          </a:p>
        </p:txBody>
      </p:sp>
      <p:pic>
        <p:nvPicPr>
          <p:cNvPr id="6147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14563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06AD0-D725-4636-B914-A0D0FAF32090}" type="slidenum">
              <a:rPr lang="de-DE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7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6" descr="MikroficheLeseplat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54292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el 8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Mikrofiche-Katalog</a:t>
            </a:r>
          </a:p>
        </p:txBody>
      </p:sp>
      <p:pic>
        <p:nvPicPr>
          <p:cNvPr id="8196" name="Grafik 7" descr="mikrofich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28575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Grafik 8" descr="floppy disk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841">
            <a:off x="6032500" y="157797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7EC001-0320-41F5-9629-97F6638F551C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 descr="C:\Dokumente und Einstellungen\Administrator\Lokale Einstellungen\Temporary Internet Files\Content.IE5\2BH6V9H9\MC900441809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2" y="-963489"/>
            <a:ext cx="9176722" cy="94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itel 21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Ausblick: Arbeiten in der </a:t>
            </a:r>
            <a:r>
              <a:rPr lang="de-DE" dirty="0" err="1" smtClean="0"/>
              <a:t>Cloud</a:t>
            </a:r>
            <a:endParaRPr lang="de-DE" dirty="0" smtClean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52171-24D9-4DD7-A77E-369E47C6EA04}" type="slidenum">
              <a:rPr lang="de-DE"/>
              <a:pPr>
                <a:defRPr/>
              </a:pPr>
              <a:t>40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7544" y="6237312"/>
            <a:ext cx="520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4"/>
              </a:rPr>
              <a:t>http://www.youtube.com/watch?v=kSCUwyVLxas</a:t>
            </a:r>
            <a:endParaRPr lang="de-DE" dirty="0"/>
          </a:p>
        </p:txBody>
      </p:sp>
      <p:pic>
        <p:nvPicPr>
          <p:cNvPr id="9011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442">
            <a:off x="741997" y="2738620"/>
            <a:ext cx="3067050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5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28">
            <a:off x="3411378" y="3513047"/>
            <a:ext cx="49815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6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012">
            <a:off x="5100918" y="1887290"/>
            <a:ext cx="3695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5ECC98-4996-49AA-BA63-D48D10D9F161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32440" cy="47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1124744"/>
            <a:ext cx="7500938" cy="500063"/>
          </a:xfrm>
        </p:spPr>
        <p:txBody>
          <a:bodyPr/>
          <a:lstStyle/>
          <a:p>
            <a:r>
              <a:rPr lang="de-DE" dirty="0" err="1" smtClean="0"/>
              <a:t>WorldShare</a:t>
            </a:r>
            <a:r>
              <a:rPr lang="de-DE" baseline="0" dirty="0" smtClean="0"/>
              <a:t> Management Services: 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5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5ECC98-4996-49AA-BA63-D48D10D9F161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9608"/>
            <a:ext cx="6840760" cy="5009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4223227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-36512" y="1162744"/>
            <a:ext cx="7815213" cy="500063"/>
          </a:xfrm>
        </p:spPr>
        <p:txBody>
          <a:bodyPr/>
          <a:lstStyle/>
          <a:p>
            <a:r>
              <a:rPr lang="de-DE" dirty="0" err="1" smtClean="0"/>
              <a:t>Cloudbasierte</a:t>
            </a:r>
            <a:r>
              <a:rPr lang="de-DE" dirty="0" smtClean="0"/>
              <a:t> Infrastruktur</a:t>
            </a:r>
            <a:r>
              <a:rPr lang="de-DE" baseline="0" dirty="0" smtClean="0"/>
              <a:t> für Bibliotheken (CIB)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1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088" y="1484313"/>
            <a:ext cx="6858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Das Datenmodell im bayerischen Verbund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Auswirkungen auf die Medienbearbeitung 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Ein Blick auf das Lokalsystem</a:t>
            </a:r>
            <a:br>
              <a:rPr lang="de-DE" dirty="0">
                <a:latin typeface="Humnst777 BT" pitchFamily="34" charset="0"/>
              </a:rPr>
            </a:br>
            <a:endParaRPr lang="de-DE" dirty="0">
              <a:latin typeface="Humnst777 BT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</a:rPr>
              <a:t> </a:t>
            </a:r>
            <a:r>
              <a:rPr lang="de-DE" sz="3600" dirty="0">
                <a:solidFill>
                  <a:srgbClr val="C00000"/>
                </a:solidFill>
                <a:latin typeface="Humnst777 BT" pitchFamily="34" charset="0"/>
              </a:rPr>
              <a:t>Fragen?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D95494-2DA2-42FB-9260-DD00B0B8B77D}" type="slidenum">
              <a:rPr lang="de-DE"/>
              <a:pPr>
                <a:defRPr/>
              </a:pPr>
              <a:t>43</a:t>
            </a:fld>
            <a:endParaRPr lang="de-DE"/>
          </a:p>
        </p:txBody>
      </p:sp>
      <p:pic>
        <p:nvPicPr>
          <p:cNvPr id="39942" name="Picture 6" descr="C:\Dokumente und Einstellungen\Administrator\Eigene Dateien\Eigene Bilder\Microsoft Clip Organizer\j0434859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8104" y="1988840"/>
            <a:ext cx="3384375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C:\Dokumente und Einstellungen\Administrator\Eigene Dateien\Eigene Bilder\Microsoft Clip Organizer\j0403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8909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1563" y="2714625"/>
            <a:ext cx="539432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400" dirty="0">
                <a:solidFill>
                  <a:schemeClr val="accent1">
                    <a:lumMod val="75000"/>
                  </a:schemeClr>
                </a:solidFill>
                <a:latin typeface="Humnst777 BT" pitchFamily="34" charset="0"/>
              </a:rPr>
              <a:t>Vielen Dank für Ihre </a:t>
            </a:r>
          </a:p>
          <a:p>
            <a:pPr>
              <a:defRPr/>
            </a:pPr>
            <a:endParaRPr lang="de-DE" sz="4400" dirty="0">
              <a:solidFill>
                <a:schemeClr val="accent1">
                  <a:lumMod val="75000"/>
                </a:schemeClr>
              </a:solidFill>
              <a:latin typeface="Humnst777 BT" pitchFamily="34" charset="0"/>
            </a:endParaRPr>
          </a:p>
          <a:p>
            <a:pPr algn="ctr">
              <a:defRPr/>
            </a:pPr>
            <a:r>
              <a:rPr lang="de-DE" sz="4400" dirty="0">
                <a:solidFill>
                  <a:schemeClr val="accent1">
                    <a:lumMod val="75000"/>
                  </a:schemeClr>
                </a:solidFill>
                <a:latin typeface="Humnst777 BT" pitchFamily="34" charset="0"/>
              </a:rPr>
              <a:t>Aufmerksamkeit!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EFDE2-23D7-4245-885C-9136FFBE3ECF}" type="slidenum">
              <a:rPr lang="de-DE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8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Mikrofiche-Katalog - Titelaufnahmen</a:t>
            </a:r>
          </a:p>
        </p:txBody>
      </p:sp>
      <p:pic>
        <p:nvPicPr>
          <p:cNvPr id="9219" name="Grafik 7" descr="mikrofich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28575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79B1CA-28A7-4FEA-A598-3BFA5B1E023E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9221" name="Textfeld 2"/>
          <p:cNvSpPr txBox="1">
            <a:spLocks noChangeArrowheads="1"/>
          </p:cNvSpPr>
          <p:nvPr/>
        </p:nvSpPr>
        <p:spPr bwMode="auto">
          <a:xfrm>
            <a:off x="827088" y="2060575"/>
            <a:ext cx="33131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400" b="1" i="1"/>
              <a:t>UB Bamberg</a:t>
            </a:r>
          </a:p>
          <a:p>
            <a:pPr algn="r" eaLnBrk="1" hangingPunct="1"/>
            <a:r>
              <a:rPr lang="de-DE" sz="1400"/>
              <a:t>31/ST 505 mm 30577 </a:t>
            </a:r>
          </a:p>
          <a:p>
            <a:pPr eaLnBrk="1" hangingPunct="1"/>
            <a:r>
              <a:rPr lang="de-DE" sz="1400"/>
              <a:t>Fischer, Joachim:</a:t>
            </a:r>
          </a:p>
          <a:p>
            <a:pPr eaLnBrk="1" hangingPunct="1"/>
            <a:r>
              <a:rPr lang="de-DE" sz="1400"/>
              <a:t>Bausteine der Wirtschaftsinformatik</a:t>
            </a:r>
          </a:p>
          <a:p>
            <a:pPr eaLnBrk="1" hangingPunct="1"/>
            <a:r>
              <a:rPr lang="de-DE" sz="1400"/>
              <a:t>…</a:t>
            </a:r>
          </a:p>
        </p:txBody>
      </p:sp>
      <p:sp>
        <p:nvSpPr>
          <p:cNvPr id="9222" name="Textfeld 8"/>
          <p:cNvSpPr txBox="1">
            <a:spLocks noChangeArrowheads="1"/>
          </p:cNvSpPr>
          <p:nvPr/>
        </p:nvSpPr>
        <p:spPr bwMode="auto">
          <a:xfrm>
            <a:off x="827088" y="3141663"/>
            <a:ext cx="33131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400" b="1" i="1"/>
              <a:t>UB Bayreuth</a:t>
            </a:r>
          </a:p>
          <a:p>
            <a:pPr algn="r" eaLnBrk="1" hangingPunct="1"/>
            <a:r>
              <a:rPr lang="de-DE" sz="1400"/>
              <a:t>31/QH 500 F529(2) </a:t>
            </a:r>
          </a:p>
          <a:p>
            <a:pPr eaLnBrk="1" hangingPunct="1"/>
            <a:r>
              <a:rPr lang="de-DE" sz="1400"/>
              <a:t>Fischer, Joachim:</a:t>
            </a:r>
          </a:p>
          <a:p>
            <a:pPr eaLnBrk="1" hangingPunct="1"/>
            <a:r>
              <a:rPr lang="de-DE" sz="1400"/>
              <a:t>Bausteine der Wirtschaftsinformatik</a:t>
            </a:r>
          </a:p>
          <a:p>
            <a:pPr eaLnBrk="1" hangingPunct="1"/>
            <a:r>
              <a:rPr lang="de-DE" sz="1400"/>
              <a:t>…</a:t>
            </a:r>
          </a:p>
        </p:txBody>
      </p:sp>
      <p:sp>
        <p:nvSpPr>
          <p:cNvPr id="9223" name="Textfeld 10"/>
          <p:cNvSpPr txBox="1">
            <a:spLocks noChangeArrowheads="1"/>
          </p:cNvSpPr>
          <p:nvPr/>
        </p:nvSpPr>
        <p:spPr bwMode="auto">
          <a:xfrm>
            <a:off x="827088" y="4221163"/>
            <a:ext cx="33131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400" b="1" i="1"/>
              <a:t>UB Regensburg</a:t>
            </a:r>
          </a:p>
          <a:p>
            <a:pPr algn="r" eaLnBrk="1" hangingPunct="1"/>
            <a:r>
              <a:rPr lang="de-DE" sz="1400"/>
              <a:t>00/QH 500 F529 B3(2) </a:t>
            </a:r>
          </a:p>
          <a:p>
            <a:pPr eaLnBrk="1" hangingPunct="1"/>
            <a:r>
              <a:rPr lang="de-DE" sz="1400"/>
              <a:t>Fischer, Joachim:</a:t>
            </a:r>
          </a:p>
          <a:p>
            <a:pPr eaLnBrk="1" hangingPunct="1"/>
            <a:r>
              <a:rPr lang="de-DE" sz="1400"/>
              <a:t>Bausteine der Wirtschaftsinformatik</a:t>
            </a:r>
          </a:p>
          <a:p>
            <a:pPr eaLnBrk="1" hangingPunct="1"/>
            <a:r>
              <a:rPr lang="de-DE" sz="1400"/>
              <a:t>…</a:t>
            </a:r>
          </a:p>
        </p:txBody>
      </p:sp>
      <p:sp>
        <p:nvSpPr>
          <p:cNvPr id="9224" name="Textfeld 11"/>
          <p:cNvSpPr txBox="1">
            <a:spLocks noChangeArrowheads="1"/>
          </p:cNvSpPr>
          <p:nvPr/>
        </p:nvSpPr>
        <p:spPr bwMode="auto">
          <a:xfrm>
            <a:off x="827088" y="5300663"/>
            <a:ext cx="33131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400" b="1" i="1"/>
              <a:t>UB Würzburg</a:t>
            </a:r>
          </a:p>
          <a:p>
            <a:pPr algn="r" eaLnBrk="1" hangingPunct="1"/>
            <a:r>
              <a:rPr lang="de-DE" sz="1400"/>
              <a:t>20/QH 500 F529(2)  </a:t>
            </a:r>
          </a:p>
          <a:p>
            <a:pPr eaLnBrk="1" hangingPunct="1"/>
            <a:r>
              <a:rPr lang="de-DE" sz="1400"/>
              <a:t>Fischer, Joachim:</a:t>
            </a:r>
          </a:p>
          <a:p>
            <a:pPr eaLnBrk="1" hangingPunct="1"/>
            <a:r>
              <a:rPr lang="de-DE" sz="1400"/>
              <a:t>Bausteine der Wirtschaftsinformatik</a:t>
            </a:r>
          </a:p>
          <a:p>
            <a:pPr eaLnBrk="1" hangingPunct="1"/>
            <a:r>
              <a:rPr lang="de-DE" sz="1400"/>
              <a:t>…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363" y="5116513"/>
            <a:ext cx="3168650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= 1 Titelaufnahme / Bibliothek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7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BVB-KAT</a:t>
            </a:r>
          </a:p>
        </p:txBody>
      </p:sp>
      <p:sp>
        <p:nvSpPr>
          <p:cNvPr id="10243" name="Textfeld 11"/>
          <p:cNvSpPr txBox="1">
            <a:spLocks noChangeArrowheads="1"/>
          </p:cNvSpPr>
          <p:nvPr/>
        </p:nvSpPr>
        <p:spPr bwMode="auto">
          <a:xfrm>
            <a:off x="1000125" y="1714500"/>
            <a:ext cx="291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PC mit Terminal-Emulation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1563" y="2854325"/>
            <a:ext cx="435292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Benutzerendgerät zur Eingabe und Anzeige von Daten</a:t>
            </a:r>
          </a:p>
        </p:txBody>
      </p:sp>
      <p:sp>
        <p:nvSpPr>
          <p:cNvPr id="14" name="Textfeld 13"/>
          <p:cNvSpPr txBox="1"/>
          <p:nvPr/>
        </p:nvSpPr>
        <p:spPr>
          <a:xfrm rot="10800000" flipV="1">
            <a:off x="1071563" y="3643313"/>
            <a:ext cx="461645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Daten-Endgerät ohne Rechner-Intelligenz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71563" y="2344738"/>
            <a:ext cx="1057275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Terminal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90613" y="4471988"/>
            <a:ext cx="223520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Emulation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71563" y="4997450"/>
            <a:ext cx="34290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Nachbildung eines Terminals</a:t>
            </a:r>
          </a:p>
        </p:txBody>
      </p:sp>
      <p:pic>
        <p:nvPicPr>
          <p:cNvPr id="10249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28875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B54C8A-7010-44E2-B69E-27972158176C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0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BVB-KAT</a:t>
            </a:r>
          </a:p>
        </p:txBody>
      </p:sp>
      <p:pic>
        <p:nvPicPr>
          <p:cNvPr id="11267" name="Grafik 10" descr="bvbka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45005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16240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17" descr="bvbka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313113"/>
            <a:ext cx="459581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66046B-AFC7-4131-8F56-66CABC98DD1D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8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BVB-KAT-Datenmodell</a:t>
            </a:r>
          </a:p>
        </p:txBody>
      </p:sp>
      <p:pic>
        <p:nvPicPr>
          <p:cNvPr id="12291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96975"/>
            <a:ext cx="16240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fik 8" descr="bvbkat_Lokaldat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83550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feld 12"/>
          <p:cNvSpPr txBox="1">
            <a:spLocks noChangeArrowheads="1"/>
          </p:cNvSpPr>
          <p:nvPr/>
        </p:nvSpPr>
        <p:spPr bwMode="auto">
          <a:xfrm>
            <a:off x="500063" y="23574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Lokaldaten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67BA9-C98B-4C4F-B446-197925200A63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27088" y="4926013"/>
            <a:ext cx="7851775" cy="1816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B V B – K A T      06900038      UB Regensburg, Katalog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Titel-Bestand  /  Verbund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---------------- 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HST   Dynamik des arktischen Meereises</a:t>
            </a:r>
          </a:p>
          <a:p>
            <a:pPr>
              <a:defRPr/>
            </a:pP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                BIK     Bibliothek                         Lokalsätze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Bestand in:      028     UB Erlangen  (29)                   0001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                069     UB Regensburg  (355)                0002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56163" y="5189538"/>
            <a:ext cx="392747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= 1 Titelaufnahme für alle Bibliotheken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4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BVB-KAT-Datenmodell</a:t>
            </a:r>
          </a:p>
        </p:txBody>
      </p:sp>
      <p:pic>
        <p:nvPicPr>
          <p:cNvPr id="13315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41438"/>
            <a:ext cx="16240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357158" y="3621088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47"/>
          <p:cNvSpPr txBox="1">
            <a:spLocks noChangeArrowheads="1"/>
          </p:cNvSpPr>
          <p:nvPr/>
        </p:nvSpPr>
        <p:spPr bwMode="auto">
          <a:xfrm>
            <a:off x="8099425" y="3284538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Verbund</a:t>
            </a:r>
          </a:p>
        </p:txBody>
      </p:sp>
      <p:sp>
        <p:nvSpPr>
          <p:cNvPr id="13318" name="Textfeld 48"/>
          <p:cNvSpPr txBox="1">
            <a:spLocks noChangeArrowheads="1"/>
          </p:cNvSpPr>
          <p:nvPr/>
        </p:nvSpPr>
        <p:spPr bwMode="auto">
          <a:xfrm>
            <a:off x="7677150" y="36449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Lokalsystem</a:t>
            </a:r>
          </a:p>
        </p:txBody>
      </p:sp>
      <p:grpSp>
        <p:nvGrpSpPr>
          <p:cNvPr id="13319" name="Gruppieren 50"/>
          <p:cNvGrpSpPr>
            <a:grpSpLocks/>
          </p:cNvGrpSpPr>
          <p:nvPr/>
        </p:nvGrpSpPr>
        <p:grpSpPr bwMode="auto">
          <a:xfrm>
            <a:off x="0" y="1857375"/>
            <a:ext cx="8143875" cy="4289425"/>
            <a:chOff x="-32" y="1857404"/>
            <a:chExt cx="8143932" cy="4289629"/>
          </a:xfrm>
        </p:grpSpPr>
        <p:sp>
          <p:nvSpPr>
            <p:cNvPr id="11" name="Textfeld 10"/>
            <p:cNvSpPr txBox="1"/>
            <p:nvPr/>
          </p:nvSpPr>
          <p:spPr>
            <a:xfrm>
              <a:off x="500035" y="1857404"/>
              <a:ext cx="3000396" cy="369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Personen-Normdaten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00035" y="2273349"/>
              <a:ext cx="3000396" cy="369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Körperschafts-Normdaten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00035" y="2701994"/>
              <a:ext cx="3000396" cy="64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Schlagwortketten und</a:t>
              </a:r>
            </a:p>
            <a:p>
              <a:pPr>
                <a:defRPr/>
              </a:pPr>
              <a:r>
                <a:rPr lang="de-DE" dirty="0"/>
                <a:t>Standard-Schlagwörter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857620" y="1928845"/>
              <a:ext cx="1857388" cy="14780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de-DE" dirty="0"/>
            </a:p>
            <a:p>
              <a:pPr>
                <a:defRPr/>
              </a:pPr>
              <a:r>
                <a:rPr lang="de-DE" dirty="0"/>
                <a:t>Titeldaten</a:t>
              </a:r>
            </a:p>
            <a:p>
              <a:pPr>
                <a:defRPr/>
              </a:pPr>
              <a:r>
                <a:rPr lang="de-DE" dirty="0"/>
                <a:t>(incl. Fremddaten)</a:t>
              </a:r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286512" y="2643254"/>
              <a:ext cx="1312872" cy="3699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Lokaldaten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857620" y="4143513"/>
              <a:ext cx="1928827" cy="14764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de-DE" dirty="0"/>
            </a:p>
            <a:p>
              <a:pPr>
                <a:defRPr/>
              </a:pPr>
              <a:r>
                <a:rPr lang="de-DE" dirty="0"/>
                <a:t>Titeldaten</a:t>
              </a:r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215075" y="4143513"/>
              <a:ext cx="1928825" cy="6461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Buchdaten</a:t>
              </a:r>
            </a:p>
            <a:p>
              <a:pPr>
                <a:defRPr/>
              </a:pPr>
              <a:r>
                <a:rPr lang="de-DE" dirty="0"/>
                <a:t>(Ausleihsystem)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215075" y="5500890"/>
              <a:ext cx="1928825" cy="6461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Erwerbungs-</a:t>
              </a:r>
            </a:p>
            <a:p>
              <a:pPr>
                <a:defRPr/>
              </a:pPr>
              <a:r>
                <a:rPr lang="de-DE" dirty="0"/>
                <a:t>Daten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14348" y="4997628"/>
              <a:ext cx="2500331" cy="3683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Körperschaftsdaten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-32" y="3500545"/>
              <a:ext cx="2249504" cy="36990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SIKOM-Schnittstelle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000496" y="4857922"/>
              <a:ext cx="1676412" cy="5842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dirty="0"/>
                <a:t>(incl. Lokaldaten</a:t>
              </a:r>
            </a:p>
            <a:p>
              <a:pPr>
                <a:defRPr/>
              </a:pPr>
              <a:r>
                <a:rPr lang="de-DE" sz="1600" dirty="0"/>
                <a:t>aus BVB)</a:t>
              </a:r>
            </a:p>
          </p:txBody>
        </p:sp>
        <p:cxnSp>
          <p:nvCxnSpPr>
            <p:cNvPr id="26" name="Gerade Verbindung mit Pfeil 25"/>
            <p:cNvCxnSpPr>
              <a:stCxn id="11" idx="3"/>
            </p:cNvCxnSpPr>
            <p:nvPr/>
          </p:nvCxnSpPr>
          <p:spPr>
            <a:xfrm>
              <a:off x="3500431" y="2041563"/>
              <a:ext cx="428628" cy="244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12" idx="3"/>
            </p:cNvCxnSpPr>
            <p:nvPr/>
          </p:nvCxnSpPr>
          <p:spPr>
            <a:xfrm>
              <a:off x="3500431" y="2459096"/>
              <a:ext cx="428628" cy="412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13" idx="3"/>
            </p:cNvCxnSpPr>
            <p:nvPr/>
          </p:nvCxnSpPr>
          <p:spPr>
            <a:xfrm flipV="1">
              <a:off x="3500431" y="2929018"/>
              <a:ext cx="357189" cy="968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15" idx="1"/>
            </p:cNvCxnSpPr>
            <p:nvPr/>
          </p:nvCxnSpPr>
          <p:spPr>
            <a:xfrm rot="10800000" flipV="1">
              <a:off x="5643571" y="2827413"/>
              <a:ext cx="642941" cy="301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stCxn id="14" idx="2"/>
            </p:cNvCxnSpPr>
            <p:nvPr/>
          </p:nvCxnSpPr>
          <p:spPr>
            <a:xfrm rot="5400000">
              <a:off x="4453717" y="3737887"/>
              <a:ext cx="665195" cy="317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rot="5400000">
              <a:off x="1964498" y="3749000"/>
              <a:ext cx="785849" cy="317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 rot="5400000">
              <a:off x="1465193" y="3821235"/>
              <a:ext cx="2357549" cy="158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stCxn id="21" idx="3"/>
            </p:cNvCxnSpPr>
            <p:nvPr/>
          </p:nvCxnSpPr>
          <p:spPr>
            <a:xfrm>
              <a:off x="3214679" y="4465791"/>
              <a:ext cx="642941" cy="1063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22" idx="3"/>
            </p:cNvCxnSpPr>
            <p:nvPr/>
          </p:nvCxnSpPr>
          <p:spPr>
            <a:xfrm flipV="1">
              <a:off x="3214679" y="5072245"/>
              <a:ext cx="642941" cy="1095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endCxn id="19" idx="1"/>
            </p:cNvCxnSpPr>
            <p:nvPr/>
          </p:nvCxnSpPr>
          <p:spPr>
            <a:xfrm flipV="1">
              <a:off x="5786447" y="4465791"/>
              <a:ext cx="428628" cy="10636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endCxn id="20" idx="1"/>
            </p:cNvCxnSpPr>
            <p:nvPr/>
          </p:nvCxnSpPr>
          <p:spPr>
            <a:xfrm rot="16200000" flipH="1">
              <a:off x="5732460" y="5340553"/>
              <a:ext cx="536601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714348" y="4143513"/>
              <a:ext cx="2500331" cy="64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Schlagwortketten und</a:t>
              </a:r>
            </a:p>
            <a:p>
              <a:pPr>
                <a:defRPr/>
              </a:pPr>
              <a:r>
                <a:rPr lang="de-DE" dirty="0"/>
                <a:t>Verweisungen</a:t>
              </a:r>
            </a:p>
          </p:txBody>
        </p:sp>
      </p:grpSp>
      <p:sp>
        <p:nvSpPr>
          <p:cNvPr id="33" name="Foliennummernplatzhalt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952911-CFA9-4507-AE62-C3BF921C4061}" type="slidenum">
              <a:rPr lang="de-DE"/>
              <a:pPr>
                <a:defRPr/>
              </a:pPr>
              <a:t>9</a:t>
            </a:fld>
            <a:endParaRPr lang="de-DE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740650" y="5516563"/>
            <a:ext cx="666750" cy="749300"/>
            <a:chOff x="4365" y="315"/>
            <a:chExt cx="1023" cy="1147"/>
          </a:xfrm>
        </p:grpSpPr>
        <p:sp>
          <p:nvSpPr>
            <p:cNvPr id="133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8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9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0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1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2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3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4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5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6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7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8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9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6000750" y="2349500"/>
            <a:ext cx="1895475" cy="935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3808413" y="2500313"/>
            <a:ext cx="1627187" cy="6619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BR_endgült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UBR_endgültig</Template>
  <TotalTime>0</TotalTime>
  <Words>1058</Words>
  <Application>Microsoft Office PowerPoint</Application>
  <PresentationFormat>Bildschirmpräsentation (4:3)</PresentationFormat>
  <Paragraphs>655</Paragraphs>
  <Slides>44</Slides>
  <Notes>40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UBR_endgültig</vt:lpstr>
      <vt:lpstr>PowerPoint-Präsentation</vt:lpstr>
      <vt:lpstr>PowerPoint-Präsentation</vt:lpstr>
      <vt:lpstr>PowerPoint-Präsentation</vt:lpstr>
      <vt:lpstr>Mikrofiche-Katalog</vt:lpstr>
      <vt:lpstr>Mikrofiche-Katalog - Titelaufnahmen</vt:lpstr>
      <vt:lpstr>BVB-KAT</vt:lpstr>
      <vt:lpstr>BVB-KAT</vt:lpstr>
      <vt:lpstr>BVB-KAT-Datenmodell</vt:lpstr>
      <vt:lpstr>BVB-KAT-Datenmodell</vt:lpstr>
      <vt:lpstr>BVB-KAT-Datenmodell: wann transportiert die Schnittstelle?</vt:lpstr>
      <vt:lpstr>PowerPoint-Präsentation</vt:lpstr>
      <vt:lpstr>Aleph-500-Datenmodell</vt:lpstr>
      <vt:lpstr>zum Vergleich: BVB-KAT-Datenmodell</vt:lpstr>
      <vt:lpstr>Aleph-500-Datenmodell</vt:lpstr>
      <vt:lpstr>Aleph-500-Datenmodell - das ist neu:</vt:lpstr>
      <vt:lpstr>Aleph-500-Datenmodell</vt:lpstr>
      <vt:lpstr>Aleph-500-Datenmodell</vt:lpstr>
      <vt:lpstr>Dateninkonstistenz</vt:lpstr>
      <vt:lpstr>Aleph: Libraries/Z39.50/SRU</vt:lpstr>
      <vt:lpstr>Aleph-500-Datenmodell: wann transportiert die Schnittstelle?</vt:lpstr>
      <vt:lpstr>PowerPoint-Präsentation</vt:lpstr>
      <vt:lpstr>Bearbeitung - Clients</vt:lpstr>
      <vt:lpstr>Clients</vt:lpstr>
      <vt:lpstr>Bestellkatalogisierung </vt:lpstr>
      <vt:lpstr>Bestellung beim Lieferanten</vt:lpstr>
      <vt:lpstr>Inventarisierung</vt:lpstr>
      <vt:lpstr>Katalogisierung</vt:lpstr>
      <vt:lpstr>Buchdatenerfassung</vt:lpstr>
      <vt:lpstr>Sonderfall: Zeitschriftenbände</vt:lpstr>
      <vt:lpstr>Korrekturen</vt:lpstr>
      <vt:lpstr>Löschungen</vt:lpstr>
      <vt:lpstr>Löschungen</vt:lpstr>
      <vt:lpstr>Löschungen</vt:lpstr>
      <vt:lpstr>Sie erinnern sich? Dateninkonsistenz</vt:lpstr>
      <vt:lpstr>PowerPoint-Präsentation</vt:lpstr>
      <vt:lpstr>Lokalsystem</vt:lpstr>
      <vt:lpstr>Lokalsystem</vt:lpstr>
      <vt:lpstr>Lokalsystem</vt:lpstr>
      <vt:lpstr>PowerPoint-Präsentation</vt:lpstr>
      <vt:lpstr>Ausblick: Arbeiten in der Cloud</vt:lpstr>
      <vt:lpstr>WorldShare Management Services: Screenshot</vt:lpstr>
      <vt:lpstr>Cloudbasierte Infrastruktur für Bibliotheken (CIB)</vt:lpstr>
      <vt:lpstr>PowerPoint-Präsentation</vt:lpstr>
      <vt:lpstr>PowerPoint-Präsentation</vt:lpstr>
    </vt:vector>
  </TitlesOfParts>
  <Company>Universität Regensburg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Bindeeinheitenverwaltung</dc:title>
  <dc:creator>Claudia Mairföls</dc:creator>
  <cp:lastModifiedBy>Rechenzentrum</cp:lastModifiedBy>
  <cp:revision>249</cp:revision>
  <cp:lastPrinted>2013-04-24T10:43:38Z</cp:lastPrinted>
  <dcterms:created xsi:type="dcterms:W3CDTF">2009-03-06T13:57:58Z</dcterms:created>
  <dcterms:modified xsi:type="dcterms:W3CDTF">2013-04-29T11:47:35Z</dcterms:modified>
</cp:coreProperties>
</file>