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3"/>
  </p:notesMasterIdLst>
  <p:handoutMasterIdLst>
    <p:handoutMasterId r:id="rId24"/>
  </p:handoutMasterIdLst>
  <p:sldIdLst>
    <p:sldId id="256" r:id="rId4"/>
    <p:sldId id="257" r:id="rId5"/>
    <p:sldId id="258" r:id="rId6"/>
    <p:sldId id="259" r:id="rId7"/>
    <p:sldId id="260" r:id="rId8"/>
    <p:sldId id="261" r:id="rId9"/>
    <p:sldId id="262" r:id="rId10"/>
    <p:sldId id="264" r:id="rId11"/>
    <p:sldId id="266" r:id="rId12"/>
    <p:sldId id="267" r:id="rId13"/>
    <p:sldId id="269" r:id="rId14"/>
    <p:sldId id="271" r:id="rId15"/>
    <p:sldId id="272" r:id="rId16"/>
    <p:sldId id="273" r:id="rId17"/>
    <p:sldId id="274" r:id="rId18"/>
    <p:sldId id="276" r:id="rId19"/>
    <p:sldId id="277" r:id="rId20"/>
    <p:sldId id="281" r:id="rId21"/>
    <p:sldId id="282" r:id="rId22"/>
  </p:sldIdLst>
  <p:sldSz cx="9144000" cy="6858000" type="screen4x3"/>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10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3222" y="-96"/>
      </p:cViewPr>
      <p:guideLst>
        <p:guide orient="horz" pos="3367"/>
        <p:guide pos="238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280680" cy="534240"/>
          </a:xfrm>
          <a:prstGeom prst="rect">
            <a:avLst/>
          </a:prstGeom>
          <a:noFill/>
          <a:ln>
            <a:noFill/>
          </a:ln>
        </p:spPr>
        <p:txBody>
          <a:bodyPr vert="horz"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SimSun" pitchFamily="2"/>
              <a:cs typeface="Mangal" pitchFamily="2"/>
            </a:endParaRPr>
          </a:p>
        </p:txBody>
      </p:sp>
      <p:sp>
        <p:nvSpPr>
          <p:cNvPr id="3" name="Datumsplatzhalter 2"/>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de-DE" sz="1400" b="0" i="0" u="none" strike="noStrike" kern="1200">
              <a:ln>
                <a:noFill/>
              </a:ln>
              <a:latin typeface="Arial" pitchFamily="18"/>
              <a:ea typeface="SimSun" pitchFamily="2"/>
              <a:cs typeface="Mangal" pitchFamily="2"/>
            </a:endParaRPr>
          </a:p>
        </p:txBody>
      </p:sp>
      <p:sp>
        <p:nvSpPr>
          <p:cNvPr id="4" name="Fußzeilenplatzhalter 3"/>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SimSun" pitchFamily="2"/>
              <a:cs typeface="Mangal" pitchFamily="2"/>
            </a:endParaRPr>
          </a:p>
        </p:txBody>
      </p:sp>
      <p:sp>
        <p:nvSpPr>
          <p:cNvPr id="5" name="Foliennummernplatzhalter 4"/>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9F64FD05-6916-4F6F-AD2B-52BF576A2E56}" type="slidenum">
              <a:rPr/>
              <a:pPr marL="0" marR="0" lvl="0" indent="0" algn="r" rtl="0" hangingPunct="0">
                <a:lnSpc>
                  <a:spcPct val="100000"/>
                </a:lnSpc>
                <a:spcBef>
                  <a:spcPts val="0"/>
                </a:spcBef>
                <a:spcAft>
                  <a:spcPts val="0"/>
                </a:spcAft>
                <a:buNone/>
                <a:tabLst/>
                <a:defRPr sz="1400"/>
              </a:pPr>
              <a:t>‹Nr.›</a:t>
            </a:fld>
            <a:endParaRPr lang="de-DE" sz="1400" b="0" i="0" u="none" strike="noStrike" kern="1200">
              <a:ln>
                <a:noFill/>
              </a:ln>
              <a:latin typeface="Arial" pitchFamily="18"/>
              <a:ea typeface="SimSun" pitchFamily="2"/>
              <a:cs typeface="Mangal" pitchFamily="2"/>
            </a:endParaRPr>
          </a:p>
        </p:txBody>
      </p:sp>
    </p:spTree>
    <p:extLst>
      <p:ext uri="{BB962C8B-B14F-4D97-AF65-F5344CB8AC3E}">
        <p14:creationId xmlns:p14="http://schemas.microsoft.com/office/powerpoint/2010/main" xmlns="" val="3650698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izenplatzhalt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de-DE"/>
          </a:p>
        </p:txBody>
      </p:sp>
      <p:sp>
        <p:nvSpPr>
          <p:cNvPr id="4" name="Kopfzeilenplatzhalt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de-DE" sz="1400" kern="1200">
                <a:latin typeface="Times New Roman" pitchFamily="18"/>
                <a:ea typeface="Arial Unicode MS" pitchFamily="2"/>
                <a:cs typeface="Tahoma" pitchFamily="2"/>
              </a:defRPr>
            </a:lvl1pPr>
          </a:lstStyle>
          <a:p>
            <a:pPr lvl="0"/>
            <a:endParaRPr lang="de-DE"/>
          </a:p>
        </p:txBody>
      </p:sp>
      <p:sp>
        <p:nvSpPr>
          <p:cNvPr id="5" name="Datumsplatzhalt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de-DE" sz="1400" kern="1200">
                <a:latin typeface="Times New Roman" pitchFamily="18"/>
                <a:ea typeface="Arial Unicode MS" pitchFamily="2"/>
                <a:cs typeface="Tahoma" pitchFamily="2"/>
              </a:defRPr>
            </a:lvl1pPr>
          </a:lstStyle>
          <a:p>
            <a:pPr lvl="0"/>
            <a:endParaRPr lang="de-DE"/>
          </a:p>
        </p:txBody>
      </p:sp>
      <p:sp>
        <p:nvSpPr>
          <p:cNvPr id="6" name="Fußzeilenplatzhalt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de-DE" sz="1400" kern="1200">
                <a:latin typeface="Times New Roman" pitchFamily="18"/>
                <a:ea typeface="Arial Unicode MS" pitchFamily="2"/>
                <a:cs typeface="Tahoma" pitchFamily="2"/>
              </a:defRPr>
            </a:lvl1pPr>
          </a:lstStyle>
          <a:p>
            <a:pPr lvl="0"/>
            <a:endParaRPr lang="de-DE"/>
          </a:p>
        </p:txBody>
      </p:sp>
      <p:sp>
        <p:nvSpPr>
          <p:cNvPr id="7" name="Foliennummernplatzhalt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de-DE" sz="1400" kern="1200">
                <a:latin typeface="Times New Roman" pitchFamily="18"/>
                <a:ea typeface="Arial Unicode MS" pitchFamily="2"/>
                <a:cs typeface="Tahoma" pitchFamily="2"/>
              </a:defRPr>
            </a:lvl1pPr>
          </a:lstStyle>
          <a:p>
            <a:pPr lvl="0"/>
            <a:fld id="{1DDF30B3-9D9C-426B-95F1-BAF0251B98F6}" type="slidenum">
              <a:rPr/>
              <a:pPr lvl="0"/>
              <a:t>‹Nr.›</a:t>
            </a:fld>
            <a:endParaRPr lang="de-DE"/>
          </a:p>
        </p:txBody>
      </p:sp>
    </p:spTree>
    <p:extLst>
      <p:ext uri="{BB962C8B-B14F-4D97-AF65-F5344CB8AC3E}">
        <p14:creationId xmlns:p14="http://schemas.microsoft.com/office/powerpoint/2010/main" xmlns="" val="4266406558"/>
      </p:ext>
    </p:extLst>
  </p:cSld>
  <p:clrMap bg1="lt1" tx1="dk1" bg2="lt2" tx2="dk2" accent1="accent1" accent2="accent2" accent3="accent3" accent4="accent4" accent5="accent5" accent6="accent6" hlink="hlink" folHlink="folHlink"/>
  <p:notesStyle>
    <a:lvl1pPr marL="216000" marR="0" indent="-216000" rtl="0" hangingPunct="0">
      <a:tabLst/>
      <a:defRPr lang="de-DE" sz="2000" b="0" i="0" u="none" strike="noStrike" kern="1200">
        <a:ln>
          <a:noFill/>
        </a:ln>
        <a:latin typeface="Arial" pitchFamily="18"/>
        <a:ea typeface="SimSun"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5019914"/>
          </a:xfrm>
        </p:spPr>
        <p:txBody>
          <a:bodyPr/>
          <a:lstStyle/>
          <a:p>
            <a:pPr lvl="0" algn="just"/>
            <a:endParaRPr lang="x-none" sz="1100">
              <a:solidFill>
                <a:srgbClr val="000000"/>
              </a:solidFill>
              <a:latin typeface="mesNewRomanPSMT" pitchFamily="18"/>
            </a:endParaRPr>
          </a:p>
          <a:p>
            <a:pPr lvl="0" algn="just"/>
            <a:endParaRPr lang="x-none" sz="1100">
              <a:solidFill>
                <a:srgbClr val="000000"/>
              </a:solidFill>
              <a:latin typeface="mesNewRomanPSMT" pitchFamily="18"/>
            </a:endParaRPr>
          </a:p>
          <a:p>
            <a:pPr lvl="0"/>
            <a:endParaRPr lang="x-none" sz="1100">
              <a:solidFill>
                <a:srgbClr val="000000"/>
              </a:solidFill>
              <a:latin typeface="mesNewRomanPSMT" pitchFamily="18"/>
            </a:endParaRPr>
          </a:p>
          <a:p>
            <a:pPr lvl="0"/>
            <a:endParaRPr lang="x-none" sz="1100">
              <a:solidFill>
                <a:srgbClr val="000000"/>
              </a:solidFill>
              <a:latin typeface="mesNewRomanPSMT"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1"/>
            <a:ext cx="6047640" cy="4731882"/>
          </a:xfrm>
        </p:spPr>
        <p:txBody>
          <a:bodyPr/>
          <a:lstStyle/>
          <a:p>
            <a:pPr lvl="0"/>
            <a:endParaRPr lang="de-DE" sz="1500" dirty="0"/>
          </a:p>
          <a:p>
            <a:pPr lvl="0"/>
            <a:endParaRPr lang="en-US" sz="1500" dirty="0"/>
          </a:p>
          <a:p>
            <a:pPr lvl="0"/>
            <a:endParaRPr lang="de-DE" sz="1500" dirty="0"/>
          </a:p>
          <a:p>
            <a:pPr lvl="0"/>
            <a:endParaRPr lang="de-DE" sz="15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lgn="l" hangingPunct="1"/>
            <a:endParaRPr lang="de-DE" sz="1800" dirty="0">
              <a:solidFill>
                <a:srgbClr val="000000"/>
              </a:solidFill>
              <a:latin typeface="Calibri" pitchFamily="1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3867786"/>
          </a:xfrm>
        </p:spPr>
        <p:txBody>
          <a:bodyPr/>
          <a:lstStyle/>
          <a:p>
            <a:pPr lvl="0" algn="just"/>
            <a:endParaRPr lang="en-US" sz="1500" dirty="0">
              <a:solidFill>
                <a:srgbClr val="000000"/>
              </a:solidFill>
              <a:latin typeface="Arial" pitchFamily="3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659874"/>
          </a:xfrm>
        </p:spPr>
        <p:txBody>
          <a:bodyPr/>
          <a:lstStyle/>
          <a:p>
            <a:pPr lvl="0" algn="just"/>
            <a:endParaRPr lang="en-US" sz="1400" dirty="0">
              <a:latin typeface="Arial" pitchFamily="34"/>
            </a:endParaRPr>
          </a:p>
          <a:p>
            <a:pPr lvl="0" algn="just"/>
            <a:endParaRPr lang="en-US" sz="1400" dirty="0">
              <a:latin typeface="Arial" pitchFamily="34"/>
            </a:endParaRPr>
          </a:p>
          <a:p>
            <a:pPr lvl="0" algn="just"/>
            <a:endParaRPr lang="en-US" sz="1400" dirty="0">
              <a:latin typeface="Arial" pitchFamily="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5080680"/>
          </a:xfrm>
        </p:spPr>
        <p:txBody>
          <a:bodyPr/>
          <a:lstStyle/>
          <a:p>
            <a:pPr lvl="0"/>
            <a:endParaRPr lang="de-DE" sz="1500" dirty="0"/>
          </a:p>
          <a:p>
            <a:pPr lvl="0"/>
            <a:endParaRPr lang="de-DE" sz="1500" dirty="0"/>
          </a:p>
          <a:p>
            <a:pPr lvl="0"/>
            <a:endParaRPr lang="de-DE" sz="15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lgn="just"/>
            <a:endParaRPr lang="en-US" dirty="0"/>
          </a:p>
          <a:p>
            <a:pPr lvl="0"/>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827509" y="5057874"/>
            <a:ext cx="6047640" cy="4811400"/>
          </a:xfrm>
        </p:spPr>
        <p:txBody>
          <a:bodyPr/>
          <a:lstStyle/>
          <a:p>
            <a:pPr lvl="0"/>
            <a:endParaRPr lang="x-none" sz="1800">
              <a:solidFill>
                <a:srgbClr val="000000"/>
              </a:solidFill>
              <a:latin typeface="Arial"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endParaRPr lang="de-DE"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5091922"/>
          </a:xfrm>
        </p:spPr>
        <p:txBody>
          <a:bodyPr/>
          <a:lstStyle/>
          <a:p>
            <a:pPr lvl="0" algn="just"/>
            <a:endParaRPr lang="x-none" sz="1300">
              <a:solidFill>
                <a:srgbClr val="000000"/>
              </a:solidFill>
              <a:latin typeface="Verdana" pitchFamily="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3579754"/>
          </a:xfrm>
        </p:spPr>
        <p:txBody>
          <a:bodyPr/>
          <a:lstStyle/>
          <a:p>
            <a:pPr lvl="0" algn="just"/>
            <a:endParaRPr lang="en-US" sz="15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756000" y="5078520"/>
            <a:ext cx="6047640" cy="4811400"/>
          </a:xfrm>
        </p:spPr>
        <p:txBody>
          <a:bodyPr/>
          <a:lstStyle/>
          <a:p>
            <a:pPr lvl="0"/>
            <a:endParaRPr lang="de-DE"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29425" y="273050"/>
            <a:ext cx="2122488" cy="20716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3050"/>
            <a:ext cx="6219825" cy="207168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331913" y="2339975"/>
            <a:ext cx="3522662"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06975" y="2339975"/>
            <a:ext cx="3524250"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1501775"/>
            <a:ext cx="1798637" cy="55022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331913" y="1501775"/>
            <a:ext cx="5248275" cy="55022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331913" y="2339975"/>
            <a:ext cx="3522662"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06975" y="2339975"/>
            <a:ext cx="3524250"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1501775"/>
            <a:ext cx="1798637" cy="55022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331913" y="1501775"/>
            <a:ext cx="5248275" cy="55022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60700" y="1844675"/>
            <a:ext cx="2868613" cy="500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081713" y="1844675"/>
            <a:ext cx="2870200" cy="500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pPr lvl="0"/>
            <a:fld id="{6B321C2A-73D2-4015-B622-D1638B41E5C1}" type="datetime1">
              <a:rPr lang="de-DE" smtClean="0"/>
              <a:pPr lvl="0"/>
              <a:t>13.03.2013</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8"/>
          <p:cNvPicPr>
            <a:picLocks noChangeAspect="1"/>
          </p:cNvPicPr>
          <p:nvPr/>
        </p:nvPicPr>
        <p:blipFill>
          <a:blip r:embed="rId13" cstate="print">
            <a:alphaModFix/>
            <a:lum/>
          </a:blip>
          <a:srcRect/>
          <a:stretch>
            <a:fillRect/>
          </a:stretch>
        </p:blipFill>
        <p:spPr>
          <a:xfrm>
            <a:off x="108000" y="115920"/>
            <a:ext cx="2444400" cy="1158480"/>
          </a:xfrm>
          <a:prstGeom prst="rect">
            <a:avLst/>
          </a:prstGeom>
          <a:noFill/>
          <a:ln>
            <a:noFill/>
          </a:ln>
        </p:spPr>
      </p:pic>
      <p:sp>
        <p:nvSpPr>
          <p:cNvPr id="3" name="Rectangle 10"/>
          <p:cNvSpPr/>
          <p:nvPr/>
        </p:nvSpPr>
        <p:spPr>
          <a:xfrm>
            <a:off x="1332000" y="0"/>
            <a:ext cx="3905640" cy="46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a:noFill/>
            <a:prstDash val="solid"/>
          </a:ln>
        </p:spPr>
        <p:txBody>
          <a:bodyPr vert="horz" wrap="none" lIns="91440" tIns="91440" rIns="91440" bIns="4572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sp>
        <p:nvSpPr>
          <p:cNvPr id="4" name="Rectangle 11"/>
          <p:cNvSpPr/>
          <p:nvPr/>
        </p:nvSpPr>
        <p:spPr>
          <a:xfrm>
            <a:off x="5238000" y="0"/>
            <a:ext cx="3905640" cy="46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A46674"/>
          </a:solidFill>
          <a:ln>
            <a:noFill/>
            <a:prstDash val="solid"/>
          </a:ln>
        </p:spPr>
        <p:txBody>
          <a:bodyPr vert="horz" wrap="none" lIns="91440" tIns="91440" rIns="91440" bIns="4572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sp>
        <p:nvSpPr>
          <p:cNvPr id="5" name="Rectangle 16"/>
          <p:cNvSpPr/>
          <p:nvPr/>
        </p:nvSpPr>
        <p:spPr>
          <a:xfrm>
            <a:off x="6516360" y="549360"/>
            <a:ext cx="2448000" cy="863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300"/>
              </a:spcAft>
              <a:buNone/>
              <a:tabLst/>
            </a:pPr>
            <a:r>
              <a:rPr lang="de-DE" sz="1000" b="1" i="0" u="none" strike="noStrike" kern="1200">
                <a:ln>
                  <a:noFill/>
                </a:ln>
                <a:solidFill>
                  <a:srgbClr val="000000"/>
                </a:solidFill>
                <a:latin typeface="Verdana" pitchFamily="34"/>
                <a:ea typeface="SimSun" pitchFamily="2"/>
                <a:cs typeface="Mangal" pitchFamily="2"/>
              </a:rPr>
              <a:t>Stephanie Schmid</a:t>
            </a:r>
            <a:r>
              <a:rPr lang="de-DE" sz="1200" b="0" i="0" u="none" strike="noStrike" kern="1200">
                <a:ln>
                  <a:noFill/>
                </a:ln>
                <a:solidFill>
                  <a:srgbClr val="000000"/>
                </a:solidFill>
                <a:latin typeface="Verdana" pitchFamily="34"/>
                <a:ea typeface="SimSun" pitchFamily="2"/>
                <a:cs typeface="Mangal" pitchFamily="2"/>
              </a:rPr>
              <a:t/>
            </a:r>
            <a:br>
              <a:rPr lang="de-DE" sz="1200" b="0" i="0" u="none" strike="noStrike" kern="1200">
                <a:ln>
                  <a:noFill/>
                </a:ln>
                <a:solidFill>
                  <a:srgbClr val="000000"/>
                </a:solidFill>
                <a:latin typeface="Verdana" pitchFamily="34"/>
                <a:ea typeface="SimSun" pitchFamily="2"/>
                <a:cs typeface="Mangal" pitchFamily="2"/>
              </a:rPr>
            </a:br>
            <a:r>
              <a:rPr lang="de-DE" sz="1000" b="0" i="0" u="none" strike="noStrike" kern="1200">
                <a:ln>
                  <a:noFill/>
                </a:ln>
                <a:solidFill>
                  <a:srgbClr val="000000"/>
                </a:solidFill>
                <a:latin typeface="Verdana" pitchFamily="34"/>
                <a:ea typeface="SimSun" pitchFamily="2"/>
                <a:cs typeface="Mangal" pitchFamily="2"/>
              </a:rPr>
              <a:t>Praktikantin Q3 2010/13</a:t>
            </a:r>
          </a:p>
          <a:p>
            <a:pPr marL="0" marR="0" lvl="0" indent="0" algn="l" rtl="0" hangingPunct="1">
              <a:lnSpc>
                <a:spcPct val="100000"/>
              </a:lnSpc>
              <a:spcBef>
                <a:spcPts val="0"/>
              </a:spcBef>
              <a:spcAft>
                <a:spcPts val="300"/>
              </a:spcAft>
              <a:buNone/>
              <a:tabLst/>
            </a:pPr>
            <a:r>
              <a:rPr lang="de-DE" sz="1000" b="1" i="0" u="none" strike="noStrike" kern="1200">
                <a:ln>
                  <a:noFill/>
                </a:ln>
                <a:solidFill>
                  <a:srgbClr val="000000"/>
                </a:solidFill>
                <a:latin typeface="Verdana" pitchFamily="34"/>
                <a:ea typeface="SimSun" pitchFamily="2"/>
                <a:cs typeface="Mangal" pitchFamily="2"/>
              </a:rPr>
              <a:t>UNIVERSITÄTSBIBLIOTHEK</a:t>
            </a:r>
          </a:p>
        </p:txBody>
      </p:sp>
      <p:sp>
        <p:nvSpPr>
          <p:cNvPr id="6" name="Datumsplatzhalter 3"/>
          <p:cNvSpPr txBox="1">
            <a:spLocks noGrp="1"/>
          </p:cNvSpPr>
          <p:nvPr>
            <p:ph type="dt" sz="half" idx="2"/>
          </p:nvPr>
        </p:nvSpPr>
        <p:spPr>
          <a:xfrm>
            <a:off x="457200" y="6356520"/>
            <a:ext cx="2133360" cy="364679"/>
          </a:xfrm>
          <a:prstGeom prst="rect">
            <a:avLst/>
          </a:prstGeom>
          <a:noFill/>
          <a:ln>
            <a:noFill/>
          </a:ln>
        </p:spPr>
        <p:txBody>
          <a:bodyPr wrap="square" lIns="91440" tIns="91440" rIns="91440" bIns="45720" anchor="t"/>
          <a:lstStyle>
            <a:lvl1pPr marL="0" marR="0" lvl="0" indent="0" algn="l" rtl="0" hangingPunct="1">
              <a:spcBef>
                <a:spcPts val="0"/>
              </a:spcBef>
              <a:spcAft>
                <a:spcPts val="0"/>
              </a:spcAft>
              <a:buNone/>
              <a:tabLst/>
              <a:defRPr lang="de-DE" sz="1800" b="0" i="0" u="none" strike="noStrike" kern="1200">
                <a:solidFill>
                  <a:srgbClr val="000000"/>
                </a:solidFill>
                <a:latin typeface="Calibri" pitchFamily="18"/>
                <a:ea typeface="Arial Unicode MS" pitchFamily="2"/>
                <a:cs typeface="Tahoma" pitchFamily="2"/>
              </a:defRPr>
            </a:lvl1pPr>
          </a:lstStyle>
          <a:p>
            <a:pPr lvl="0"/>
            <a:fld id="{6B321C2A-73D2-4015-B622-D1638B41E5C1}" type="datetime1">
              <a:rPr lang="de-DE"/>
              <a:pPr lvl="0"/>
              <a:t>13.03.2013</a:t>
            </a:fld>
            <a:endParaRPr lang="de-DE"/>
          </a:p>
        </p:txBody>
      </p:sp>
      <p:sp>
        <p:nvSpPr>
          <p:cNvPr id="7" name="Rectangle 16"/>
          <p:cNvSpPr/>
          <p:nvPr/>
        </p:nvSpPr>
        <p:spPr>
          <a:xfrm>
            <a:off x="5273640" y="692279"/>
            <a:ext cx="3227040" cy="5043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200" b="1" i="0" u="none" strike="noStrike" kern="1200">
                <a:ln>
                  <a:noFill/>
                </a:ln>
                <a:solidFill>
                  <a:srgbClr val="8B8B8B"/>
                </a:solidFill>
                <a:latin typeface="Calibri" pitchFamily="18"/>
                <a:ea typeface="SimSun" pitchFamily="2"/>
                <a:cs typeface="Mangal" pitchFamily="2"/>
              </a:rPr>
              <a:t>Dr. Max Mustermann</a:t>
            </a:r>
            <a:br>
              <a:rPr lang="de-DE" sz="1200" b="1" i="0" u="none" strike="noStrike" kern="1200">
                <a:ln>
                  <a:noFill/>
                </a:ln>
                <a:solidFill>
                  <a:srgbClr val="8B8B8B"/>
                </a:solidFill>
                <a:latin typeface="Calibri" pitchFamily="18"/>
                <a:ea typeface="SimSun" pitchFamily="2"/>
                <a:cs typeface="Mangal" pitchFamily="2"/>
              </a:rPr>
            </a:br>
            <a:r>
              <a:rPr lang="de-DE" sz="1200" b="0" i="0" u="none" strike="noStrike" kern="1200">
                <a:ln>
                  <a:noFill/>
                </a:ln>
                <a:solidFill>
                  <a:srgbClr val="8B8B8B"/>
                </a:solidFill>
                <a:latin typeface="Calibri" pitchFamily="18"/>
                <a:ea typeface="SimSun" pitchFamily="2"/>
                <a:cs typeface="Mangal" pitchFamily="2"/>
              </a:rPr>
              <a:t>Referat Kommunikation &amp; Marketing </a:t>
            </a:r>
            <a:br>
              <a:rPr lang="de-DE" sz="1200" b="0" i="0" u="none" strike="noStrike" kern="1200">
                <a:ln>
                  <a:noFill/>
                </a:ln>
                <a:solidFill>
                  <a:srgbClr val="8B8B8B"/>
                </a:solidFill>
                <a:latin typeface="Calibri" pitchFamily="18"/>
                <a:ea typeface="SimSun" pitchFamily="2"/>
                <a:cs typeface="Mangal" pitchFamily="2"/>
              </a:rPr>
            </a:br>
            <a:r>
              <a:rPr lang="de-DE" sz="1200" b="0" i="0" u="none" strike="noStrike" kern="1200">
                <a:ln>
                  <a:noFill/>
                </a:ln>
                <a:solidFill>
                  <a:srgbClr val="8B8B8B"/>
                </a:solidFill>
                <a:latin typeface="Calibri" pitchFamily="18"/>
                <a:ea typeface="SimSun" pitchFamily="2"/>
                <a:cs typeface="Mangal" pitchFamily="2"/>
              </a:rPr>
              <a:t>Verwaltung</a:t>
            </a:r>
          </a:p>
        </p:txBody>
      </p:sp>
      <p:grpSp>
        <p:nvGrpSpPr>
          <p:cNvPr id="8" name="Group 27"/>
          <p:cNvGrpSpPr/>
          <p:nvPr/>
        </p:nvGrpSpPr>
        <p:grpSpPr>
          <a:xfrm>
            <a:off x="0" y="0"/>
            <a:ext cx="9143640" cy="6857640"/>
            <a:chOff x="0" y="0"/>
            <a:chExt cx="9143640" cy="6857640"/>
          </a:xfrm>
        </p:grpSpPr>
        <p:pic>
          <p:nvPicPr>
            <p:cNvPr id="9" name="Picture 25"/>
            <p:cNvPicPr>
              <a:picLocks noChangeAspect="1"/>
            </p:cNvPicPr>
            <p:nvPr/>
          </p:nvPicPr>
          <p:blipFill>
            <a:blip r:embed="rId14" cstate="print">
              <a:alphaModFix/>
              <a:lum/>
            </a:blip>
            <a:srcRect/>
            <a:stretch>
              <a:fillRect/>
            </a:stretch>
          </p:blipFill>
          <p:spPr>
            <a:xfrm>
              <a:off x="0" y="4773600"/>
              <a:ext cx="4865400" cy="2084040"/>
            </a:xfrm>
            <a:prstGeom prst="rect">
              <a:avLst/>
            </a:prstGeom>
            <a:noFill/>
            <a:ln>
              <a:noFill/>
            </a:ln>
          </p:spPr>
        </p:pic>
        <p:sp>
          <p:nvSpPr>
            <p:cNvPr id="10" name="Rectangle 15"/>
            <p:cNvSpPr/>
            <p:nvPr/>
          </p:nvSpPr>
          <p:spPr>
            <a:xfrm>
              <a:off x="3240" y="0"/>
              <a:ext cx="9140400" cy="457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FBFBF"/>
            </a:solidFill>
            <a:ln>
              <a:noFill/>
              <a:prstDash val="solid"/>
            </a:ln>
          </p:spPr>
          <p:txBody>
            <a:bodyPr vert="horz" wrap="none" lIns="0" tIns="0" rIns="0" bIns="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grpSp>
      <p:sp>
        <p:nvSpPr>
          <p:cNvPr id="11" name="Rechteck 15"/>
          <p:cNvSpPr/>
          <p:nvPr/>
        </p:nvSpPr>
        <p:spPr>
          <a:xfrm>
            <a:off x="3143159" y="4572000"/>
            <a:ext cx="6000480" cy="928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A46674"/>
          </a:solidFill>
          <a:ln>
            <a:noFill/>
            <a:prstDash val="solid"/>
          </a:ln>
        </p:spPr>
        <p:txBody>
          <a:bodyPr vert="horz" wrap="square" lIns="91440" tIns="91440" rIns="91440" bIns="4572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sp>
        <p:nvSpPr>
          <p:cNvPr id="12" name="Textplatzhalter 22"/>
          <p:cNvSpPr txBox="1">
            <a:spLocks noGrp="1"/>
          </p:cNvSpPr>
          <p:nvPr>
            <p:ph type="body" idx="1"/>
          </p:nvPr>
        </p:nvSpPr>
        <p:spPr>
          <a:xfrm>
            <a:off x="3060000" y="1844999"/>
            <a:ext cx="5892120" cy="499680"/>
          </a:xfrm>
          <a:prstGeom prst="rect">
            <a:avLst/>
          </a:prstGeom>
          <a:noFill/>
          <a:ln>
            <a:noFill/>
          </a:ln>
        </p:spPr>
        <p:txBody>
          <a:bodyPr wrap="square" lIns="91440" tIns="91440" rIns="91440" bIns="45720" anchor="t"/>
          <a:lstStyle>
            <a:defPPr marL="432000" marR="0" lvl="0" indent="-324000" algn="l" hangingPunct="1">
              <a:lnSpc>
                <a:spcPct val="100000"/>
              </a:lnSpc>
              <a:spcBef>
                <a:spcPts val="0"/>
              </a:spcBef>
              <a:spcAft>
                <a:spcPts val="1417"/>
              </a:spcAft>
              <a:buSzPct val="45000"/>
              <a:buFont typeface="StarSymbol"/>
              <a:buNone/>
              <a:defRPr lang="de-DE" sz="1600" b="1" i="0" u="none" strike="noStrike" kern="1200">
                <a:ln>
                  <a:noFill/>
                </a:ln>
                <a:solidFill>
                  <a:srgbClr val="000000"/>
                </a:solidFill>
                <a:latin typeface="Verdana" pitchFamily="32"/>
                <a:ea typeface="SimSun" pitchFamily="2"/>
                <a:cs typeface="Mangal" pitchFamily="2"/>
              </a:defRPr>
            </a:defPPr>
            <a:lvl1pPr marL="432000" marR="0" lvl="0" indent="-324000" algn="l" hangingPunct="1">
              <a:lnSpc>
                <a:spcPct val="100000"/>
              </a:lnSpc>
              <a:spcBef>
                <a:spcPts val="0"/>
              </a:spcBef>
              <a:spcAft>
                <a:spcPts val="1417"/>
              </a:spcAft>
              <a:buSzPct val="45000"/>
              <a:buFont typeface="StarSymbol"/>
              <a:buChar char="●"/>
              <a:defRPr lang="de-DE" sz="1600" b="1" i="0" u="none" strike="noStrike" kern="1200">
                <a:ln>
                  <a:noFill/>
                </a:ln>
                <a:solidFill>
                  <a:srgbClr val="000000"/>
                </a:solidFill>
                <a:latin typeface="Verdana" pitchFamily="32"/>
                <a:ea typeface="SimSun" pitchFamily="2"/>
                <a:cs typeface="Mangal" pitchFamily="2"/>
              </a:defRPr>
            </a:lvl1pPr>
            <a:lvl2pPr marL="864000" marR="0" lvl="1" indent="-324000" algn="l" hangingPunct="1">
              <a:lnSpc>
                <a:spcPct val="100000"/>
              </a:lnSpc>
              <a:spcBef>
                <a:spcPts val="0"/>
              </a:spcBef>
              <a:spcAft>
                <a:spcPts val="1134"/>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2pPr>
            <a:lvl3pPr marL="1295999" marR="0" lvl="2" indent="-288000" algn="l" hangingPunct="1">
              <a:lnSpc>
                <a:spcPct val="100000"/>
              </a:lnSpc>
              <a:spcBef>
                <a:spcPts val="0"/>
              </a:spcBef>
              <a:spcAft>
                <a:spcPts val="850"/>
              </a:spcAft>
              <a:buSzPct val="75000"/>
              <a:buFont typeface="StarSymbol"/>
              <a:buChar char="–"/>
              <a:defRPr lang="de-DE" sz="1600" b="0" i="0" u="none" strike="noStrike" kern="1200">
                <a:ln>
                  <a:noFill/>
                </a:ln>
                <a:solidFill>
                  <a:srgbClr val="000000"/>
                </a:solidFill>
                <a:latin typeface="Verdana" pitchFamily="32"/>
                <a:ea typeface="SimSun" pitchFamily="2"/>
                <a:cs typeface="Mangal" pitchFamily="2"/>
              </a:defRPr>
            </a:lvl3pPr>
            <a:lvl4pPr marL="1728000" marR="0" lvl="3" indent="-216000" algn="l" hangingPunct="1">
              <a:lnSpc>
                <a:spcPct val="100000"/>
              </a:lnSpc>
              <a:spcBef>
                <a:spcPts val="0"/>
              </a:spcBef>
              <a:spcAft>
                <a:spcPts val="567"/>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4pPr>
            <a:lvl5pPr marL="2160000" marR="0" lvl="4" indent="-216000" algn="l" hangingPunct="1">
              <a:lnSpc>
                <a:spcPct val="100000"/>
              </a:lnSpc>
              <a:spcBef>
                <a:spcPts val="0"/>
              </a:spcBef>
              <a:spcAft>
                <a:spcPts val="283"/>
              </a:spcAft>
              <a:buSzPct val="75000"/>
              <a:buFont typeface="StarSymbol"/>
              <a:buChar char="–"/>
              <a:defRPr lang="de-DE" sz="2000" b="0" i="0" u="none" strike="noStrike" kern="1200">
                <a:ln>
                  <a:noFill/>
                </a:ln>
                <a:solidFill>
                  <a:srgbClr val="000000"/>
                </a:solidFill>
                <a:latin typeface="Verdana" pitchFamily="32"/>
                <a:ea typeface="SimSun" pitchFamily="2"/>
                <a:cs typeface="Mangal" pitchFamily="2"/>
              </a:defRPr>
            </a:lvl5pPr>
            <a:lvl6pPr marL="2592000" marR="0" lvl="5"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6pPr>
            <a:lvl7pPr marL="3024000" marR="0" lvl="6"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7pPr>
            <a:lvl8pPr marL="3456000" marR="0" lvl="7"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8pPr>
            <a:lvl9pPr marL="3887999" marR="0" lvl="8"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9pPr>
          </a:lstStyle>
          <a:p>
            <a:pPr lvl="0"/>
            <a:r>
              <a:rPr lang="de-DE"/>
              <a:t>Klicken Sie, um die Formate des Gliederungstextes zu bearbeiten</a:t>
            </a:r>
          </a:p>
          <a:p>
            <a:pPr lvl="1"/>
            <a:r>
              <a:rPr lang="de-DE"/>
              <a:t>Zweite Gliederungsebene</a:t>
            </a:r>
          </a:p>
          <a:p>
            <a:pPr lvl="2"/>
            <a:r>
              <a:rPr lang="de-DE"/>
              <a:t>Dritte Gliederungsebene</a:t>
            </a:r>
          </a:p>
          <a:p>
            <a:pPr lvl="3"/>
            <a:r>
              <a:rPr lang="de-DE"/>
              <a:t>Vierte Gliederungsebene</a:t>
            </a:r>
          </a:p>
          <a:p>
            <a:pPr lvl="4"/>
            <a:r>
              <a:rPr lang="de-DE"/>
              <a:t>Fünfte Gliederungsebene</a:t>
            </a:r>
          </a:p>
          <a:p>
            <a:pPr lvl="5"/>
            <a:r>
              <a:rPr lang="de-DE"/>
              <a:t>Sechste Gliederungsebene</a:t>
            </a:r>
          </a:p>
          <a:p>
            <a:pPr lvl="6"/>
            <a:r>
              <a:rPr lang="de-DE"/>
              <a:t>Siebente Gliederungsebene</a:t>
            </a:r>
          </a:p>
          <a:p>
            <a:pPr lvl="7"/>
            <a:r>
              <a:rPr lang="de-DE"/>
              <a:t>Achte Gliederungsebene</a:t>
            </a:r>
          </a:p>
          <a:p>
            <a:pPr lvl="0"/>
            <a:r>
              <a:rPr lang="de-DE"/>
              <a:t>Neunte GliederungsebenePräsentation der Diplomarbeit</a:t>
            </a:r>
          </a:p>
        </p:txBody>
      </p:sp>
      <p:sp>
        <p:nvSpPr>
          <p:cNvPr id="13" name="Textplatzhalter 22"/>
          <p:cNvSpPr txBox="1">
            <a:spLocks noGrp="1"/>
          </p:cNvSpPr>
          <p:nvPr>
            <p:ph type="body" sz="quarter" idx="4294967295"/>
          </p:nvPr>
        </p:nvSpPr>
        <p:spPr>
          <a:xfrm>
            <a:off x="971640" y="2421000"/>
            <a:ext cx="7980480" cy="1223639"/>
          </a:xfrm>
          <a:prstGeom prst="rect">
            <a:avLst/>
          </a:prstGeom>
          <a:noFill/>
          <a:ln>
            <a:noFill/>
          </a:ln>
        </p:spPr>
        <p:txBody>
          <a:bodyPr wrap="square" lIns="91440" tIns="91440" rIns="91440" bIns="45720" anchor="t"/>
          <a:lstStyle>
            <a:defPPr marL="432000" marR="0" lvl="0" indent="-324000" algn="l" hangingPunct="1">
              <a:lnSpc>
                <a:spcPct val="100000"/>
              </a:lnSpc>
              <a:spcBef>
                <a:spcPts val="0"/>
              </a:spcBef>
              <a:spcAft>
                <a:spcPts val="1417"/>
              </a:spcAft>
              <a:buSzPct val="45000"/>
              <a:buFont typeface="StarSymbol"/>
              <a:buNone/>
              <a:defRPr lang="de-DE" sz="1600" b="1" i="0" u="none" strike="noStrike" kern="1200">
                <a:ln>
                  <a:noFill/>
                </a:ln>
                <a:solidFill>
                  <a:srgbClr val="000000"/>
                </a:solidFill>
                <a:latin typeface="Verdana" pitchFamily="32"/>
                <a:ea typeface="SimSun" pitchFamily="2"/>
                <a:cs typeface="Mangal" pitchFamily="2"/>
              </a:defRPr>
            </a:defPPr>
            <a:lvl1pPr marL="432000" marR="0" lvl="0" indent="-324000" algn="l" hangingPunct="1">
              <a:lnSpc>
                <a:spcPct val="100000"/>
              </a:lnSpc>
              <a:spcBef>
                <a:spcPts val="0"/>
              </a:spcBef>
              <a:spcAft>
                <a:spcPts val="1417"/>
              </a:spcAft>
              <a:buSzPct val="45000"/>
              <a:buFont typeface="StarSymbol"/>
              <a:buChar char="●"/>
              <a:defRPr lang="de-DE" sz="1600" b="1" i="0" u="none" strike="noStrike" kern="1200">
                <a:ln>
                  <a:noFill/>
                </a:ln>
                <a:solidFill>
                  <a:srgbClr val="000000"/>
                </a:solidFill>
                <a:latin typeface="Verdana" pitchFamily="32"/>
                <a:ea typeface="SimSun" pitchFamily="2"/>
                <a:cs typeface="Mangal" pitchFamily="2"/>
              </a:defRPr>
            </a:lvl1pPr>
            <a:lvl2pPr marL="864000" marR="0" lvl="1" indent="-324000" algn="l" hangingPunct="1">
              <a:lnSpc>
                <a:spcPct val="100000"/>
              </a:lnSpc>
              <a:spcBef>
                <a:spcPts val="0"/>
              </a:spcBef>
              <a:spcAft>
                <a:spcPts val="1134"/>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2pPr>
            <a:lvl3pPr marL="1295999" marR="0" lvl="2" indent="-288000" algn="l" hangingPunct="1">
              <a:lnSpc>
                <a:spcPct val="100000"/>
              </a:lnSpc>
              <a:spcBef>
                <a:spcPts val="0"/>
              </a:spcBef>
              <a:spcAft>
                <a:spcPts val="850"/>
              </a:spcAft>
              <a:buSzPct val="75000"/>
              <a:buFont typeface="StarSymbol"/>
              <a:buChar char="–"/>
              <a:defRPr lang="de-DE" sz="1600" b="0" i="0" u="none" strike="noStrike" kern="1200">
                <a:ln>
                  <a:noFill/>
                </a:ln>
                <a:solidFill>
                  <a:srgbClr val="000000"/>
                </a:solidFill>
                <a:latin typeface="Verdana" pitchFamily="32"/>
                <a:ea typeface="SimSun" pitchFamily="2"/>
                <a:cs typeface="Mangal" pitchFamily="2"/>
              </a:defRPr>
            </a:lvl3pPr>
            <a:lvl4pPr marL="1728000" marR="0" lvl="3" indent="-216000" algn="l" hangingPunct="1">
              <a:lnSpc>
                <a:spcPct val="100000"/>
              </a:lnSpc>
              <a:spcBef>
                <a:spcPts val="0"/>
              </a:spcBef>
              <a:spcAft>
                <a:spcPts val="567"/>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4pPr>
            <a:lvl5pPr marL="2160000" marR="0" lvl="4" indent="-216000" algn="l" hangingPunct="1">
              <a:lnSpc>
                <a:spcPct val="100000"/>
              </a:lnSpc>
              <a:spcBef>
                <a:spcPts val="0"/>
              </a:spcBef>
              <a:spcAft>
                <a:spcPts val="283"/>
              </a:spcAft>
              <a:buSzPct val="75000"/>
              <a:buFont typeface="StarSymbol"/>
              <a:buChar char="–"/>
              <a:defRPr lang="de-DE" sz="2000" b="0" i="0" u="none" strike="noStrike" kern="1200">
                <a:ln>
                  <a:noFill/>
                </a:ln>
                <a:solidFill>
                  <a:srgbClr val="000000"/>
                </a:solidFill>
                <a:latin typeface="Verdana" pitchFamily="32"/>
                <a:ea typeface="SimSun" pitchFamily="2"/>
                <a:cs typeface="Mangal" pitchFamily="2"/>
              </a:defRPr>
            </a:lvl5pPr>
            <a:lvl6pPr marL="2592000" marR="0" lvl="5"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6pPr>
            <a:lvl7pPr marL="3024000" marR="0" lvl="6"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7pPr>
            <a:lvl8pPr marL="3456000" marR="0" lvl="7"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8pPr>
            <a:lvl9pPr marL="3887999" marR="0" lvl="8"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9pPr>
          </a:lstStyle>
          <a:p>
            <a:pPr lvl="0"/>
            <a:r>
              <a:rPr lang="de-DE"/>
              <a:t>Klicken Sie, um die Formate des Gliederungstextes zu bearbeiten</a:t>
            </a:r>
          </a:p>
          <a:p>
            <a:pPr lvl="1"/>
            <a:r>
              <a:rPr lang="de-DE"/>
              <a:t>Zweite Gliederungsebene</a:t>
            </a:r>
          </a:p>
          <a:p>
            <a:pPr lvl="2"/>
            <a:r>
              <a:rPr lang="de-DE"/>
              <a:t>Dritte Gliederungsebene</a:t>
            </a:r>
          </a:p>
          <a:p>
            <a:pPr lvl="3"/>
            <a:r>
              <a:rPr lang="de-DE"/>
              <a:t>Vierte Gliederungsebene</a:t>
            </a:r>
          </a:p>
          <a:p>
            <a:pPr lvl="4"/>
            <a:r>
              <a:rPr lang="de-DE"/>
              <a:t>Fünfte Gliederungsebene</a:t>
            </a:r>
          </a:p>
          <a:p>
            <a:pPr lvl="5"/>
            <a:r>
              <a:rPr lang="de-DE"/>
              <a:t>Sechste Gliederungsebene</a:t>
            </a:r>
          </a:p>
          <a:p>
            <a:pPr lvl="6"/>
            <a:r>
              <a:rPr lang="de-DE"/>
              <a:t>Siebente Gliederungsebene</a:t>
            </a:r>
          </a:p>
          <a:p>
            <a:pPr lvl="7"/>
            <a:r>
              <a:rPr lang="de-DE"/>
              <a:t>Achte Gliederungsebene</a:t>
            </a:r>
          </a:p>
          <a:p>
            <a:pPr lvl="0"/>
            <a:r>
              <a:rPr lang="de-DE"/>
              <a:t>Neunte GliederungsebeneCloud Computing an Universitätsbibliotheken</a:t>
            </a:r>
          </a:p>
          <a:p>
            <a:pPr lvl="0"/>
            <a:r>
              <a:rPr lang="de-DE"/>
              <a:t>Mit Anwendungsszenarien für</a:t>
            </a:r>
          </a:p>
          <a:p>
            <a:pPr lvl="0"/>
            <a:r>
              <a:rPr lang="de-DE"/>
              <a:t>die UB Regensburg</a:t>
            </a:r>
          </a:p>
        </p:txBody>
      </p:sp>
      <p:sp>
        <p:nvSpPr>
          <p:cNvPr id="14" name="Textfeld 16"/>
          <p:cNvSpPr/>
          <p:nvPr/>
        </p:nvSpPr>
        <p:spPr>
          <a:xfrm>
            <a:off x="3071880" y="3565440"/>
            <a:ext cx="6071760" cy="141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Stephanie Schmid</a:t>
            </a:r>
            <a:br>
              <a:rPr lang="de-DE" sz="1800" b="0" i="0" u="none" strike="noStrike" kern="1200">
                <a:ln>
                  <a:noFill/>
                </a:ln>
                <a:solidFill>
                  <a:srgbClr val="000000"/>
                </a:solidFill>
                <a:latin typeface="Verdana" pitchFamily="34"/>
                <a:ea typeface="SimSun" pitchFamily="2"/>
                <a:cs typeface="Mangal" pitchFamily="2"/>
              </a:rPr>
            </a:br>
            <a:r>
              <a:rPr lang="de-DE" sz="1800" b="0" i="0" u="none" strike="noStrike" kern="1200">
                <a:ln>
                  <a:noFill/>
                </a:ln>
                <a:solidFill>
                  <a:srgbClr val="000000"/>
                </a:solidFill>
                <a:latin typeface="Verdana" pitchFamily="34"/>
                <a:ea typeface="SimSun" pitchFamily="2"/>
                <a:cs typeface="Mangal" pitchFamily="2"/>
              </a:rPr>
              <a:t>Praktikantin Q3 2010/13</a:t>
            </a:r>
          </a:p>
          <a:p>
            <a:pPr marL="0" marR="0" lvl="0" indent="0" algn="l" rtl="0" hangingPunct="1">
              <a:lnSpc>
                <a:spcPct val="150000"/>
              </a:lnSpc>
              <a:spcBef>
                <a:spcPts val="0"/>
              </a:spcBef>
              <a:spcAft>
                <a:spcPts val="0"/>
              </a:spcAft>
              <a:buNone/>
              <a:tabLst/>
            </a:pPr>
            <a:r>
              <a:rPr lang="de-DE" sz="1400" b="1" i="0" u="none" strike="noStrike" kern="1200">
                <a:ln>
                  <a:noFill/>
                </a:ln>
                <a:solidFill>
                  <a:srgbClr val="000000"/>
                </a:solidFill>
                <a:latin typeface="Verdana" pitchFamily="34"/>
                <a:ea typeface="SimSun" pitchFamily="2"/>
                <a:cs typeface="Mangal" pitchFamily="2"/>
              </a:rPr>
              <a:t>UNIVERSITÄTSBIBLIOTHEK</a:t>
            </a:r>
          </a:p>
          <a:p>
            <a:pPr marL="0" marR="0" lvl="0" indent="0" algn="l" rtl="0" hangingPunct="1">
              <a:lnSpc>
                <a:spcPct val="15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p:txBody>
      </p:sp>
      <p:sp>
        <p:nvSpPr>
          <p:cNvPr id="15" name="Titelplatzhalter 14"/>
          <p:cNvSpPr txBox="1">
            <a:spLocks noGrp="1"/>
          </p:cNvSpPr>
          <p:nvPr>
            <p:ph type="title"/>
          </p:nvPr>
        </p:nvSpPr>
        <p:spPr>
          <a:xfrm>
            <a:off x="457200" y="273600"/>
            <a:ext cx="822924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hangingPunct="1">
        <a:tabLst/>
        <a:defRPr lang="de-DE" sz="1800" b="0" i="0" u="none" strike="noStrike" kern="1200">
          <a:ln>
            <a:noFill/>
          </a:ln>
          <a:solidFill>
            <a:srgbClr val="000000"/>
          </a:solidFill>
          <a:latin typeface="Calibri" pitchFamily="18"/>
          <a:ea typeface="SimSun" pitchFamily="2"/>
          <a:cs typeface="Mangal" pitchFamily="2"/>
        </a:defRPr>
      </a:lvl1pPr>
    </p:titleStyle>
    <p:bodyStyle>
      <a:lvl1pPr lvl="0" rtl="0">
        <a:buSzPct val="45000"/>
        <a:buFont typeface="StarSymbol"/>
        <a:buChar char="●"/>
        <a:tabLst/>
        <a:defRPr lang="de-DE" sz="2400" b="1" i="0" u="none" strike="noStrike">
          <a:solidFill>
            <a:srgbClr val="FFFFFF"/>
          </a:solidFill>
          <a:latin typeface="Verdana" pitchFamily="34"/>
        </a:defRPr>
      </a:lvl1pPr>
      <a:lvl2pPr lvl="1" rtl="0">
        <a:buSzPct val="45000"/>
        <a:buFont typeface="StarSymbol"/>
        <a:buChar char="●"/>
        <a:tabLst/>
        <a:defRPr lang="de-DE" sz="2400" b="1" i="0" u="none" strike="noStrike">
          <a:solidFill>
            <a:srgbClr val="FFFFFF"/>
          </a:solidFill>
          <a:latin typeface="Verdana" pitchFamily="34"/>
        </a:defRPr>
      </a:lvl2pPr>
      <a:lvl3pPr lvl="2" rtl="0">
        <a:buSzPct val="75000"/>
        <a:buFont typeface="StarSymbol"/>
        <a:buChar char="–"/>
        <a:tabLst/>
        <a:defRPr lang="de-DE" sz="2400" b="1" i="0" u="none" strike="noStrike">
          <a:solidFill>
            <a:srgbClr val="FFFFFF"/>
          </a:solidFill>
          <a:latin typeface="Verdana" pitchFamily="34"/>
        </a:defRPr>
      </a:lvl3pPr>
      <a:lvl4pPr lvl="3" rtl="0">
        <a:buSzPct val="45000"/>
        <a:buFont typeface="StarSymbol"/>
        <a:buChar char="●"/>
        <a:tabLst/>
        <a:defRPr lang="de-DE" sz="2400" b="1" i="0" u="none" strike="noStrike">
          <a:solidFill>
            <a:srgbClr val="FFFFFF"/>
          </a:solidFill>
          <a:latin typeface="Verdana" pitchFamily="34"/>
        </a:defRPr>
      </a:lvl4pPr>
      <a:lvl5pPr lvl="4" rtl="0">
        <a:buSzPct val="75000"/>
        <a:buFont typeface="StarSymbol"/>
        <a:buChar char="–"/>
        <a:tabLst/>
        <a:defRPr lang="de-DE" sz="2400" b="1" i="0" u="none" strike="noStrike">
          <a:solidFill>
            <a:srgbClr val="FFFFFF"/>
          </a:solidFill>
          <a:latin typeface="Verdana" pitchFamily="34"/>
        </a:defRPr>
      </a:lvl5pPr>
      <a:lvl6pPr lvl="5" rtl="0">
        <a:buSzPct val="45000"/>
        <a:buFont typeface="StarSymbol"/>
        <a:buChar char="●"/>
        <a:tabLst/>
        <a:defRPr lang="de-DE" sz="2400" b="1" i="0" u="none" strike="noStrike">
          <a:solidFill>
            <a:srgbClr val="FFFFFF"/>
          </a:solidFill>
          <a:latin typeface="Verdana" pitchFamily="34"/>
        </a:defRPr>
      </a:lvl6pPr>
      <a:lvl7pPr lvl="6" rtl="0">
        <a:buSzPct val="45000"/>
        <a:buFont typeface="StarSymbol"/>
        <a:buChar char="●"/>
        <a:tabLst/>
        <a:defRPr lang="de-DE" sz="2400" b="1" i="0" u="none" strike="noStrike">
          <a:solidFill>
            <a:srgbClr val="FFFFFF"/>
          </a:solidFill>
          <a:latin typeface="Verdana" pitchFamily="34"/>
        </a:defRPr>
      </a:lvl7pPr>
      <a:lvl8pPr lvl="7" rtl="0">
        <a:buSzPct val="45000"/>
        <a:buFont typeface="StarSymbol"/>
        <a:buChar char="●"/>
        <a:tabLst/>
        <a:defRPr lang="de-DE" sz="2400" b="1" i="0" u="none" strike="noStrike">
          <a:solidFill>
            <a:srgbClr val="FFFFFF"/>
          </a:solidFill>
          <a:latin typeface="Verdana" pitchFamily="34"/>
        </a:defRPr>
      </a:lvl8pPr>
      <a:lvl9pPr marL="343080" marR="0" lvl="0" indent="-342720" algn="l" rtl="0" hangingPunct="1">
        <a:lnSpc>
          <a:spcPct val="100000"/>
        </a:lnSpc>
        <a:spcBef>
          <a:spcPts val="0"/>
        </a:spcBef>
        <a:spcAft>
          <a:spcPts val="0"/>
        </a:spcAft>
        <a:buNone/>
        <a:tabLst/>
        <a:defRPr lang="de-DE" sz="2400" b="1" i="0" u="none" strike="noStrike">
          <a:solidFill>
            <a:srgbClr val="FFFFFF"/>
          </a:solidFill>
          <a:latin typeface="Verdana" pitchFamily="34"/>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8"/>
          <p:cNvPicPr>
            <a:picLocks noChangeAspect="1"/>
          </p:cNvPicPr>
          <p:nvPr/>
        </p:nvPicPr>
        <p:blipFill>
          <a:blip r:embed="rId13" cstate="print">
            <a:alphaModFix/>
            <a:lum/>
          </a:blip>
          <a:srcRect/>
          <a:stretch>
            <a:fillRect/>
          </a:stretch>
        </p:blipFill>
        <p:spPr>
          <a:xfrm>
            <a:off x="108000" y="115920"/>
            <a:ext cx="2444400" cy="1158480"/>
          </a:xfrm>
          <a:prstGeom prst="rect">
            <a:avLst/>
          </a:prstGeom>
          <a:noFill/>
          <a:ln>
            <a:noFill/>
          </a:ln>
        </p:spPr>
      </p:pic>
      <p:sp>
        <p:nvSpPr>
          <p:cNvPr id="3" name="Rectangle 10"/>
          <p:cNvSpPr/>
          <p:nvPr/>
        </p:nvSpPr>
        <p:spPr>
          <a:xfrm>
            <a:off x="1332000" y="0"/>
            <a:ext cx="3905640" cy="46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a:noFill/>
            <a:prstDash val="solid"/>
          </a:ln>
        </p:spPr>
        <p:txBody>
          <a:bodyPr vert="horz" wrap="none" lIns="91440" tIns="91440" rIns="91440" bIns="4572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sp>
        <p:nvSpPr>
          <p:cNvPr id="4" name="Rectangle 11"/>
          <p:cNvSpPr/>
          <p:nvPr/>
        </p:nvSpPr>
        <p:spPr>
          <a:xfrm>
            <a:off x="5238000" y="0"/>
            <a:ext cx="3905640" cy="46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A46674"/>
          </a:solidFill>
          <a:ln>
            <a:noFill/>
            <a:prstDash val="solid"/>
          </a:ln>
        </p:spPr>
        <p:txBody>
          <a:bodyPr vert="horz" wrap="none" lIns="91440" tIns="91440" rIns="91440" bIns="4572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sp>
        <p:nvSpPr>
          <p:cNvPr id="5" name="Rectangle 16"/>
          <p:cNvSpPr/>
          <p:nvPr/>
        </p:nvSpPr>
        <p:spPr>
          <a:xfrm>
            <a:off x="6516360" y="549360"/>
            <a:ext cx="2448000" cy="863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300"/>
              </a:spcAft>
              <a:buNone/>
              <a:tabLst/>
            </a:pPr>
            <a:r>
              <a:rPr lang="de-DE" sz="1000" b="1" i="0" u="none" strike="noStrike" kern="1200">
                <a:ln>
                  <a:noFill/>
                </a:ln>
                <a:solidFill>
                  <a:srgbClr val="000000"/>
                </a:solidFill>
                <a:latin typeface="Verdana" pitchFamily="34"/>
                <a:ea typeface="SimSun" pitchFamily="2"/>
                <a:cs typeface="Mangal" pitchFamily="2"/>
              </a:rPr>
              <a:t>Stephanie Schmid</a:t>
            </a:r>
            <a:r>
              <a:rPr lang="de-DE" sz="1200" b="0" i="0" u="none" strike="noStrike" kern="1200">
                <a:ln>
                  <a:noFill/>
                </a:ln>
                <a:solidFill>
                  <a:srgbClr val="000000"/>
                </a:solidFill>
                <a:latin typeface="Verdana" pitchFamily="34"/>
                <a:ea typeface="SimSun" pitchFamily="2"/>
                <a:cs typeface="Mangal" pitchFamily="2"/>
              </a:rPr>
              <a:t/>
            </a:r>
            <a:br>
              <a:rPr lang="de-DE" sz="1200" b="0" i="0" u="none" strike="noStrike" kern="1200">
                <a:ln>
                  <a:noFill/>
                </a:ln>
                <a:solidFill>
                  <a:srgbClr val="000000"/>
                </a:solidFill>
                <a:latin typeface="Verdana" pitchFamily="34"/>
                <a:ea typeface="SimSun" pitchFamily="2"/>
                <a:cs typeface="Mangal" pitchFamily="2"/>
              </a:rPr>
            </a:br>
            <a:r>
              <a:rPr lang="de-DE" sz="1000" b="0" i="0" u="none" strike="noStrike" kern="1200">
                <a:ln>
                  <a:noFill/>
                </a:ln>
                <a:solidFill>
                  <a:srgbClr val="000000"/>
                </a:solidFill>
                <a:latin typeface="Verdana" pitchFamily="34"/>
                <a:ea typeface="SimSun" pitchFamily="2"/>
                <a:cs typeface="Mangal" pitchFamily="2"/>
              </a:rPr>
              <a:t>Praktikantin Q3 2010/13</a:t>
            </a:r>
          </a:p>
          <a:p>
            <a:pPr marL="0" marR="0" lvl="0" indent="0" algn="l" rtl="0" hangingPunct="1">
              <a:lnSpc>
                <a:spcPct val="100000"/>
              </a:lnSpc>
              <a:spcBef>
                <a:spcPts val="0"/>
              </a:spcBef>
              <a:spcAft>
                <a:spcPts val="300"/>
              </a:spcAft>
              <a:buNone/>
              <a:tabLst/>
            </a:pPr>
            <a:r>
              <a:rPr lang="de-DE" sz="1000" b="1" i="0" u="none" strike="noStrike" kern="1200">
                <a:ln>
                  <a:noFill/>
                </a:ln>
                <a:solidFill>
                  <a:srgbClr val="000000"/>
                </a:solidFill>
                <a:latin typeface="Verdana" pitchFamily="34"/>
                <a:ea typeface="SimSun" pitchFamily="2"/>
                <a:cs typeface="Mangal" pitchFamily="2"/>
              </a:rPr>
              <a:t>UNIVERSITÄTSBIBLIOTHEK</a:t>
            </a:r>
          </a:p>
        </p:txBody>
      </p:sp>
      <p:sp>
        <p:nvSpPr>
          <p:cNvPr id="6" name="Titel 1"/>
          <p:cNvSpPr txBox="1">
            <a:spLocks noGrp="1"/>
          </p:cNvSpPr>
          <p:nvPr>
            <p:ph type="title"/>
          </p:nvPr>
        </p:nvSpPr>
        <p:spPr>
          <a:xfrm>
            <a:off x="1332000" y="1501200"/>
            <a:ext cx="7187759" cy="696599"/>
          </a:xfrm>
          <a:prstGeom prst="rect">
            <a:avLst/>
          </a:prstGeom>
          <a:noFill/>
          <a:ln>
            <a:noFill/>
          </a:ln>
        </p:spPr>
        <p:txBody>
          <a:bodyPr wrap="square" lIns="91440" tIns="91440" rIns="91440" bIns="457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de-DE"/>
              <a:t>Klicken Sie, um das Format des Titeltextes zu bearbeitenTitelmasterformat durch Klicken bearbeiten</a:t>
            </a:r>
          </a:p>
        </p:txBody>
      </p:sp>
      <p:sp>
        <p:nvSpPr>
          <p:cNvPr id="7" name="Inhaltsplatzhalter 2"/>
          <p:cNvSpPr txBox="1">
            <a:spLocks noGrp="1"/>
          </p:cNvSpPr>
          <p:nvPr>
            <p:ph type="body" idx="1"/>
          </p:nvPr>
        </p:nvSpPr>
        <p:spPr>
          <a:xfrm>
            <a:off x="1331640" y="2340000"/>
            <a:ext cx="7200360" cy="4663440"/>
          </a:xfrm>
          <a:prstGeom prst="rect">
            <a:avLst/>
          </a:prstGeom>
          <a:noFill/>
          <a:ln>
            <a:noFill/>
          </a:ln>
        </p:spPr>
        <p:txBody>
          <a:bodyPr wrap="square" lIns="91440" tIns="91440" rIns="91440" bIns="45720" anchor="t">
            <a:spAutoFit/>
          </a:bodyPr>
          <a:lstStyle>
            <a:defPPr marL="432000" marR="0" lvl="0" indent="-324000" algn="l" hangingPunct="1">
              <a:lnSpc>
                <a:spcPct val="100000"/>
              </a:lnSpc>
              <a:spcBef>
                <a:spcPts val="0"/>
              </a:spcBef>
              <a:spcAft>
                <a:spcPts val="1417"/>
              </a:spcAft>
              <a:buSzPct val="45000"/>
              <a:buFont typeface="StarSymbol"/>
              <a:buNone/>
              <a:defRPr lang="de-DE" sz="1600" b="1" i="0" u="none" strike="noStrike" kern="1200">
                <a:ln>
                  <a:noFill/>
                </a:ln>
                <a:solidFill>
                  <a:srgbClr val="000000"/>
                </a:solidFill>
                <a:latin typeface="Verdana" pitchFamily="32"/>
                <a:ea typeface="SimSun" pitchFamily="2"/>
                <a:cs typeface="Mangal" pitchFamily="2"/>
              </a:defRPr>
            </a:defPPr>
            <a:lvl1pPr marL="432000" marR="0" lvl="0" indent="-324000" algn="l" hangingPunct="1">
              <a:lnSpc>
                <a:spcPct val="100000"/>
              </a:lnSpc>
              <a:spcBef>
                <a:spcPts val="0"/>
              </a:spcBef>
              <a:spcAft>
                <a:spcPts val="1417"/>
              </a:spcAft>
              <a:buSzPct val="45000"/>
              <a:buFont typeface="StarSymbol"/>
              <a:buChar char="●"/>
              <a:defRPr lang="de-DE" sz="1600" b="1" i="0" u="none" strike="noStrike" kern="1200">
                <a:ln>
                  <a:noFill/>
                </a:ln>
                <a:solidFill>
                  <a:srgbClr val="000000"/>
                </a:solidFill>
                <a:latin typeface="Verdana" pitchFamily="32"/>
                <a:ea typeface="SimSun" pitchFamily="2"/>
                <a:cs typeface="Mangal" pitchFamily="2"/>
              </a:defRPr>
            </a:lvl1pPr>
            <a:lvl2pPr marL="864000" marR="0" lvl="1" indent="-324000" algn="l" hangingPunct="1">
              <a:lnSpc>
                <a:spcPct val="100000"/>
              </a:lnSpc>
              <a:spcBef>
                <a:spcPts val="0"/>
              </a:spcBef>
              <a:spcAft>
                <a:spcPts val="1134"/>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2pPr>
            <a:lvl3pPr marL="1295999" marR="0" lvl="2" indent="-288000" algn="l" hangingPunct="1">
              <a:lnSpc>
                <a:spcPct val="100000"/>
              </a:lnSpc>
              <a:spcBef>
                <a:spcPts val="0"/>
              </a:spcBef>
              <a:spcAft>
                <a:spcPts val="850"/>
              </a:spcAft>
              <a:buSzPct val="75000"/>
              <a:buFont typeface="StarSymbol"/>
              <a:buChar char="–"/>
              <a:defRPr lang="de-DE" sz="1600" b="0" i="0" u="none" strike="noStrike" kern="1200">
                <a:ln>
                  <a:noFill/>
                </a:ln>
                <a:solidFill>
                  <a:srgbClr val="000000"/>
                </a:solidFill>
                <a:latin typeface="Verdana" pitchFamily="32"/>
                <a:ea typeface="SimSun" pitchFamily="2"/>
                <a:cs typeface="Mangal" pitchFamily="2"/>
              </a:defRPr>
            </a:lvl3pPr>
            <a:lvl4pPr marL="1728000" marR="0" lvl="3" indent="-216000" algn="l" hangingPunct="1">
              <a:lnSpc>
                <a:spcPct val="100000"/>
              </a:lnSpc>
              <a:spcBef>
                <a:spcPts val="0"/>
              </a:spcBef>
              <a:spcAft>
                <a:spcPts val="567"/>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4pPr>
            <a:lvl5pPr marL="2160000" marR="0" lvl="4" indent="-216000" algn="l" hangingPunct="1">
              <a:lnSpc>
                <a:spcPct val="100000"/>
              </a:lnSpc>
              <a:spcBef>
                <a:spcPts val="0"/>
              </a:spcBef>
              <a:spcAft>
                <a:spcPts val="283"/>
              </a:spcAft>
              <a:buSzPct val="75000"/>
              <a:buFont typeface="StarSymbol"/>
              <a:buChar char="–"/>
              <a:defRPr lang="de-DE" sz="2000" b="0" i="0" u="none" strike="noStrike" kern="1200">
                <a:ln>
                  <a:noFill/>
                </a:ln>
                <a:solidFill>
                  <a:srgbClr val="000000"/>
                </a:solidFill>
                <a:latin typeface="Verdana" pitchFamily="32"/>
                <a:ea typeface="SimSun" pitchFamily="2"/>
                <a:cs typeface="Mangal" pitchFamily="2"/>
              </a:defRPr>
            </a:lvl5pPr>
            <a:lvl6pPr marL="2592000" marR="0" lvl="5"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6pPr>
            <a:lvl7pPr marL="3024000" marR="0" lvl="6"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7pPr>
            <a:lvl8pPr marL="3456000" marR="0" lvl="7"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8pPr>
            <a:lvl9pPr marL="3887999" marR="0" lvl="8"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9pPr>
          </a:lstStyle>
          <a:p>
            <a:pPr lvl="0"/>
            <a:r>
              <a:rPr lang="de-DE"/>
              <a:t>Klicken Sie, um die Formate des Gliederungstextes zu bearbeiten</a:t>
            </a:r>
          </a:p>
          <a:p>
            <a:pPr lvl="1"/>
            <a:r>
              <a:rPr lang="de-DE"/>
              <a:t>Zweite Gliederungsebene</a:t>
            </a:r>
          </a:p>
          <a:p>
            <a:pPr lvl="2"/>
            <a:r>
              <a:rPr lang="de-DE"/>
              <a:t>Dritte Gliederungsebene</a:t>
            </a:r>
          </a:p>
          <a:p>
            <a:pPr lvl="3"/>
            <a:r>
              <a:rPr lang="de-DE"/>
              <a:t>Vierte Gliederungsebene</a:t>
            </a:r>
          </a:p>
          <a:p>
            <a:pPr lvl="4"/>
            <a:r>
              <a:rPr lang="de-DE"/>
              <a:t>Fünfte Gliederungsebene</a:t>
            </a:r>
          </a:p>
          <a:p>
            <a:pPr lvl="5"/>
            <a:r>
              <a:rPr lang="de-DE"/>
              <a:t>Sechste Gliederungsebene</a:t>
            </a:r>
          </a:p>
          <a:p>
            <a:pPr lvl="6"/>
            <a:r>
              <a:rPr lang="de-DE"/>
              <a:t>Siebente Gliederungsebene</a:t>
            </a:r>
          </a:p>
          <a:p>
            <a:pPr lvl="7"/>
            <a:r>
              <a:rPr lang="de-DE"/>
              <a:t>Achte Gliederungsebene</a:t>
            </a:r>
          </a:p>
          <a:p>
            <a:pPr lvl="0"/>
            <a:r>
              <a:rPr lang="de-DE"/>
              <a:t>Neunte GliederungsebeneTextmasterformate durch Klicken bearbeiten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lvl="0" algn="l" rtl="0" hangingPunct="1">
        <a:spcBef>
          <a:spcPts val="0"/>
        </a:spcBef>
        <a:spcAft>
          <a:spcPts val="0"/>
        </a:spcAft>
        <a:buNone/>
        <a:tabLst/>
        <a:defRPr lang="de-DE" sz="2400" b="1" i="0" u="none" strike="noStrike" kern="1200">
          <a:ln>
            <a:noFill/>
          </a:ln>
          <a:solidFill>
            <a:srgbClr val="000000"/>
          </a:solidFill>
          <a:latin typeface="Verdana" pitchFamily="34"/>
          <a:ea typeface="SimSun" pitchFamily="2"/>
          <a:cs typeface="Mangal" pitchFamily="2"/>
        </a:defRPr>
      </a:lvl1pPr>
    </p:titleStyle>
    <p:bodyStyle>
      <a:lvl1pPr lvl="0" rtl="0">
        <a:buSzPct val="45000"/>
        <a:buFont typeface="StarSymbol"/>
        <a:buChar char="●"/>
        <a:tabLst/>
        <a:defRPr lang="de-DE" sz="2000" b="0" i="0" u="none" strike="noStrike">
          <a:solidFill>
            <a:srgbClr val="000000"/>
          </a:solidFill>
          <a:latin typeface="Verdana" pitchFamily="34"/>
        </a:defRPr>
      </a:lvl1pPr>
      <a:lvl2pPr lvl="1" rtl="0">
        <a:buSzPct val="45000"/>
        <a:buFont typeface="StarSymbol"/>
        <a:buChar char="●"/>
        <a:tabLst/>
        <a:defRPr lang="de-DE" sz="2000" b="0" i="0" u="none" strike="noStrike">
          <a:solidFill>
            <a:srgbClr val="000000"/>
          </a:solidFill>
          <a:latin typeface="Verdana" pitchFamily="34"/>
        </a:defRPr>
      </a:lvl2pPr>
      <a:lvl3pPr lvl="2" rtl="0">
        <a:buSzPct val="75000"/>
        <a:buFont typeface="StarSymbol"/>
        <a:buChar char="–"/>
        <a:tabLst/>
        <a:defRPr lang="de-DE" sz="2000" b="0" i="0" u="none" strike="noStrike">
          <a:solidFill>
            <a:srgbClr val="000000"/>
          </a:solidFill>
          <a:latin typeface="Verdana" pitchFamily="34"/>
        </a:defRPr>
      </a:lvl3pPr>
      <a:lvl4pPr lvl="3" rtl="0">
        <a:buSzPct val="45000"/>
        <a:buFont typeface="StarSymbol"/>
        <a:buChar char="●"/>
        <a:tabLst/>
        <a:defRPr lang="de-DE" sz="2000" b="0" i="0" u="none" strike="noStrike">
          <a:solidFill>
            <a:srgbClr val="000000"/>
          </a:solidFill>
          <a:latin typeface="Verdana" pitchFamily="34"/>
        </a:defRPr>
      </a:lvl4pPr>
      <a:lvl5pPr lvl="4" rtl="0">
        <a:buSzPct val="75000"/>
        <a:buFont typeface="StarSymbol"/>
        <a:buChar char="–"/>
        <a:tabLst/>
        <a:defRPr lang="de-DE" sz="2000" b="0" i="0" u="none" strike="noStrike">
          <a:solidFill>
            <a:srgbClr val="000000"/>
          </a:solidFill>
          <a:latin typeface="Verdana" pitchFamily="34"/>
        </a:defRPr>
      </a:lvl5pPr>
      <a:lvl6pPr lvl="5" rtl="0">
        <a:buSzPct val="45000"/>
        <a:buFont typeface="StarSymbol"/>
        <a:buChar char="●"/>
        <a:tabLst/>
        <a:defRPr lang="de-DE" sz="2000" b="0" i="0" u="none" strike="noStrike">
          <a:solidFill>
            <a:srgbClr val="000000"/>
          </a:solidFill>
          <a:latin typeface="Verdana" pitchFamily="34"/>
        </a:defRPr>
      </a:lvl6pPr>
      <a:lvl7pPr lvl="6" rtl="0">
        <a:buSzPct val="45000"/>
        <a:buFont typeface="StarSymbol"/>
        <a:buChar char="●"/>
        <a:tabLst/>
        <a:defRPr lang="de-DE" sz="2000" b="0" i="0" u="none" strike="noStrike">
          <a:solidFill>
            <a:srgbClr val="000000"/>
          </a:solidFill>
          <a:latin typeface="Verdana" pitchFamily="34"/>
        </a:defRPr>
      </a:lvl7pPr>
      <a:lvl8pPr lvl="7" rtl="0">
        <a:buSzPct val="45000"/>
        <a:buFont typeface="StarSymbol"/>
        <a:buChar char="●"/>
        <a:tabLst/>
        <a:defRPr lang="de-DE" sz="2000" b="0" i="0" u="none" strike="noStrike">
          <a:solidFill>
            <a:srgbClr val="000000"/>
          </a:solidFill>
          <a:latin typeface="Verdana" pitchFamily="34"/>
        </a:defRPr>
      </a:lvl8pPr>
      <a:lvl9pPr marL="0" marR="0" lvl="0" indent="-342720" algn="l" rtl="0" hangingPunct="1">
        <a:lnSpc>
          <a:spcPct val="100000"/>
        </a:lnSpc>
        <a:spcBef>
          <a:spcPts val="0"/>
        </a:spcBef>
        <a:spcAft>
          <a:spcPts val="0"/>
        </a:spcAft>
        <a:buNone/>
        <a:tabLst/>
        <a:defRPr lang="de-DE" sz="2000" b="0" i="0" u="none" strike="noStrike">
          <a:solidFill>
            <a:srgbClr val="000000"/>
          </a:solidFill>
          <a:latin typeface="Verdana" pitchFamily="34"/>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8"/>
          <p:cNvPicPr>
            <a:picLocks noChangeAspect="1"/>
          </p:cNvPicPr>
          <p:nvPr/>
        </p:nvPicPr>
        <p:blipFill>
          <a:blip r:embed="rId13" cstate="print">
            <a:alphaModFix/>
            <a:lum/>
          </a:blip>
          <a:srcRect/>
          <a:stretch>
            <a:fillRect/>
          </a:stretch>
        </p:blipFill>
        <p:spPr>
          <a:xfrm>
            <a:off x="108000" y="115920"/>
            <a:ext cx="2444400" cy="1158480"/>
          </a:xfrm>
          <a:prstGeom prst="rect">
            <a:avLst/>
          </a:prstGeom>
          <a:noFill/>
          <a:ln>
            <a:noFill/>
          </a:ln>
        </p:spPr>
      </p:pic>
      <p:sp>
        <p:nvSpPr>
          <p:cNvPr id="3" name="Rectangle 10"/>
          <p:cNvSpPr/>
          <p:nvPr/>
        </p:nvSpPr>
        <p:spPr>
          <a:xfrm>
            <a:off x="1332000" y="0"/>
            <a:ext cx="3905640" cy="46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08080"/>
          </a:solidFill>
          <a:ln>
            <a:noFill/>
            <a:prstDash val="solid"/>
          </a:ln>
        </p:spPr>
        <p:txBody>
          <a:bodyPr vert="horz" wrap="none" lIns="91440" tIns="91440" rIns="91440" bIns="4572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sp>
        <p:nvSpPr>
          <p:cNvPr id="4" name="Rectangle 11"/>
          <p:cNvSpPr/>
          <p:nvPr/>
        </p:nvSpPr>
        <p:spPr>
          <a:xfrm>
            <a:off x="5238000" y="0"/>
            <a:ext cx="3905640" cy="46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A46674"/>
          </a:solidFill>
          <a:ln>
            <a:noFill/>
            <a:prstDash val="solid"/>
          </a:ln>
        </p:spPr>
        <p:txBody>
          <a:bodyPr vert="horz" wrap="none" lIns="91440" tIns="91440" rIns="91440" bIns="4572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sp>
        <p:nvSpPr>
          <p:cNvPr id="5" name="Rectangle 16"/>
          <p:cNvSpPr/>
          <p:nvPr/>
        </p:nvSpPr>
        <p:spPr>
          <a:xfrm>
            <a:off x="6516360" y="549360"/>
            <a:ext cx="2448000" cy="863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300"/>
              </a:spcAft>
              <a:buNone/>
              <a:tabLst/>
            </a:pPr>
            <a:r>
              <a:rPr lang="de-DE" sz="1000" b="1" i="0" u="none" strike="noStrike" kern="1200">
                <a:ln>
                  <a:noFill/>
                </a:ln>
                <a:solidFill>
                  <a:srgbClr val="000000"/>
                </a:solidFill>
                <a:latin typeface="Verdana" pitchFamily="34"/>
                <a:ea typeface="SimSun" pitchFamily="2"/>
                <a:cs typeface="Mangal" pitchFamily="2"/>
              </a:rPr>
              <a:t>Stephanie Schmid</a:t>
            </a:r>
            <a:r>
              <a:rPr lang="de-DE" sz="1200" b="0" i="0" u="none" strike="noStrike" kern="1200">
                <a:ln>
                  <a:noFill/>
                </a:ln>
                <a:solidFill>
                  <a:srgbClr val="000000"/>
                </a:solidFill>
                <a:latin typeface="Verdana" pitchFamily="34"/>
                <a:ea typeface="SimSun" pitchFamily="2"/>
                <a:cs typeface="Mangal" pitchFamily="2"/>
              </a:rPr>
              <a:t/>
            </a:r>
            <a:br>
              <a:rPr lang="de-DE" sz="1200" b="0" i="0" u="none" strike="noStrike" kern="1200">
                <a:ln>
                  <a:noFill/>
                </a:ln>
                <a:solidFill>
                  <a:srgbClr val="000000"/>
                </a:solidFill>
                <a:latin typeface="Verdana" pitchFamily="34"/>
                <a:ea typeface="SimSun" pitchFamily="2"/>
                <a:cs typeface="Mangal" pitchFamily="2"/>
              </a:rPr>
            </a:br>
            <a:r>
              <a:rPr lang="de-DE" sz="1000" b="0" i="0" u="none" strike="noStrike" kern="1200">
                <a:ln>
                  <a:noFill/>
                </a:ln>
                <a:solidFill>
                  <a:srgbClr val="000000"/>
                </a:solidFill>
                <a:latin typeface="Verdana" pitchFamily="34"/>
                <a:ea typeface="SimSun" pitchFamily="2"/>
                <a:cs typeface="Mangal" pitchFamily="2"/>
              </a:rPr>
              <a:t>Praktikantin Q3 2010/13</a:t>
            </a:r>
          </a:p>
          <a:p>
            <a:pPr marL="0" marR="0" lvl="0" indent="0" algn="l" rtl="0" hangingPunct="1">
              <a:lnSpc>
                <a:spcPct val="100000"/>
              </a:lnSpc>
              <a:spcBef>
                <a:spcPts val="0"/>
              </a:spcBef>
              <a:spcAft>
                <a:spcPts val="300"/>
              </a:spcAft>
              <a:buNone/>
              <a:tabLst/>
            </a:pPr>
            <a:r>
              <a:rPr lang="de-DE" sz="1000" b="1" i="0" u="none" strike="noStrike" kern="1200">
                <a:ln>
                  <a:noFill/>
                </a:ln>
                <a:solidFill>
                  <a:srgbClr val="000000"/>
                </a:solidFill>
                <a:latin typeface="Verdana" pitchFamily="34"/>
                <a:ea typeface="SimSun" pitchFamily="2"/>
                <a:cs typeface="Mangal" pitchFamily="2"/>
              </a:rPr>
              <a:t>UNIVERSITÄTSBIBLIOTHEK</a:t>
            </a:r>
          </a:p>
        </p:txBody>
      </p:sp>
      <p:sp>
        <p:nvSpPr>
          <p:cNvPr id="6" name="Titel 1"/>
          <p:cNvSpPr txBox="1">
            <a:spLocks noGrp="1"/>
          </p:cNvSpPr>
          <p:nvPr>
            <p:ph type="title"/>
          </p:nvPr>
        </p:nvSpPr>
        <p:spPr>
          <a:xfrm>
            <a:off x="1332000" y="1501200"/>
            <a:ext cx="7187759" cy="696599"/>
          </a:xfrm>
          <a:prstGeom prst="rect">
            <a:avLst/>
          </a:prstGeom>
          <a:noFill/>
          <a:ln>
            <a:noFill/>
          </a:ln>
        </p:spPr>
        <p:txBody>
          <a:bodyPr wrap="square" lIns="91440" tIns="91440" rIns="91440" bIns="457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de-DE"/>
              <a:t>Klicken Sie, um das Format des Titeltextes zu bearbeitenTitelmasterformat durch Klicken bearbeiten</a:t>
            </a:r>
          </a:p>
        </p:txBody>
      </p:sp>
      <p:sp>
        <p:nvSpPr>
          <p:cNvPr id="7" name="Inhaltsplatzhalter 2"/>
          <p:cNvSpPr txBox="1">
            <a:spLocks noGrp="1"/>
          </p:cNvSpPr>
          <p:nvPr>
            <p:ph type="body" idx="1"/>
          </p:nvPr>
        </p:nvSpPr>
        <p:spPr>
          <a:xfrm>
            <a:off x="1331640" y="2340000"/>
            <a:ext cx="7200360" cy="4663440"/>
          </a:xfrm>
          <a:prstGeom prst="rect">
            <a:avLst/>
          </a:prstGeom>
          <a:noFill/>
          <a:ln>
            <a:noFill/>
          </a:ln>
        </p:spPr>
        <p:txBody>
          <a:bodyPr wrap="square" lIns="91440" tIns="91440" rIns="91440" bIns="45720" anchor="t">
            <a:spAutoFit/>
          </a:bodyPr>
          <a:lstStyle>
            <a:defPPr marL="432000" marR="0" lvl="0" indent="-324000" algn="l" hangingPunct="1">
              <a:lnSpc>
                <a:spcPct val="100000"/>
              </a:lnSpc>
              <a:spcBef>
                <a:spcPts val="0"/>
              </a:spcBef>
              <a:spcAft>
                <a:spcPts val="1417"/>
              </a:spcAft>
              <a:buSzPct val="45000"/>
              <a:buFont typeface="StarSymbol"/>
              <a:buNone/>
              <a:defRPr lang="de-DE" sz="1600" b="1" i="0" u="none" strike="noStrike" kern="1200">
                <a:ln>
                  <a:noFill/>
                </a:ln>
                <a:solidFill>
                  <a:srgbClr val="000000"/>
                </a:solidFill>
                <a:latin typeface="Verdana" pitchFamily="32"/>
                <a:ea typeface="SimSun" pitchFamily="2"/>
                <a:cs typeface="Mangal" pitchFamily="2"/>
              </a:defRPr>
            </a:defPPr>
            <a:lvl1pPr marL="432000" marR="0" lvl="0" indent="-324000" algn="l" hangingPunct="1">
              <a:lnSpc>
                <a:spcPct val="100000"/>
              </a:lnSpc>
              <a:spcBef>
                <a:spcPts val="0"/>
              </a:spcBef>
              <a:spcAft>
                <a:spcPts val="1417"/>
              </a:spcAft>
              <a:buSzPct val="45000"/>
              <a:buFont typeface="StarSymbol"/>
              <a:buChar char="●"/>
              <a:defRPr lang="de-DE" sz="1600" b="1" i="0" u="none" strike="noStrike" kern="1200">
                <a:ln>
                  <a:noFill/>
                </a:ln>
                <a:solidFill>
                  <a:srgbClr val="000000"/>
                </a:solidFill>
                <a:latin typeface="Verdana" pitchFamily="32"/>
                <a:ea typeface="SimSun" pitchFamily="2"/>
                <a:cs typeface="Mangal" pitchFamily="2"/>
              </a:defRPr>
            </a:lvl1pPr>
            <a:lvl2pPr marL="864000" marR="0" lvl="1" indent="-324000" algn="l" hangingPunct="1">
              <a:lnSpc>
                <a:spcPct val="100000"/>
              </a:lnSpc>
              <a:spcBef>
                <a:spcPts val="0"/>
              </a:spcBef>
              <a:spcAft>
                <a:spcPts val="1134"/>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2pPr>
            <a:lvl3pPr marL="1295999" marR="0" lvl="2" indent="-288000" algn="l" hangingPunct="1">
              <a:lnSpc>
                <a:spcPct val="100000"/>
              </a:lnSpc>
              <a:spcBef>
                <a:spcPts val="0"/>
              </a:spcBef>
              <a:spcAft>
                <a:spcPts val="850"/>
              </a:spcAft>
              <a:buSzPct val="75000"/>
              <a:buFont typeface="StarSymbol"/>
              <a:buChar char="–"/>
              <a:defRPr lang="de-DE" sz="1600" b="0" i="0" u="none" strike="noStrike" kern="1200">
                <a:ln>
                  <a:noFill/>
                </a:ln>
                <a:solidFill>
                  <a:srgbClr val="000000"/>
                </a:solidFill>
                <a:latin typeface="Verdana" pitchFamily="32"/>
                <a:ea typeface="SimSun" pitchFamily="2"/>
                <a:cs typeface="Mangal" pitchFamily="2"/>
              </a:defRPr>
            </a:lvl3pPr>
            <a:lvl4pPr marL="1728000" marR="0" lvl="3" indent="-216000" algn="l" hangingPunct="1">
              <a:lnSpc>
                <a:spcPct val="100000"/>
              </a:lnSpc>
              <a:spcBef>
                <a:spcPts val="0"/>
              </a:spcBef>
              <a:spcAft>
                <a:spcPts val="567"/>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4pPr>
            <a:lvl5pPr marL="2160000" marR="0" lvl="4" indent="-216000" algn="l" hangingPunct="1">
              <a:lnSpc>
                <a:spcPct val="100000"/>
              </a:lnSpc>
              <a:spcBef>
                <a:spcPts val="0"/>
              </a:spcBef>
              <a:spcAft>
                <a:spcPts val="283"/>
              </a:spcAft>
              <a:buSzPct val="75000"/>
              <a:buFont typeface="StarSymbol"/>
              <a:buChar char="–"/>
              <a:defRPr lang="de-DE" sz="2000" b="0" i="0" u="none" strike="noStrike" kern="1200">
                <a:ln>
                  <a:noFill/>
                </a:ln>
                <a:solidFill>
                  <a:srgbClr val="000000"/>
                </a:solidFill>
                <a:latin typeface="Verdana" pitchFamily="32"/>
                <a:ea typeface="SimSun" pitchFamily="2"/>
                <a:cs typeface="Mangal" pitchFamily="2"/>
              </a:defRPr>
            </a:lvl5pPr>
            <a:lvl6pPr marL="2592000" marR="0" lvl="5"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6pPr>
            <a:lvl7pPr marL="3024000" marR="0" lvl="6"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7pPr>
            <a:lvl8pPr marL="3456000" marR="0" lvl="7"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8pPr>
            <a:lvl9pPr marL="3887999" marR="0" lvl="8"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9pPr>
          </a:lstStyle>
          <a:p>
            <a:pPr lvl="0"/>
            <a:r>
              <a:rPr lang="de-DE"/>
              <a:t>Klicken Sie, um die Formate des Gliederungstextes zu bearbeiten</a:t>
            </a:r>
          </a:p>
          <a:p>
            <a:pPr lvl="1"/>
            <a:r>
              <a:rPr lang="de-DE"/>
              <a:t>Zweite Gliederungsebene</a:t>
            </a:r>
          </a:p>
          <a:p>
            <a:pPr lvl="2"/>
            <a:r>
              <a:rPr lang="de-DE"/>
              <a:t>Dritte Gliederungsebene</a:t>
            </a:r>
          </a:p>
          <a:p>
            <a:pPr lvl="3"/>
            <a:r>
              <a:rPr lang="de-DE"/>
              <a:t>Vierte Gliederungsebene</a:t>
            </a:r>
          </a:p>
          <a:p>
            <a:pPr lvl="4"/>
            <a:r>
              <a:rPr lang="de-DE"/>
              <a:t>Fünfte Gliederungsebene</a:t>
            </a:r>
          </a:p>
          <a:p>
            <a:pPr lvl="5"/>
            <a:r>
              <a:rPr lang="de-DE"/>
              <a:t>Sechste Gliederungsebene</a:t>
            </a:r>
          </a:p>
          <a:p>
            <a:pPr lvl="6"/>
            <a:r>
              <a:rPr lang="de-DE"/>
              <a:t>Siebente Gliederungsebene</a:t>
            </a:r>
          </a:p>
          <a:p>
            <a:pPr lvl="7"/>
            <a:r>
              <a:rPr lang="de-DE"/>
              <a:t>Achte Gliederungsebene</a:t>
            </a:r>
          </a:p>
          <a:p>
            <a:pPr lvl="0"/>
            <a:r>
              <a:rPr lang="de-DE"/>
              <a:t>Neunte GliederungsebeneTextmasterformate durch Klicken bearbeiten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lvl="0" algn="l" rtl="0" hangingPunct="1">
        <a:spcBef>
          <a:spcPts val="0"/>
        </a:spcBef>
        <a:spcAft>
          <a:spcPts val="0"/>
        </a:spcAft>
        <a:buNone/>
        <a:tabLst/>
        <a:defRPr lang="de-DE" sz="2400" b="1" i="0" u="none" strike="noStrike" kern="1200">
          <a:ln>
            <a:noFill/>
          </a:ln>
          <a:solidFill>
            <a:srgbClr val="000000"/>
          </a:solidFill>
          <a:latin typeface="Verdana" pitchFamily="34"/>
          <a:ea typeface="SimSun" pitchFamily="2"/>
          <a:cs typeface="Mangal" pitchFamily="2"/>
        </a:defRPr>
      </a:lvl1pPr>
    </p:titleStyle>
    <p:bodyStyle>
      <a:lvl1pPr lvl="0" rtl="0">
        <a:buSzPct val="45000"/>
        <a:buFont typeface="StarSymbol"/>
        <a:buChar char="●"/>
        <a:tabLst/>
        <a:defRPr lang="de-DE" sz="2000" b="0" i="0" u="none" strike="noStrike">
          <a:solidFill>
            <a:srgbClr val="000000"/>
          </a:solidFill>
          <a:latin typeface="Verdana" pitchFamily="34"/>
        </a:defRPr>
      </a:lvl1pPr>
      <a:lvl2pPr lvl="1" rtl="0">
        <a:buSzPct val="45000"/>
        <a:buFont typeface="StarSymbol"/>
        <a:buChar char="●"/>
        <a:tabLst/>
        <a:defRPr lang="de-DE" sz="2000" b="0" i="0" u="none" strike="noStrike">
          <a:solidFill>
            <a:srgbClr val="000000"/>
          </a:solidFill>
          <a:latin typeface="Verdana" pitchFamily="34"/>
        </a:defRPr>
      </a:lvl2pPr>
      <a:lvl3pPr lvl="2" rtl="0">
        <a:buSzPct val="75000"/>
        <a:buFont typeface="StarSymbol"/>
        <a:buChar char="–"/>
        <a:tabLst/>
        <a:defRPr lang="de-DE" sz="2000" b="0" i="0" u="none" strike="noStrike">
          <a:solidFill>
            <a:srgbClr val="000000"/>
          </a:solidFill>
          <a:latin typeface="Verdana" pitchFamily="34"/>
        </a:defRPr>
      </a:lvl3pPr>
      <a:lvl4pPr lvl="3" rtl="0">
        <a:buSzPct val="45000"/>
        <a:buFont typeface="StarSymbol"/>
        <a:buChar char="●"/>
        <a:tabLst/>
        <a:defRPr lang="de-DE" sz="2000" b="0" i="0" u="none" strike="noStrike">
          <a:solidFill>
            <a:srgbClr val="000000"/>
          </a:solidFill>
          <a:latin typeface="Verdana" pitchFamily="34"/>
        </a:defRPr>
      </a:lvl4pPr>
      <a:lvl5pPr lvl="4" rtl="0">
        <a:buSzPct val="75000"/>
        <a:buFont typeface="StarSymbol"/>
        <a:buChar char="–"/>
        <a:tabLst/>
        <a:defRPr lang="de-DE" sz="2000" b="0" i="0" u="none" strike="noStrike">
          <a:solidFill>
            <a:srgbClr val="000000"/>
          </a:solidFill>
          <a:latin typeface="Verdana" pitchFamily="34"/>
        </a:defRPr>
      </a:lvl5pPr>
      <a:lvl6pPr lvl="5" rtl="0">
        <a:buSzPct val="45000"/>
        <a:buFont typeface="StarSymbol"/>
        <a:buChar char="●"/>
        <a:tabLst/>
        <a:defRPr lang="de-DE" sz="2000" b="0" i="0" u="none" strike="noStrike">
          <a:solidFill>
            <a:srgbClr val="000000"/>
          </a:solidFill>
          <a:latin typeface="Verdana" pitchFamily="34"/>
        </a:defRPr>
      </a:lvl6pPr>
      <a:lvl7pPr lvl="6" rtl="0">
        <a:buSzPct val="45000"/>
        <a:buFont typeface="StarSymbol"/>
        <a:buChar char="●"/>
        <a:tabLst/>
        <a:defRPr lang="de-DE" sz="2000" b="0" i="0" u="none" strike="noStrike">
          <a:solidFill>
            <a:srgbClr val="000000"/>
          </a:solidFill>
          <a:latin typeface="Verdana" pitchFamily="34"/>
        </a:defRPr>
      </a:lvl7pPr>
      <a:lvl8pPr lvl="7" rtl="0">
        <a:buSzPct val="45000"/>
        <a:buFont typeface="StarSymbol"/>
        <a:buChar char="●"/>
        <a:tabLst/>
        <a:defRPr lang="de-DE" sz="2000" b="0" i="0" u="none" strike="noStrike">
          <a:solidFill>
            <a:srgbClr val="000000"/>
          </a:solidFill>
          <a:latin typeface="Verdana" pitchFamily="34"/>
        </a:defRPr>
      </a:lvl8pPr>
      <a:lvl9pPr marL="0" marR="0" lvl="0" indent="-342720" algn="l" rtl="0" hangingPunct="1">
        <a:lnSpc>
          <a:spcPct val="100000"/>
        </a:lnSpc>
        <a:spcBef>
          <a:spcPts val="0"/>
        </a:spcBef>
        <a:spcAft>
          <a:spcPts val="0"/>
        </a:spcAft>
        <a:buNone/>
        <a:tabLst/>
        <a:defRPr lang="de-DE" sz="2000" b="0" i="0" u="none" strike="noStrike">
          <a:solidFill>
            <a:srgbClr val="000000"/>
          </a:solidFill>
          <a:latin typeface="Verdana" pitchFamily="34"/>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extplatzhalter 1"/>
          <p:cNvSpPr txBox="1">
            <a:spLocks noGrp="1"/>
          </p:cNvSpPr>
          <p:nvPr>
            <p:ph type="body" idx="4294967295"/>
          </p:nvPr>
        </p:nvSpPr>
        <p:spPr>
          <a:xfrm>
            <a:off x="2267640" y="1844999"/>
            <a:ext cx="6684479" cy="499680"/>
          </a:xfrm>
        </p:spPr>
        <p:txBody>
          <a:bodyPr/>
          <a:lstStyle>
            <a:defPPr marL="432000" marR="0" lvl="0" indent="-324000" algn="l" hangingPunct="1">
              <a:lnSpc>
                <a:spcPct val="100000"/>
              </a:lnSpc>
              <a:spcBef>
                <a:spcPts val="0"/>
              </a:spcBef>
              <a:spcAft>
                <a:spcPts val="1417"/>
              </a:spcAft>
              <a:buSzPct val="45000"/>
              <a:buFont typeface="StarSymbol"/>
              <a:buNone/>
              <a:defRPr lang="de-DE" sz="1600" b="1" i="0" u="none" strike="noStrike" kern="1200">
                <a:ln>
                  <a:noFill/>
                </a:ln>
                <a:solidFill>
                  <a:srgbClr val="000000"/>
                </a:solidFill>
                <a:latin typeface="Verdana" pitchFamily="32"/>
                <a:ea typeface="SimSun" pitchFamily="2"/>
                <a:cs typeface="Mangal" pitchFamily="2"/>
              </a:defRPr>
            </a:defPPr>
            <a:lvl1pPr marL="432000" marR="0" lvl="0" indent="-324000" algn="l" hangingPunct="1">
              <a:lnSpc>
                <a:spcPct val="100000"/>
              </a:lnSpc>
              <a:spcBef>
                <a:spcPts val="0"/>
              </a:spcBef>
              <a:spcAft>
                <a:spcPts val="1417"/>
              </a:spcAft>
              <a:buSzPct val="45000"/>
              <a:buFont typeface="StarSymbol"/>
              <a:buChar char="●"/>
              <a:defRPr lang="de-DE" sz="1600" b="1" i="0" u="none" strike="noStrike" kern="1200">
                <a:ln>
                  <a:noFill/>
                </a:ln>
                <a:solidFill>
                  <a:srgbClr val="000000"/>
                </a:solidFill>
                <a:latin typeface="Verdana" pitchFamily="32"/>
                <a:ea typeface="SimSun" pitchFamily="2"/>
                <a:cs typeface="Mangal" pitchFamily="2"/>
              </a:defRPr>
            </a:lvl1pPr>
            <a:lvl2pPr marL="864000" marR="0" lvl="1" indent="-324000" algn="l" hangingPunct="1">
              <a:lnSpc>
                <a:spcPct val="100000"/>
              </a:lnSpc>
              <a:spcBef>
                <a:spcPts val="0"/>
              </a:spcBef>
              <a:spcAft>
                <a:spcPts val="1134"/>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2pPr>
            <a:lvl3pPr marL="1295999" marR="0" lvl="2" indent="-288000" algn="l" hangingPunct="1">
              <a:lnSpc>
                <a:spcPct val="100000"/>
              </a:lnSpc>
              <a:spcBef>
                <a:spcPts val="0"/>
              </a:spcBef>
              <a:spcAft>
                <a:spcPts val="850"/>
              </a:spcAft>
              <a:buSzPct val="75000"/>
              <a:buFont typeface="StarSymbol"/>
              <a:buChar char="–"/>
              <a:defRPr lang="de-DE" sz="1600" b="0" i="0" u="none" strike="noStrike" kern="1200">
                <a:ln>
                  <a:noFill/>
                </a:ln>
                <a:solidFill>
                  <a:srgbClr val="000000"/>
                </a:solidFill>
                <a:latin typeface="Verdana" pitchFamily="32"/>
                <a:ea typeface="SimSun" pitchFamily="2"/>
                <a:cs typeface="Mangal" pitchFamily="2"/>
              </a:defRPr>
            </a:lvl3pPr>
            <a:lvl4pPr marL="1728000" marR="0" lvl="3" indent="-216000" algn="l" hangingPunct="1">
              <a:lnSpc>
                <a:spcPct val="100000"/>
              </a:lnSpc>
              <a:spcBef>
                <a:spcPts val="0"/>
              </a:spcBef>
              <a:spcAft>
                <a:spcPts val="567"/>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4pPr>
            <a:lvl5pPr marL="2160000" marR="0" lvl="4" indent="-216000" algn="l" hangingPunct="1">
              <a:lnSpc>
                <a:spcPct val="100000"/>
              </a:lnSpc>
              <a:spcBef>
                <a:spcPts val="0"/>
              </a:spcBef>
              <a:spcAft>
                <a:spcPts val="283"/>
              </a:spcAft>
              <a:buSzPct val="75000"/>
              <a:buFont typeface="StarSymbol"/>
              <a:buChar char="–"/>
              <a:defRPr lang="de-DE" sz="2000" b="0" i="0" u="none" strike="noStrike" kern="1200">
                <a:ln>
                  <a:noFill/>
                </a:ln>
                <a:solidFill>
                  <a:srgbClr val="000000"/>
                </a:solidFill>
                <a:latin typeface="Verdana" pitchFamily="32"/>
                <a:ea typeface="SimSun" pitchFamily="2"/>
                <a:cs typeface="Mangal" pitchFamily="2"/>
              </a:defRPr>
            </a:lvl5pPr>
            <a:lvl6pPr marL="2592000" marR="0" lvl="5"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6pPr>
            <a:lvl7pPr marL="3024000" marR="0" lvl="6"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7pPr>
            <a:lvl8pPr marL="3456000" marR="0" lvl="7"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8pPr>
            <a:lvl9pPr marL="3887999" marR="0" lvl="8"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9pPr>
          </a:lstStyle>
          <a:p>
            <a:pPr marL="343080" lvl="0" indent="-342720" algn="r">
              <a:spcAft>
                <a:spcPts val="0"/>
              </a:spcAft>
              <a:buNone/>
            </a:pPr>
            <a:r>
              <a:rPr lang="de-DE" sz="2200">
                <a:latin typeface="Verdana" pitchFamily="34"/>
              </a:rPr>
              <a:t>Präsentation der Diplomarbeit</a:t>
            </a:r>
          </a:p>
        </p:txBody>
      </p:sp>
      <p:sp>
        <p:nvSpPr>
          <p:cNvPr id="3" name="Textplatzhalter 2"/>
          <p:cNvSpPr txBox="1">
            <a:spLocks noGrp="1"/>
          </p:cNvSpPr>
          <p:nvPr>
            <p:ph type="body" idx="4294967295"/>
          </p:nvPr>
        </p:nvSpPr>
        <p:spPr>
          <a:xfrm>
            <a:off x="971640" y="2421000"/>
            <a:ext cx="7980480" cy="1223639"/>
          </a:xfrm>
        </p:spPr>
        <p:txBody>
          <a:bodyPr/>
          <a:lstStyle>
            <a:defPPr marL="432000" marR="0" lvl="0" indent="-324000" algn="l" hangingPunct="1">
              <a:lnSpc>
                <a:spcPct val="100000"/>
              </a:lnSpc>
              <a:spcBef>
                <a:spcPts val="0"/>
              </a:spcBef>
              <a:spcAft>
                <a:spcPts val="1417"/>
              </a:spcAft>
              <a:buSzPct val="45000"/>
              <a:buFont typeface="StarSymbol"/>
              <a:buNone/>
              <a:defRPr lang="de-DE" sz="1600" b="1" i="0" u="none" strike="noStrike" kern="1200">
                <a:ln>
                  <a:noFill/>
                </a:ln>
                <a:solidFill>
                  <a:srgbClr val="000000"/>
                </a:solidFill>
                <a:latin typeface="Verdana" pitchFamily="32"/>
                <a:ea typeface="SimSun" pitchFamily="2"/>
                <a:cs typeface="Mangal" pitchFamily="2"/>
              </a:defRPr>
            </a:defPPr>
            <a:lvl1pPr marL="432000" marR="0" lvl="0" indent="-324000" algn="l" hangingPunct="1">
              <a:lnSpc>
                <a:spcPct val="100000"/>
              </a:lnSpc>
              <a:spcBef>
                <a:spcPts val="0"/>
              </a:spcBef>
              <a:spcAft>
                <a:spcPts val="1417"/>
              </a:spcAft>
              <a:buSzPct val="45000"/>
              <a:buFont typeface="StarSymbol"/>
              <a:buChar char="●"/>
              <a:defRPr lang="de-DE" sz="1600" b="1" i="0" u="none" strike="noStrike" kern="1200">
                <a:ln>
                  <a:noFill/>
                </a:ln>
                <a:solidFill>
                  <a:srgbClr val="000000"/>
                </a:solidFill>
                <a:latin typeface="Verdana" pitchFamily="32"/>
                <a:ea typeface="SimSun" pitchFamily="2"/>
                <a:cs typeface="Mangal" pitchFamily="2"/>
              </a:defRPr>
            </a:lvl1pPr>
            <a:lvl2pPr marL="864000" marR="0" lvl="1" indent="-324000" algn="l" hangingPunct="1">
              <a:lnSpc>
                <a:spcPct val="100000"/>
              </a:lnSpc>
              <a:spcBef>
                <a:spcPts val="0"/>
              </a:spcBef>
              <a:spcAft>
                <a:spcPts val="1134"/>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2pPr>
            <a:lvl3pPr marL="1295999" marR="0" lvl="2" indent="-288000" algn="l" hangingPunct="1">
              <a:lnSpc>
                <a:spcPct val="100000"/>
              </a:lnSpc>
              <a:spcBef>
                <a:spcPts val="0"/>
              </a:spcBef>
              <a:spcAft>
                <a:spcPts val="850"/>
              </a:spcAft>
              <a:buSzPct val="75000"/>
              <a:buFont typeface="StarSymbol"/>
              <a:buChar char="–"/>
              <a:defRPr lang="de-DE" sz="1600" b="0" i="0" u="none" strike="noStrike" kern="1200">
                <a:ln>
                  <a:noFill/>
                </a:ln>
                <a:solidFill>
                  <a:srgbClr val="000000"/>
                </a:solidFill>
                <a:latin typeface="Verdana" pitchFamily="32"/>
                <a:ea typeface="SimSun" pitchFamily="2"/>
                <a:cs typeface="Mangal" pitchFamily="2"/>
              </a:defRPr>
            </a:lvl3pPr>
            <a:lvl4pPr marL="1728000" marR="0" lvl="3" indent="-216000" algn="l" hangingPunct="1">
              <a:lnSpc>
                <a:spcPct val="100000"/>
              </a:lnSpc>
              <a:spcBef>
                <a:spcPts val="0"/>
              </a:spcBef>
              <a:spcAft>
                <a:spcPts val="567"/>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4pPr>
            <a:lvl5pPr marL="2160000" marR="0" lvl="4" indent="-216000" algn="l" hangingPunct="1">
              <a:lnSpc>
                <a:spcPct val="100000"/>
              </a:lnSpc>
              <a:spcBef>
                <a:spcPts val="0"/>
              </a:spcBef>
              <a:spcAft>
                <a:spcPts val="283"/>
              </a:spcAft>
              <a:buSzPct val="75000"/>
              <a:buFont typeface="StarSymbol"/>
              <a:buChar char="–"/>
              <a:defRPr lang="de-DE" sz="2000" b="0" i="0" u="none" strike="noStrike" kern="1200">
                <a:ln>
                  <a:noFill/>
                </a:ln>
                <a:solidFill>
                  <a:srgbClr val="000000"/>
                </a:solidFill>
                <a:latin typeface="Verdana" pitchFamily="32"/>
                <a:ea typeface="SimSun" pitchFamily="2"/>
                <a:cs typeface="Mangal" pitchFamily="2"/>
              </a:defRPr>
            </a:lvl5pPr>
            <a:lvl6pPr marL="2592000" marR="0" lvl="5"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6pPr>
            <a:lvl7pPr marL="3024000" marR="0" lvl="6"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7pPr>
            <a:lvl8pPr marL="3456000" marR="0" lvl="7"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8pPr>
            <a:lvl9pPr marL="3887999" marR="0" lvl="8"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9pPr>
          </a:lstStyle>
          <a:p>
            <a:pPr marL="343080" lvl="0" indent="-342720" algn="r">
              <a:spcAft>
                <a:spcPts val="0"/>
              </a:spcAft>
              <a:buNone/>
            </a:pPr>
            <a:r>
              <a:rPr lang="de-DE" sz="2000">
                <a:latin typeface="Verdana" pitchFamily="34"/>
              </a:rPr>
              <a:t>Cloud Computing an Universitätsbibliotheken</a:t>
            </a:r>
          </a:p>
          <a:p>
            <a:pPr marL="343080" lvl="0" indent="-342720" algn="r">
              <a:spcAft>
                <a:spcPts val="0"/>
              </a:spcAft>
              <a:buNone/>
            </a:pPr>
            <a:r>
              <a:rPr lang="de-DE" sz="2000">
                <a:latin typeface="Verdana" pitchFamily="34"/>
              </a:rPr>
              <a:t>Mit Anwendungsszenarien für</a:t>
            </a:r>
          </a:p>
          <a:p>
            <a:pPr marL="343080" lvl="0" indent="-342720" algn="r">
              <a:spcAft>
                <a:spcPts val="0"/>
              </a:spcAft>
              <a:buNone/>
            </a:pPr>
            <a:r>
              <a:rPr lang="de-DE" sz="2000">
                <a:latin typeface="Verdana" pitchFamily="34"/>
              </a:rPr>
              <a:t>die UB Regensburg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Chancen">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Chancen</a:t>
            </a:r>
          </a:p>
        </p:txBody>
      </p:sp>
      <p:sp>
        <p:nvSpPr>
          <p:cNvPr id="3" name="Textfeld 5"/>
          <p:cNvSpPr/>
          <p:nvPr/>
        </p:nvSpPr>
        <p:spPr>
          <a:xfrm>
            <a:off x="611640" y="2349000"/>
            <a:ext cx="3888360" cy="32268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b="0" i="0" u="none" strike="noStrike" kern="1200" dirty="0">
                <a:ln>
                  <a:noFill/>
                </a:ln>
                <a:solidFill>
                  <a:srgbClr val="000000"/>
                </a:solidFill>
                <a:latin typeface="Verdana" pitchFamily="34"/>
                <a:ea typeface="SimSun" pitchFamily="2"/>
                <a:cs typeface="Mangal" pitchFamily="2"/>
              </a:rPr>
              <a:t>- Flexibilität</a:t>
            </a:r>
          </a:p>
          <a:p>
            <a:pPr marL="0" marR="0" lvl="0" indent="0" algn="l" rtl="0" hangingPunct="1">
              <a:lnSpc>
                <a:spcPct val="100000"/>
              </a:lnSpc>
              <a:spcBef>
                <a:spcPts val="0"/>
              </a:spcBef>
              <a:spcAft>
                <a:spcPts val="0"/>
              </a:spcAft>
              <a:buNone/>
              <a:tabLst/>
            </a:pPr>
            <a:endParaRPr lang="de-DE"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b="0" i="0" u="none" strike="noStrike" kern="1200" dirty="0">
                <a:ln>
                  <a:noFill/>
                </a:ln>
                <a:solidFill>
                  <a:srgbClr val="000000"/>
                </a:solidFill>
                <a:latin typeface="Verdana" pitchFamily="34"/>
                <a:ea typeface="SimSun" pitchFamily="2"/>
                <a:cs typeface="Mangal" pitchFamily="2"/>
              </a:rPr>
              <a:t>- Zuverlässigkeit</a:t>
            </a:r>
          </a:p>
          <a:p>
            <a:pPr marL="0" marR="0" lvl="0" indent="0" algn="l" rtl="0" hangingPunct="1">
              <a:lnSpc>
                <a:spcPct val="100000"/>
              </a:lnSpc>
              <a:spcBef>
                <a:spcPts val="0"/>
              </a:spcBef>
              <a:spcAft>
                <a:spcPts val="0"/>
              </a:spcAft>
              <a:buNone/>
              <a:tabLst/>
            </a:pPr>
            <a:endParaRPr lang="de-DE"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b="0" i="0" u="none" strike="noStrike" kern="1200" dirty="0">
                <a:ln>
                  <a:noFill/>
                </a:ln>
                <a:solidFill>
                  <a:srgbClr val="000000"/>
                </a:solidFill>
                <a:latin typeface="Verdana" pitchFamily="34"/>
                <a:ea typeface="SimSun" pitchFamily="2"/>
                <a:cs typeface="Mangal" pitchFamily="2"/>
              </a:rPr>
              <a:t>- Kosteneinsparung</a:t>
            </a:r>
          </a:p>
          <a:p>
            <a:pPr marL="0" marR="0" lvl="0" indent="0" algn="l" rtl="0" hangingPunct="1">
              <a:lnSpc>
                <a:spcPct val="100000"/>
              </a:lnSpc>
              <a:spcBef>
                <a:spcPts val="0"/>
              </a:spcBef>
              <a:spcAft>
                <a:spcPts val="0"/>
              </a:spcAft>
              <a:buNone/>
              <a:tabLst/>
            </a:pPr>
            <a:endParaRPr lang="de-DE"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b="0" i="0" u="none" strike="noStrike" kern="1200" dirty="0">
                <a:ln>
                  <a:noFill/>
                </a:ln>
                <a:solidFill>
                  <a:srgbClr val="000000"/>
                </a:solidFill>
                <a:latin typeface="Verdana" pitchFamily="34"/>
                <a:ea typeface="SimSun" pitchFamily="2"/>
                <a:cs typeface="Mangal" pitchFamily="2"/>
              </a:rPr>
              <a:t>- Versionskontrolle</a:t>
            </a:r>
          </a:p>
          <a:p>
            <a:pPr marL="0" marR="0" lvl="0" indent="0" algn="l" rtl="0" hangingPunct="1">
              <a:lnSpc>
                <a:spcPct val="100000"/>
              </a:lnSpc>
              <a:spcBef>
                <a:spcPts val="0"/>
              </a:spcBef>
              <a:spcAft>
                <a:spcPts val="0"/>
              </a:spcAft>
              <a:buNone/>
              <a:tabLst/>
            </a:pPr>
            <a:endParaRPr lang="de-DE"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b="0" i="0" u="none" strike="noStrike" kern="1200" dirty="0">
                <a:ln>
                  <a:noFill/>
                </a:ln>
                <a:solidFill>
                  <a:srgbClr val="000000"/>
                </a:solidFill>
                <a:latin typeface="Verdana" pitchFamily="34"/>
                <a:ea typeface="SimSun" pitchFamily="2"/>
                <a:cs typeface="Mangal" pitchFamily="2"/>
              </a:rPr>
              <a:t>- Ökologischer Aspekt</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p:txBody>
      </p:sp>
      <p:pic>
        <p:nvPicPr>
          <p:cNvPr id="4" name="Picture 2"/>
          <p:cNvPicPr>
            <a:picLocks noChangeAspect="1"/>
          </p:cNvPicPr>
          <p:nvPr/>
        </p:nvPicPr>
        <p:blipFill>
          <a:blip r:embed="rId3" cstate="print">
            <a:alphaModFix/>
            <a:lum/>
          </a:blip>
          <a:srcRect/>
          <a:stretch>
            <a:fillRect/>
          </a:stretch>
        </p:blipFill>
        <p:spPr>
          <a:xfrm>
            <a:off x="4788000" y="2781000"/>
            <a:ext cx="3412440" cy="3412440"/>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Risiken">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Risiken</a:t>
            </a:r>
          </a:p>
        </p:txBody>
      </p:sp>
      <p:sp>
        <p:nvSpPr>
          <p:cNvPr id="3" name="Textfeld 5"/>
          <p:cNvSpPr/>
          <p:nvPr/>
        </p:nvSpPr>
        <p:spPr>
          <a:xfrm>
            <a:off x="611640" y="2349000"/>
            <a:ext cx="7920360" cy="3703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Mangelnde Ausgereiftheit</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Fehlende Standardisierung</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Vendor</a:t>
            </a:r>
            <a:r>
              <a:rPr lang="de-DE" sz="1800" b="0" i="0" u="none" strike="noStrike" kern="1200" dirty="0">
                <a:ln>
                  <a:noFill/>
                </a:ln>
                <a:solidFill>
                  <a:srgbClr val="000000"/>
                </a:solidFill>
                <a:latin typeface="Verdana" pitchFamily="34"/>
                <a:ea typeface="SimSun" pitchFamily="2"/>
                <a:cs typeface="Mangal" pitchFamily="2"/>
              </a:rPr>
              <a:t> Lock-In</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Konkurs eines </a:t>
            </a:r>
            <a:r>
              <a:rPr lang="de-DE" sz="1800" b="0" i="0" u="none" strike="noStrike" kern="1200" dirty="0" err="1">
                <a:ln>
                  <a:noFill/>
                </a:ln>
                <a:solidFill>
                  <a:srgbClr val="000000"/>
                </a:solidFill>
                <a:latin typeface="Verdana" pitchFamily="34"/>
                <a:ea typeface="SimSun" pitchFamily="2"/>
                <a:cs typeface="Mangal" pitchFamily="2"/>
              </a:rPr>
              <a:t>Cloud</a:t>
            </a:r>
            <a:r>
              <a:rPr lang="de-DE" sz="1800" b="0" i="0" u="none" strike="noStrike" kern="1200" dirty="0">
                <a:ln>
                  <a:noFill/>
                </a:ln>
                <a:solidFill>
                  <a:srgbClr val="000000"/>
                </a:solidFill>
                <a:latin typeface="Verdana" pitchFamily="34"/>
                <a:ea typeface="SimSun" pitchFamily="2"/>
                <a:cs typeface="Mangal" pitchFamily="2"/>
              </a:rPr>
              <a:t>-Anbieters</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Erhöhte „Sichtbarkeit“ für Hackerangriffe</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Abhängigkeit von der Internetverbindung</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p:txBody>
      </p:sp>
      <p:pic>
        <p:nvPicPr>
          <p:cNvPr id="4" name="Picture 2"/>
          <p:cNvPicPr>
            <a:picLocks noChangeAspect="1"/>
          </p:cNvPicPr>
          <p:nvPr/>
        </p:nvPicPr>
        <p:blipFill>
          <a:blip r:embed="rId3" cstate="print">
            <a:alphaModFix/>
            <a:lum/>
          </a:blip>
          <a:srcRect/>
          <a:stretch>
            <a:fillRect/>
          </a:stretch>
        </p:blipFill>
        <p:spPr>
          <a:xfrm>
            <a:off x="5364000" y="2997000"/>
            <a:ext cx="2980440" cy="2980440"/>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icherheit und Datenschutz in der Cloud">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Sicherheit und Datenschutz in der Cloud</a:t>
            </a:r>
          </a:p>
        </p:txBody>
      </p:sp>
      <p:sp>
        <p:nvSpPr>
          <p:cNvPr id="3" name="Inhaltsplatzhalter 4"/>
          <p:cNvSpPr txBox="1">
            <a:spLocks noGrp="1"/>
          </p:cNvSpPr>
          <p:nvPr>
            <p:ph type="body" idx="4294967295"/>
          </p:nvPr>
        </p:nvSpPr>
        <p:spPr>
          <a:xfrm>
            <a:off x="683568" y="2340000"/>
            <a:ext cx="7848432" cy="1800493"/>
          </a:xfrm>
        </p:spPr>
        <p:txBody>
          <a:bodyPr/>
          <a:lstStyle>
            <a:defPPr marL="432000" marR="0" lvl="0" indent="-324000" algn="l" hangingPunct="1">
              <a:lnSpc>
                <a:spcPct val="100000"/>
              </a:lnSpc>
              <a:spcBef>
                <a:spcPts val="0"/>
              </a:spcBef>
              <a:spcAft>
                <a:spcPts val="1417"/>
              </a:spcAft>
              <a:buSzPct val="45000"/>
              <a:buFont typeface="StarSymbol"/>
              <a:buNone/>
              <a:defRPr lang="de-DE" sz="1600" b="1" i="0" u="none" strike="noStrike" kern="1200">
                <a:ln>
                  <a:noFill/>
                </a:ln>
                <a:solidFill>
                  <a:srgbClr val="000000"/>
                </a:solidFill>
                <a:latin typeface="Verdana" pitchFamily="32"/>
                <a:ea typeface="SimSun" pitchFamily="2"/>
                <a:cs typeface="Mangal" pitchFamily="2"/>
              </a:defRPr>
            </a:defPPr>
            <a:lvl1pPr marL="432000" marR="0" lvl="0" indent="-324000" algn="l" hangingPunct="1">
              <a:lnSpc>
                <a:spcPct val="100000"/>
              </a:lnSpc>
              <a:spcBef>
                <a:spcPts val="0"/>
              </a:spcBef>
              <a:spcAft>
                <a:spcPts val="1417"/>
              </a:spcAft>
              <a:buSzPct val="45000"/>
              <a:buFont typeface="StarSymbol"/>
              <a:buChar char="●"/>
              <a:defRPr lang="de-DE" sz="1600" b="1" i="0" u="none" strike="noStrike" kern="1200">
                <a:ln>
                  <a:noFill/>
                </a:ln>
                <a:solidFill>
                  <a:srgbClr val="000000"/>
                </a:solidFill>
                <a:latin typeface="Verdana" pitchFamily="32"/>
                <a:ea typeface="SimSun" pitchFamily="2"/>
                <a:cs typeface="Mangal" pitchFamily="2"/>
              </a:defRPr>
            </a:lvl1pPr>
            <a:lvl2pPr marL="864000" marR="0" lvl="1" indent="-324000" algn="l" hangingPunct="1">
              <a:lnSpc>
                <a:spcPct val="100000"/>
              </a:lnSpc>
              <a:spcBef>
                <a:spcPts val="0"/>
              </a:spcBef>
              <a:spcAft>
                <a:spcPts val="1134"/>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2pPr>
            <a:lvl3pPr marL="1295999" marR="0" lvl="2" indent="-288000" algn="l" hangingPunct="1">
              <a:lnSpc>
                <a:spcPct val="100000"/>
              </a:lnSpc>
              <a:spcBef>
                <a:spcPts val="0"/>
              </a:spcBef>
              <a:spcAft>
                <a:spcPts val="850"/>
              </a:spcAft>
              <a:buSzPct val="75000"/>
              <a:buFont typeface="StarSymbol"/>
              <a:buChar char="–"/>
              <a:defRPr lang="de-DE" sz="1600" b="0" i="0" u="none" strike="noStrike" kern="1200">
                <a:ln>
                  <a:noFill/>
                </a:ln>
                <a:solidFill>
                  <a:srgbClr val="000000"/>
                </a:solidFill>
                <a:latin typeface="Verdana" pitchFamily="32"/>
                <a:ea typeface="SimSun" pitchFamily="2"/>
                <a:cs typeface="Mangal" pitchFamily="2"/>
              </a:defRPr>
            </a:lvl3pPr>
            <a:lvl4pPr marL="1728000" marR="0" lvl="3" indent="-216000" algn="l" hangingPunct="1">
              <a:lnSpc>
                <a:spcPct val="100000"/>
              </a:lnSpc>
              <a:spcBef>
                <a:spcPts val="0"/>
              </a:spcBef>
              <a:spcAft>
                <a:spcPts val="567"/>
              </a:spcAft>
              <a:buSzPct val="45000"/>
              <a:buFont typeface="StarSymbol"/>
              <a:buChar char="●"/>
              <a:defRPr lang="de-DE" sz="1600" b="0" i="0" u="none" strike="noStrike" kern="1200">
                <a:ln>
                  <a:noFill/>
                </a:ln>
                <a:solidFill>
                  <a:srgbClr val="000000"/>
                </a:solidFill>
                <a:latin typeface="Verdana" pitchFamily="32"/>
                <a:ea typeface="SimSun" pitchFamily="2"/>
                <a:cs typeface="Mangal" pitchFamily="2"/>
              </a:defRPr>
            </a:lvl4pPr>
            <a:lvl5pPr marL="2160000" marR="0" lvl="4" indent="-216000" algn="l" hangingPunct="1">
              <a:lnSpc>
                <a:spcPct val="100000"/>
              </a:lnSpc>
              <a:spcBef>
                <a:spcPts val="0"/>
              </a:spcBef>
              <a:spcAft>
                <a:spcPts val="283"/>
              </a:spcAft>
              <a:buSzPct val="75000"/>
              <a:buFont typeface="StarSymbol"/>
              <a:buChar char="–"/>
              <a:defRPr lang="de-DE" sz="2000" b="0" i="0" u="none" strike="noStrike" kern="1200">
                <a:ln>
                  <a:noFill/>
                </a:ln>
                <a:solidFill>
                  <a:srgbClr val="000000"/>
                </a:solidFill>
                <a:latin typeface="Verdana" pitchFamily="32"/>
                <a:ea typeface="SimSun" pitchFamily="2"/>
                <a:cs typeface="Mangal" pitchFamily="2"/>
              </a:defRPr>
            </a:lvl5pPr>
            <a:lvl6pPr marL="2592000" marR="0" lvl="5"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6pPr>
            <a:lvl7pPr marL="3024000" marR="0" lvl="6"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7pPr>
            <a:lvl8pPr marL="3456000" marR="0" lvl="7"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8pPr>
            <a:lvl9pPr marL="3887999" marR="0" lvl="8" indent="-216000" algn="l" hangingPunct="1">
              <a:lnSpc>
                <a:spcPct val="100000"/>
              </a:lnSpc>
              <a:spcBef>
                <a:spcPts val="0"/>
              </a:spcBef>
              <a:spcAft>
                <a:spcPts val="283"/>
              </a:spcAft>
              <a:buSzPct val="45000"/>
              <a:buFont typeface="StarSymbol"/>
              <a:buChar char="●"/>
              <a:defRPr lang="de-DE" sz="2000" b="0" i="0" u="none" strike="noStrike" kern="1200">
                <a:ln>
                  <a:noFill/>
                </a:ln>
                <a:solidFill>
                  <a:srgbClr val="000000"/>
                </a:solidFill>
                <a:latin typeface="Verdana" pitchFamily="32"/>
                <a:ea typeface="SimSun" pitchFamily="2"/>
                <a:cs typeface="Mangal" pitchFamily="2"/>
              </a:defRPr>
            </a:lvl9pPr>
          </a:lstStyle>
          <a:p>
            <a:pPr marL="343080" lvl="0" indent="-342720">
              <a:spcAft>
                <a:spcPts val="0"/>
              </a:spcAft>
              <a:buNone/>
            </a:pPr>
            <a:r>
              <a:rPr lang="de-DE" sz="1800" b="0" dirty="0">
                <a:latin typeface="Verdana" pitchFamily="34"/>
              </a:rPr>
              <a:t>Unterteilen des Begriffs Sicherheit in</a:t>
            </a:r>
          </a:p>
          <a:p>
            <a:pPr marL="343080" lvl="0" indent="-342720">
              <a:spcAft>
                <a:spcPts val="0"/>
              </a:spcAft>
              <a:buNone/>
            </a:pPr>
            <a:endParaRPr lang="de-DE" sz="1800" b="0" dirty="0">
              <a:latin typeface="Verdana" pitchFamily="34"/>
            </a:endParaRPr>
          </a:p>
          <a:p>
            <a:pPr marL="343080" lvl="0" indent="-342720">
              <a:spcAft>
                <a:spcPts val="0"/>
              </a:spcAft>
              <a:buSzPct val="100000"/>
              <a:buFont typeface="Arial" pitchFamily="32"/>
              <a:buChar char="-"/>
            </a:pPr>
            <a:r>
              <a:rPr lang="de-DE" sz="1800" b="0" dirty="0">
                <a:latin typeface="Verdana" pitchFamily="34"/>
              </a:rPr>
              <a:t>Sicherheit vor Verlust und Veränderung (Daten sind gesichert)</a:t>
            </a:r>
          </a:p>
          <a:p>
            <a:pPr marL="343080" lvl="0" indent="-342720">
              <a:spcAft>
                <a:spcPts val="0"/>
              </a:spcAft>
              <a:buNone/>
            </a:pPr>
            <a:endParaRPr lang="de-DE" sz="1800" b="0" dirty="0">
              <a:latin typeface="Verdana" pitchFamily="34"/>
            </a:endParaRPr>
          </a:p>
          <a:p>
            <a:pPr marL="343080" lvl="0" indent="-342720">
              <a:spcAft>
                <a:spcPts val="0"/>
              </a:spcAft>
              <a:buSzPct val="100000"/>
              <a:buFont typeface="Arial" pitchFamily="32"/>
              <a:buChar char="-"/>
            </a:pPr>
            <a:r>
              <a:rPr lang="de-DE" sz="1800" b="0" dirty="0">
                <a:latin typeface="Verdana" pitchFamily="34"/>
              </a:rPr>
              <a:t>Sicherheit vor unberechtigtem Zugang/Zugriff durch Dritte (→ Datenschutz)</a:t>
            </a:r>
          </a:p>
        </p:txBody>
      </p:sp>
      <p:sp>
        <p:nvSpPr>
          <p:cNvPr id="4"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icherheit">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Sicherheit</a:t>
            </a:r>
          </a:p>
        </p:txBody>
      </p:sp>
      <p:sp>
        <p:nvSpPr>
          <p:cNvPr id="3"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4" name="Textfeld 4"/>
          <p:cNvSpPr/>
          <p:nvPr/>
        </p:nvSpPr>
        <p:spPr>
          <a:xfrm>
            <a:off x="611640" y="2349000"/>
            <a:ext cx="7920360" cy="342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Einschätzung: Sicherheitsbedenken beim Cloud Computing etwa gleich gegenüber „herkömmlichen Technologien“</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stets aktuellster Sicherheitsstandard bei Anbieter (schon aus Angst vor Gesichtsverlust)</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Abschätzen der Sicherheit des gewählten Anbieters:</a:t>
            </a:r>
          </a:p>
          <a:p>
            <a:pPr marL="0" marR="0" lvl="0" indent="0" algn="l" rtl="0" hangingPunct="1">
              <a:lnSpc>
                <a:spcPct val="100000"/>
              </a:lnSpc>
              <a:spcBef>
                <a:spcPts val="0"/>
              </a:spcBef>
              <a:spcAft>
                <a:spcPts val="0"/>
              </a:spcAft>
              <a:buNone/>
              <a:tabLst/>
            </a:pPr>
            <a:r>
              <a:rPr lang="de-DE" sz="1800" b="1" i="0" u="none" strike="noStrike" kern="1200">
                <a:ln>
                  <a:noFill/>
                </a:ln>
                <a:solidFill>
                  <a:srgbClr val="000000"/>
                </a:solidFill>
                <a:latin typeface="Verdana" pitchFamily="34"/>
                <a:ea typeface="SimSun" pitchFamily="2"/>
                <a:cs typeface="Mangal" pitchFamily="2"/>
              </a:rPr>
              <a:t>Audits</a:t>
            </a:r>
            <a:r>
              <a:rPr lang="de-DE" sz="1800" b="0" i="0" u="none" strike="noStrike" kern="1200">
                <a:ln>
                  <a:noFill/>
                </a:ln>
                <a:solidFill>
                  <a:srgbClr val="000000"/>
                </a:solidFill>
                <a:latin typeface="Verdana" pitchFamily="34"/>
                <a:ea typeface="SimSun" pitchFamily="2"/>
                <a:cs typeface="Mangal" pitchFamily="2"/>
              </a:rPr>
              <a:t> (z.B. SAS 70 oder ISO/IEC 27001)</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1" i="0" u="none" strike="noStrike" kern="1200">
                <a:ln>
                  <a:noFill/>
                </a:ln>
                <a:solidFill>
                  <a:srgbClr val="000000"/>
                </a:solidFill>
                <a:latin typeface="Verdana" pitchFamily="34"/>
                <a:ea typeface="SimSun" pitchFamily="2"/>
                <a:cs typeface="Mangal" pitchFamily="2"/>
              </a:rPr>
              <a:t>Wichtig:</a:t>
            </a:r>
            <a:r>
              <a:rPr lang="de-DE" sz="1800" b="0" i="0" u="none" strike="noStrike" kern="1200">
                <a:ln>
                  <a:noFill/>
                </a:ln>
                <a:solidFill>
                  <a:srgbClr val="000000"/>
                </a:solidFill>
                <a:latin typeface="Verdana" pitchFamily="34"/>
                <a:ea typeface="SimSun" pitchFamily="2"/>
                <a:cs typeface="Mangal" pitchFamily="2"/>
              </a:rPr>
              <a:t> normale Verantwortung bleibt auch beim Kunden z.B. Wahl von sicheren Passwörtern, verschlüsselte Datenübertragung</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Datenschutz">
    <p:spTree>
      <p:nvGrpSpPr>
        <p:cNvPr id="1" name=""/>
        <p:cNvGrpSpPr/>
        <p:nvPr/>
      </p:nvGrpSpPr>
      <p:grpSpPr>
        <a:xfrm>
          <a:off x="0" y="0"/>
          <a:ext cx="0" cy="0"/>
          <a:chOff x="0" y="0"/>
          <a:chExt cx="0" cy="0"/>
        </a:xfrm>
      </p:grpSpPr>
      <p:sp>
        <p:nvSpPr>
          <p:cNvPr id="2" name="Textfeld 4"/>
          <p:cNvSpPr/>
          <p:nvPr/>
        </p:nvSpPr>
        <p:spPr>
          <a:xfrm>
            <a:off x="611640" y="2349000"/>
            <a:ext cx="7920360" cy="397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zwei Kategorien von Daten:</a:t>
            </a: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Bibliographische Daten</a:t>
            </a: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Personenbezogene Daten (vgl. § 3 Abs. 1 Bundesdatenschutzgesetz)</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Problem: keine international einheitliche Regelung, angewendet wird das Recht des Ortes, an dem sich die Daten physisch befinden</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Außerdem: Drittzugriff (legal durch verschiedene Behörden oder illegal)</a:t>
            </a: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vgl. USA PATRIOT Act</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3"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Datenschutz</a:t>
            </a:r>
          </a:p>
        </p:txBody>
      </p:sp>
      <p:sp>
        <p:nvSpPr>
          <p:cNvPr id="4"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onderfall Universitätsbibliotheken">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Sonderfall Universitätsbibliotheken</a:t>
            </a:r>
          </a:p>
        </p:txBody>
      </p:sp>
      <p:sp>
        <p:nvSpPr>
          <p:cNvPr id="3"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4" name="Textfeld 4"/>
          <p:cNvSpPr/>
          <p:nvPr/>
        </p:nvSpPr>
        <p:spPr>
          <a:xfrm>
            <a:off x="611640" y="2349000"/>
            <a:ext cx="7920360" cy="96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5" name="Rechteck 8"/>
          <p:cNvSpPr/>
          <p:nvPr/>
        </p:nvSpPr>
        <p:spPr>
          <a:xfrm>
            <a:off x="683640" y="2349000"/>
            <a:ext cx="7632360" cy="2332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Besondere Bedingungen an Universitätsbibliothek</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Einbindung in die Universität</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universitäre Rechenzentrum und seine Dienstleistungen</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Einbindung in den Bibliotheksverbund</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Anwendungsszenarien</a:t>
            </a:r>
          </a:p>
        </p:txBody>
      </p:sp>
      <p:sp>
        <p:nvSpPr>
          <p:cNvPr id="3"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4" name="Textfeld 4"/>
          <p:cNvSpPr/>
          <p:nvPr/>
        </p:nvSpPr>
        <p:spPr>
          <a:xfrm>
            <a:off x="611640" y="2349000"/>
            <a:ext cx="7920360" cy="96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5" name="Rechteck 8"/>
          <p:cNvSpPr/>
          <p:nvPr/>
        </p:nvSpPr>
        <p:spPr>
          <a:xfrm>
            <a:off x="683640" y="2349000"/>
            <a:ext cx="7632360" cy="342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SimSun" pitchFamily="2"/>
              <a:cs typeface="Mangal" pitchFamily="2"/>
            </a:endParaRPr>
          </a:p>
        </p:txBody>
      </p:sp>
      <p:pic>
        <p:nvPicPr>
          <p:cNvPr id="6" name="Grafik 5"/>
          <p:cNvPicPr>
            <a:picLocks noChangeAspect="1"/>
          </p:cNvPicPr>
          <p:nvPr/>
        </p:nvPicPr>
        <p:blipFill>
          <a:blip r:embed="rId3" cstate="print">
            <a:alphaModFix/>
            <a:lum/>
          </a:blip>
          <a:srcRect/>
          <a:stretch>
            <a:fillRect/>
          </a:stretch>
        </p:blipFill>
        <p:spPr>
          <a:xfrm>
            <a:off x="1620000" y="2160000"/>
            <a:ext cx="6190920" cy="4142879"/>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Anwendungsszenarien</a:t>
            </a:r>
          </a:p>
        </p:txBody>
      </p:sp>
      <p:sp>
        <p:nvSpPr>
          <p:cNvPr id="3"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4" name="Textfeld 4"/>
          <p:cNvSpPr/>
          <p:nvPr/>
        </p:nvSpPr>
        <p:spPr>
          <a:xfrm>
            <a:off x="611640" y="2349000"/>
            <a:ext cx="7920360" cy="96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5" name="Rechteck 8"/>
          <p:cNvSpPr/>
          <p:nvPr/>
        </p:nvSpPr>
        <p:spPr>
          <a:xfrm>
            <a:off x="683640" y="2349000"/>
            <a:ext cx="7632360" cy="350480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i="0" u="none" strike="noStrike" kern="1200" dirty="0">
                <a:ln>
                  <a:noFill/>
                </a:ln>
                <a:solidFill>
                  <a:srgbClr val="000000"/>
                </a:solidFill>
                <a:latin typeface="Verdana" pitchFamily="34"/>
                <a:ea typeface="SimSun" pitchFamily="2"/>
                <a:cs typeface="Mangal" pitchFamily="2"/>
              </a:rPr>
              <a:t>- Persönlicher Speicherplatz auch für Stadtbenutzer</a:t>
            </a:r>
          </a:p>
          <a:p>
            <a:pPr marL="0" marR="0" lvl="0" indent="0" algn="l" rtl="0" hangingPunct="1">
              <a:lnSpc>
                <a:spcPct val="100000"/>
              </a:lnSpc>
              <a:spcBef>
                <a:spcPts val="0"/>
              </a:spcBef>
              <a:spcAft>
                <a:spcPts val="0"/>
              </a:spcAft>
              <a:buNone/>
              <a:tabLst/>
            </a:pPr>
            <a:endParaRPr lang="de-DE" sz="180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i="0" u="none" strike="noStrike" kern="1200" dirty="0">
                <a:ln>
                  <a:noFill/>
                </a:ln>
                <a:solidFill>
                  <a:srgbClr val="000000"/>
                </a:solidFill>
                <a:latin typeface="Verdana" pitchFamily="34"/>
                <a:ea typeface="SimSun" pitchFamily="2"/>
                <a:cs typeface="Mangal" pitchFamily="2"/>
              </a:rPr>
              <a:t>- Nutzung von Infrastructure-</a:t>
            </a:r>
            <a:r>
              <a:rPr lang="de-DE" sz="1800" i="0" u="none" strike="noStrike" kern="1200" dirty="0" err="1">
                <a:ln>
                  <a:noFill/>
                </a:ln>
                <a:solidFill>
                  <a:srgbClr val="000000"/>
                </a:solidFill>
                <a:latin typeface="Verdana" pitchFamily="34"/>
                <a:ea typeface="SimSun" pitchFamily="2"/>
                <a:cs typeface="Mangal" pitchFamily="2"/>
              </a:rPr>
              <a:t>as</a:t>
            </a:r>
            <a:r>
              <a:rPr lang="de-DE" sz="1800" i="0" u="none" strike="noStrike" kern="1200" dirty="0">
                <a:ln>
                  <a:noFill/>
                </a:ln>
                <a:solidFill>
                  <a:srgbClr val="000000"/>
                </a:solidFill>
                <a:latin typeface="Verdana" pitchFamily="34"/>
                <a:ea typeface="SimSun" pitchFamily="2"/>
                <a:cs typeface="Mangal" pitchFamily="2"/>
              </a:rPr>
              <a:t>-a-Service-Angeboten für Projekte der UB, z.B. Publikationsserver, Regensburger Archiv für Werbeforschung</a:t>
            </a:r>
          </a:p>
          <a:p>
            <a:pPr marL="0" marR="0" lvl="0" indent="0" algn="l" rtl="0" hangingPunct="1">
              <a:lnSpc>
                <a:spcPct val="100000"/>
              </a:lnSpc>
              <a:spcBef>
                <a:spcPts val="0"/>
              </a:spcBef>
              <a:spcAft>
                <a:spcPts val="0"/>
              </a:spcAft>
              <a:buNone/>
              <a:tabLst/>
            </a:pPr>
            <a:endParaRPr lang="de-DE" sz="180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i="0" u="none" strike="noStrike" kern="1200" dirty="0">
                <a:ln>
                  <a:noFill/>
                </a:ln>
                <a:solidFill>
                  <a:srgbClr val="000000"/>
                </a:solidFill>
                <a:latin typeface="Verdana" pitchFamily="34"/>
                <a:ea typeface="SimSun" pitchFamily="2"/>
                <a:cs typeface="Mangal" pitchFamily="2"/>
              </a:rPr>
              <a:t>- Werben mit der </a:t>
            </a:r>
            <a:r>
              <a:rPr lang="de-DE" sz="1800" i="0" u="none" strike="noStrike" kern="1200" dirty="0" err="1">
                <a:ln>
                  <a:noFill/>
                </a:ln>
                <a:solidFill>
                  <a:srgbClr val="000000"/>
                </a:solidFill>
                <a:latin typeface="Verdana" pitchFamily="34"/>
                <a:ea typeface="SimSun" pitchFamily="2"/>
                <a:cs typeface="Mangal" pitchFamily="2"/>
              </a:rPr>
              <a:t>Cloud</a:t>
            </a:r>
            <a:endParaRPr lang="de-DE" sz="180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i="0" u="none" strike="noStrike" kern="1200" dirty="0">
                <a:ln>
                  <a:noFill/>
                </a:ln>
                <a:solidFill>
                  <a:srgbClr val="000000"/>
                </a:solidFill>
                <a:latin typeface="Verdana" pitchFamily="34"/>
                <a:ea typeface="SimSun" pitchFamily="2"/>
                <a:cs typeface="Mangal" pitchFamily="2"/>
              </a:rPr>
              <a:t>- Bayerischer CD-ROM-Server</a:t>
            </a:r>
          </a:p>
          <a:p>
            <a:pPr marL="0" marR="0" lvl="2" indent="0" algn="l" rtl="0" hangingPunct="1">
              <a:lnSpc>
                <a:spcPct val="100000"/>
              </a:lnSpc>
              <a:spcBef>
                <a:spcPts val="0"/>
              </a:spcBef>
              <a:spcAft>
                <a:spcPts val="0"/>
              </a:spcAft>
              <a:buNone/>
              <a:tabLst/>
            </a:pPr>
            <a:r>
              <a:rPr lang="de-DE" sz="1800" i="1" u="none" strike="noStrike" kern="1200" dirty="0">
                <a:ln>
                  <a:noFill/>
                </a:ln>
                <a:solidFill>
                  <a:srgbClr val="000000"/>
                </a:solidFill>
                <a:latin typeface="Verdana" pitchFamily="34"/>
                <a:ea typeface="SimSun" pitchFamily="2"/>
                <a:cs typeface="Mangal" pitchFamily="2"/>
              </a:rPr>
              <a:t>(verwirklicht!)</a:t>
            </a:r>
          </a:p>
          <a:p>
            <a:pPr marL="0" marR="0" lvl="0" indent="0" algn="l" rtl="0" hangingPunct="1">
              <a:lnSpc>
                <a:spcPct val="100000"/>
              </a:lnSpc>
              <a:spcBef>
                <a:spcPts val="0"/>
              </a:spcBef>
              <a:spcAft>
                <a:spcPts val="0"/>
              </a:spcAft>
              <a:buNone/>
              <a:tabLst/>
            </a:pPr>
            <a:endParaRPr lang="de-DE" sz="180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i="0" u="none" strike="noStrike" kern="1200" dirty="0">
                <a:ln>
                  <a:noFill/>
                </a:ln>
                <a:solidFill>
                  <a:srgbClr val="000000"/>
                </a:solidFill>
                <a:latin typeface="Verdana" pitchFamily="34"/>
                <a:ea typeface="SimSun" pitchFamily="2"/>
                <a:cs typeface="Mangal" pitchFamily="2"/>
              </a:rPr>
              <a:t>- Integriertes Bibliothekssystem in der </a:t>
            </a:r>
            <a:r>
              <a:rPr lang="de-DE" sz="1800" i="0" u="none" strike="noStrike" kern="1200" dirty="0" err="1">
                <a:ln>
                  <a:noFill/>
                </a:ln>
                <a:solidFill>
                  <a:srgbClr val="000000"/>
                </a:solidFill>
                <a:latin typeface="Verdana" pitchFamily="34"/>
                <a:ea typeface="SimSun" pitchFamily="2"/>
                <a:cs typeface="Mangal" pitchFamily="2"/>
              </a:rPr>
              <a:t>Cloud</a:t>
            </a:r>
            <a:endParaRPr lang="de-DE" sz="1800" i="0" u="none" strike="noStrike" kern="1200" dirty="0">
              <a:ln>
                <a:noFill/>
              </a:ln>
              <a:solidFill>
                <a:srgbClr val="000000"/>
              </a:solidFill>
              <a:latin typeface="Verdana" pitchFamily="34"/>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Die weiteren Aussichten</a:t>
            </a:r>
          </a:p>
        </p:txBody>
      </p:sp>
      <p:sp>
        <p:nvSpPr>
          <p:cNvPr id="3"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4" name="Textfeld 4"/>
          <p:cNvSpPr/>
          <p:nvPr/>
        </p:nvSpPr>
        <p:spPr>
          <a:xfrm>
            <a:off x="611640" y="2349000"/>
            <a:ext cx="7920360" cy="96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5" name="Rechteck 8"/>
          <p:cNvSpPr/>
          <p:nvPr/>
        </p:nvSpPr>
        <p:spPr>
          <a:xfrm>
            <a:off x="683640" y="2349000"/>
            <a:ext cx="7632360" cy="3582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b="0" i="0" u="none" strike="noStrike" kern="1200" dirty="0">
                <a:ln>
                  <a:noFill/>
                </a:ln>
                <a:solidFill>
                  <a:srgbClr val="000000"/>
                </a:solidFill>
                <a:latin typeface="Verdana" pitchFamily="34"/>
                <a:ea typeface="SimSun" pitchFamily="2"/>
                <a:cs typeface="Mangal" pitchFamily="2"/>
              </a:rPr>
              <a:t>- </a:t>
            </a:r>
            <a:r>
              <a:rPr lang="de-DE" b="1" i="0" u="none" strike="noStrike" kern="1200" dirty="0">
                <a:ln>
                  <a:noFill/>
                </a:ln>
                <a:solidFill>
                  <a:srgbClr val="000000"/>
                </a:solidFill>
                <a:latin typeface="Verdana" pitchFamily="34"/>
                <a:ea typeface="SimSun" pitchFamily="2"/>
                <a:cs typeface="Mangal" pitchFamily="2"/>
              </a:rPr>
              <a:t>„wolkig bis heiter“</a:t>
            </a:r>
          </a:p>
          <a:p>
            <a:pPr marL="0" marR="0" lvl="0" indent="0" algn="l" rtl="0" hangingPunct="1">
              <a:lnSpc>
                <a:spcPct val="100000"/>
              </a:lnSpc>
              <a:spcBef>
                <a:spcPts val="0"/>
              </a:spcBef>
              <a:spcAft>
                <a:spcPts val="0"/>
              </a:spcAft>
              <a:buNone/>
              <a:tabLst/>
            </a:pPr>
            <a:endParaRPr lang="de-DE"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b="0" i="0" u="none" strike="noStrike" kern="1200" dirty="0">
              <a:ln>
                <a:noFill/>
              </a:ln>
              <a:solidFill>
                <a:srgbClr val="000000"/>
              </a:solidFill>
              <a:latin typeface="Verdana" pitchFamily="34"/>
              <a:ea typeface="SimSun" pitchFamily="2"/>
              <a:cs typeface="Mangal" pitchFamily="2"/>
            </a:endParaRPr>
          </a:p>
          <a:p>
            <a:pPr marL="0" marR="0" lvl="0" indent="0" algn="l" rtl="0" hangingPunct="0">
              <a:lnSpc>
                <a:spcPct val="100000"/>
              </a:lnSpc>
              <a:spcBef>
                <a:spcPts val="0"/>
              </a:spcBef>
              <a:spcAft>
                <a:spcPts val="0"/>
              </a:spcAft>
              <a:buNone/>
              <a:tabLst/>
            </a:pPr>
            <a:r>
              <a:rPr lang="en-US" b="0" i="0" u="none" strike="noStrike" kern="1200" dirty="0" err="1">
                <a:ln>
                  <a:noFill/>
                </a:ln>
                <a:solidFill>
                  <a:srgbClr val="000000"/>
                </a:solidFill>
                <a:latin typeface="Verdana" pitchFamily="34"/>
                <a:ea typeface="SimSun" pitchFamily="2"/>
                <a:cs typeface="Mangal" pitchFamily="2"/>
              </a:rPr>
              <a:t>Für</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Universitätsbibliotheken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sinnvoll</a:t>
            </a:r>
            <a:r>
              <a:rPr lang="en-US" b="0" i="0" u="none" strike="noStrike" kern="1200" dirty="0">
                <a:ln>
                  <a:noFill/>
                </a:ln>
                <a:solidFill>
                  <a:srgbClr val="000000"/>
                </a:solidFill>
                <a:latin typeface="Verdana" pitchFamily="34"/>
                <a:ea typeface="SimSun" pitchFamily="2"/>
                <a:cs typeface="Mangal" pitchFamily="2"/>
              </a:rPr>
              <a:t>: </a:t>
            </a:r>
            <a:r>
              <a:rPr lang="en-US" b="1" i="0" u="none" strike="noStrike" kern="1200" dirty="0" err="1">
                <a:ln>
                  <a:noFill/>
                </a:ln>
                <a:solidFill>
                  <a:srgbClr val="000000"/>
                </a:solidFill>
                <a:latin typeface="Verdana" pitchFamily="34"/>
                <a:ea typeface="SimSun" pitchFamily="2"/>
                <a:cs typeface="Mangal" pitchFamily="2"/>
              </a:rPr>
              <a:t>Mittelweg</a:t>
            </a:r>
            <a:endParaRPr lang="en-US" b="1" i="0" u="none" strike="noStrike" kern="1200" dirty="0">
              <a:ln>
                <a:noFill/>
              </a:ln>
              <a:solidFill>
                <a:srgbClr val="000000"/>
              </a:solidFill>
              <a:latin typeface="Verdana" pitchFamily="34"/>
              <a:ea typeface="SimSun" pitchFamily="2"/>
              <a:cs typeface="Mangal" pitchFamily="2"/>
            </a:endParaRPr>
          </a:p>
          <a:p>
            <a:pPr marL="0" marR="0" lvl="0" indent="0" algn="l" rtl="0" hangingPunct="0">
              <a:lnSpc>
                <a:spcPct val="100000"/>
              </a:lnSpc>
              <a:spcBef>
                <a:spcPts val="0"/>
              </a:spcBef>
              <a:spcAft>
                <a:spcPts val="0"/>
              </a:spcAft>
              <a:buNone/>
              <a:tabLst/>
            </a:pP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Mut</a:t>
            </a:r>
            <a:r>
              <a:rPr lang="en-US" b="0" i="0" u="none" strike="noStrike" kern="1200" dirty="0">
                <a:ln>
                  <a:noFill/>
                </a:ln>
                <a:solidFill>
                  <a:srgbClr val="000000"/>
                </a:solidFill>
                <a:latin typeface="Verdana" pitchFamily="34"/>
                <a:ea typeface="SimSun" pitchFamily="2"/>
                <a:cs typeface="Mangal" pitchFamily="2"/>
              </a:rPr>
              <a:t> Cloud Computing in </a:t>
            </a:r>
            <a:r>
              <a:rPr lang="en-US" b="0" i="0" u="none" strike="noStrike" kern="1200" dirty="0" err="1">
                <a:ln>
                  <a:noFill/>
                </a:ln>
                <a:solidFill>
                  <a:srgbClr val="000000"/>
                </a:solidFill>
                <a:latin typeface="Verdana" pitchFamily="34"/>
                <a:ea typeface="SimSun" pitchFamily="2"/>
                <a:cs typeface="Mangal" pitchFamily="2"/>
              </a:rPr>
              <a:t>Teilbereichen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einzusetzen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auch</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wenn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gewissen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Risiken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verbleiben</a:t>
            </a:r>
            <a:r>
              <a:rPr lang="en-US" b="0" i="0" u="none" strike="noStrike" kern="1200" dirty="0">
                <a:ln>
                  <a:noFill/>
                </a:ln>
                <a:solidFill>
                  <a:srgbClr val="000000"/>
                </a:solidFill>
                <a:latin typeface="Verdana" pitchFamily="34"/>
                <a:ea typeface="SimSun" pitchFamily="2"/>
                <a:cs typeface="Mangal" pitchFamily="2"/>
              </a:rPr>
              <a:t>)</a:t>
            </a:r>
          </a:p>
          <a:p>
            <a:pPr marL="0" marR="0" lvl="0" indent="0" algn="l" rtl="0" hangingPunct="0">
              <a:lnSpc>
                <a:spcPct val="100000"/>
              </a:lnSpc>
              <a:spcBef>
                <a:spcPts val="0"/>
              </a:spcBef>
              <a:spcAft>
                <a:spcPts val="0"/>
              </a:spcAft>
              <a:buNone/>
              <a:tabLst/>
            </a:pP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Einsicht</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dass</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auch</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bereits</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bestehende</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Lösungen</a:t>
            </a:r>
            <a:r>
              <a:rPr lang="en-US" b="0" i="0" u="none" strike="noStrike" kern="1200" dirty="0">
                <a:ln>
                  <a:noFill/>
                </a:ln>
                <a:solidFill>
                  <a:srgbClr val="000000"/>
                </a:solidFill>
                <a:latin typeface="Verdana" pitchFamily="34"/>
                <a:ea typeface="SimSun" pitchFamily="2"/>
                <a:cs typeface="Mangal" pitchFamily="2"/>
              </a:rPr>
              <a:t>, die </a:t>
            </a:r>
            <a:r>
              <a:rPr lang="en-US" b="0" i="0" u="none" strike="noStrike" kern="1200" dirty="0" err="1">
                <a:ln>
                  <a:noFill/>
                </a:ln>
                <a:solidFill>
                  <a:srgbClr val="000000"/>
                </a:solidFill>
                <a:latin typeface="Verdana" pitchFamily="34"/>
                <a:ea typeface="SimSun" pitchFamily="2"/>
                <a:cs typeface="Mangal" pitchFamily="2"/>
              </a:rPr>
              <a:t>besseren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sein</a:t>
            </a:r>
            <a:r>
              <a:rPr lang="en-US" b="0" i="0" u="none" strike="noStrike" kern="1200" dirty="0">
                <a:ln>
                  <a:noFill/>
                </a:ln>
                <a:solidFill>
                  <a:srgbClr val="000000"/>
                </a:solidFill>
                <a:latin typeface="Verdana" pitchFamily="34"/>
                <a:ea typeface="SimSun" pitchFamily="2"/>
                <a:cs typeface="Mangal" pitchFamily="2"/>
              </a:rPr>
              <a:t> </a:t>
            </a:r>
            <a:r>
              <a:rPr lang="en-US" b="0" i="0" u="none" strike="noStrike" kern="1200" dirty="0" err="1">
                <a:ln>
                  <a:noFill/>
                </a:ln>
                <a:solidFill>
                  <a:srgbClr val="000000"/>
                </a:solidFill>
                <a:latin typeface="Verdana" pitchFamily="34"/>
                <a:ea typeface="SimSun" pitchFamily="2"/>
                <a:cs typeface="Mangal" pitchFamily="2"/>
              </a:rPr>
              <a:t>können</a:t>
            </a:r>
            <a:endParaRPr lang="en-US"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endParaRPr lang="de-DE" sz="1800" b="0">
              <a:latin typeface="Calibri" pitchFamily="18"/>
            </a:endParaRPr>
          </a:p>
        </p:txBody>
      </p:sp>
      <p:sp>
        <p:nvSpPr>
          <p:cNvPr id="3" name="Textfeld 5"/>
          <p:cNvSpPr/>
          <p:nvPr/>
        </p:nvSpPr>
        <p:spPr>
          <a:xfrm>
            <a:off x="611640" y="2349000"/>
            <a:ext cx="7920360" cy="6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
        <p:nvSpPr>
          <p:cNvPr id="4" name="Textfeld 4"/>
          <p:cNvSpPr/>
          <p:nvPr/>
        </p:nvSpPr>
        <p:spPr>
          <a:xfrm>
            <a:off x="611640" y="2349000"/>
            <a:ext cx="7920360" cy="96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pic>
        <p:nvPicPr>
          <p:cNvPr id="5" name="Grafik 4"/>
          <p:cNvPicPr>
            <a:picLocks noChangeAspect="1"/>
          </p:cNvPicPr>
          <p:nvPr/>
        </p:nvPicPr>
        <p:blipFill>
          <a:blip r:embed="rId3" cstate="print">
            <a:alphaModFix/>
            <a:lum/>
          </a:blip>
          <a:srcRect/>
          <a:stretch>
            <a:fillRect/>
          </a:stretch>
        </p:blipFill>
        <p:spPr>
          <a:xfrm>
            <a:off x="720000" y="1260000"/>
            <a:ext cx="7740000" cy="5220000"/>
          </a:xfrm>
          <a:prstGeom prst="rect">
            <a:avLst/>
          </a:prstGeom>
          <a:noFill/>
          <a:ln>
            <a:noFill/>
          </a:ln>
        </p:spPr>
      </p:pic>
      <p:sp>
        <p:nvSpPr>
          <p:cNvPr id="6" name="Rechteck 8"/>
          <p:cNvSpPr/>
          <p:nvPr/>
        </p:nvSpPr>
        <p:spPr>
          <a:xfrm>
            <a:off x="720000" y="4680000"/>
            <a:ext cx="7632360" cy="197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de-DE" sz="2800" b="0" i="0" u="none" strike="noStrike" kern="1200">
                <a:ln>
                  <a:noFill/>
                </a:ln>
                <a:solidFill>
                  <a:srgbClr val="000000"/>
                </a:solidFill>
                <a:latin typeface="Verdana" pitchFamily="34"/>
                <a:ea typeface="SimSun" pitchFamily="2"/>
                <a:cs typeface="Mangal" pitchFamily="2"/>
              </a:rPr>
              <a:t>Vielen Dank für die Aufmerksamkeit!</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Und was heißt das jetzt genau?">
    <p:spTree>
      <p:nvGrpSpPr>
        <p:cNvPr id="1" name=""/>
        <p:cNvGrpSpPr/>
        <p:nvPr/>
      </p:nvGrpSpPr>
      <p:grpSpPr>
        <a:xfrm>
          <a:off x="0" y="0"/>
          <a:ext cx="0" cy="0"/>
          <a:chOff x="0" y="0"/>
          <a:chExt cx="0" cy="0"/>
        </a:xfrm>
      </p:grpSpPr>
      <p:pic>
        <p:nvPicPr>
          <p:cNvPr id="2" name="Grafik 3"/>
          <p:cNvPicPr>
            <a:picLocks noChangeAspect="1"/>
          </p:cNvPicPr>
          <p:nvPr/>
        </p:nvPicPr>
        <p:blipFill>
          <a:blip r:embed="rId3" cstate="print">
            <a:alphaModFix/>
            <a:lum/>
          </a:blip>
          <a:srcRect/>
          <a:stretch>
            <a:fillRect/>
          </a:stretch>
        </p:blipFill>
        <p:spPr>
          <a:xfrm>
            <a:off x="611640" y="1340640"/>
            <a:ext cx="8040600" cy="5381640"/>
          </a:xfrm>
          <a:prstGeom prst="rect">
            <a:avLst/>
          </a:prstGeom>
          <a:noFill/>
          <a:ln>
            <a:noFill/>
          </a:ln>
        </p:spPr>
      </p:pic>
      <p:sp>
        <p:nvSpPr>
          <p:cNvPr id="3" name="Titel 1"/>
          <p:cNvSpPr txBox="1">
            <a:spLocks noGrp="1"/>
          </p:cNvSpPr>
          <p:nvPr>
            <p:ph type="title" idx="4294967295"/>
          </p:nvPr>
        </p:nvSpPr>
        <p:spPr>
          <a:xfrm>
            <a:off x="683640" y="5760000"/>
            <a:ext cx="7776360" cy="6699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Was ist denn bitteschön diese „Cloud“?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Versuch einer Definition von Cloud Computing">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Versuch einer Definition von Cloud Computing</a:t>
            </a:r>
          </a:p>
        </p:txBody>
      </p:sp>
      <p:sp>
        <p:nvSpPr>
          <p:cNvPr id="3" name="Textfeld 5"/>
          <p:cNvSpPr/>
          <p:nvPr/>
        </p:nvSpPr>
        <p:spPr>
          <a:xfrm>
            <a:off x="540000" y="2700000"/>
            <a:ext cx="7920360" cy="3703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x-none" sz="1800" b="0" i="0" u="none" strike="noStrike" kern="1200">
              <a:ln>
                <a:noFill/>
              </a:ln>
              <a:solidFill>
                <a:srgbClr val="000000"/>
              </a:solidFill>
              <a:latin typeface="Verdana" pitchFamily="34"/>
              <a:ea typeface="mesNewRomanPSMT" pitchFamily="2"/>
              <a:cs typeface="mesNewRomanPSMT"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Übersimpel: „</a:t>
            </a:r>
            <a:r>
              <a:rPr lang="de-DE" sz="1800" b="0" i="0" u="none" strike="noStrike" kern="1200" dirty="0" err="1">
                <a:ln>
                  <a:noFill/>
                </a:ln>
                <a:solidFill>
                  <a:srgbClr val="000000"/>
                </a:solidFill>
                <a:latin typeface="Verdana" pitchFamily="34"/>
                <a:ea typeface="SimSun" pitchFamily="2"/>
                <a:cs typeface="Mangal" pitchFamily="2"/>
              </a:rPr>
              <a:t>To</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put</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it</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simply</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cloud</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computing</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is</a:t>
            </a:r>
            <a:r>
              <a:rPr lang="de-DE" sz="1800" b="0" i="0" u="none" strike="noStrike" kern="1200" dirty="0">
                <a:ln>
                  <a:noFill/>
                </a:ln>
                <a:solidFill>
                  <a:srgbClr val="000000"/>
                </a:solidFill>
                <a:latin typeface="Verdana" pitchFamily="34"/>
                <a:ea typeface="SimSun" pitchFamily="2"/>
                <a:cs typeface="Mangal" pitchFamily="2"/>
              </a:rPr>
              <a:t> a synonym </a:t>
            </a:r>
            <a:r>
              <a:rPr lang="de-DE" sz="1800" b="0" i="0" u="none" strike="noStrike" kern="1200" dirty="0" err="1">
                <a:ln>
                  <a:noFill/>
                </a:ln>
                <a:solidFill>
                  <a:srgbClr val="000000"/>
                </a:solidFill>
                <a:latin typeface="Verdana" pitchFamily="34"/>
                <a:ea typeface="SimSun" pitchFamily="2"/>
                <a:cs typeface="Mangal" pitchFamily="2"/>
              </a:rPr>
              <a:t>for</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the</a:t>
            </a:r>
            <a:r>
              <a:rPr lang="de-DE" sz="1800" b="0" i="0" u="none" strike="noStrike" kern="1200" dirty="0">
                <a:ln>
                  <a:noFill/>
                </a:ln>
                <a:solidFill>
                  <a:srgbClr val="000000"/>
                </a:solidFill>
                <a:latin typeface="Verdana" pitchFamily="34"/>
                <a:ea typeface="SimSun" pitchFamily="2"/>
                <a:cs typeface="Mangal" pitchFamily="2"/>
              </a:rPr>
              <a:t> </a:t>
            </a:r>
            <a:r>
              <a:rPr lang="de-DE" sz="1800" b="0" i="0" u="none" strike="noStrike" kern="1200" dirty="0" err="1">
                <a:ln>
                  <a:noFill/>
                </a:ln>
                <a:solidFill>
                  <a:srgbClr val="000000"/>
                </a:solidFill>
                <a:latin typeface="Verdana" pitchFamily="34"/>
                <a:ea typeface="SimSun" pitchFamily="2"/>
                <a:cs typeface="Mangal" pitchFamily="2"/>
              </a:rPr>
              <a:t>internet</a:t>
            </a:r>
            <a:r>
              <a:rPr lang="de-DE" sz="1800" b="0" i="0" u="none" strike="noStrike" kern="1200" dirty="0">
                <a:ln>
                  <a:noFill/>
                </a:ln>
                <a:solidFill>
                  <a:srgbClr val="000000"/>
                </a:solidFill>
                <a:latin typeface="Verdana" pitchFamily="34"/>
                <a:ea typeface="SimSun" pitchFamily="2"/>
                <a:cs typeface="Mangal" pitchFamily="2"/>
              </a:rPr>
              <a:t>“</a:t>
            </a: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a:ea typeface="SimSun" pitchFamily="2"/>
                <a:cs typeface="Mangal" pitchFamily="2"/>
              </a:rPr>
              <a:t> → Nur teilweise richtig und einfach nicht brauchbar!</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x-none" sz="1800" b="1" i="0" u="none" strike="noStrike" kern="1200">
                <a:ln>
                  <a:noFill/>
                </a:ln>
                <a:solidFill>
                  <a:srgbClr val="000000"/>
                </a:solidFill>
                <a:latin typeface="Verdana" pitchFamily="34"/>
                <a:ea typeface="mesNewRomanPSMT" pitchFamily="2"/>
                <a:cs typeface="mesNewRomanPSMT" pitchFamily="2"/>
              </a:rPr>
              <a:t>wichtig:</a:t>
            </a:r>
            <a:r>
              <a:rPr lang="x-none" sz="1800" b="0" i="0" u="none" strike="noStrike" kern="1200">
                <a:ln>
                  <a:noFill/>
                </a:ln>
                <a:solidFill>
                  <a:srgbClr val="000000"/>
                </a:solidFill>
                <a:latin typeface="Verdana" pitchFamily="34"/>
                <a:ea typeface="mesNewRomanPSMT" pitchFamily="2"/>
                <a:cs typeface="mesNewRomanPSMT" pitchFamily="2"/>
              </a:rPr>
              <a:t> Begriff beschreibt nicht eine einzige Technik und wird je nach Anwender, Ziel und Marketingstrategie gerne unterschiedlich verwendet</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BITKOM-Definition">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BITKOM-Definition</a:t>
            </a:r>
          </a:p>
        </p:txBody>
      </p:sp>
      <p:sp>
        <p:nvSpPr>
          <p:cNvPr id="3" name="Textfeld 5"/>
          <p:cNvSpPr/>
          <p:nvPr/>
        </p:nvSpPr>
        <p:spPr>
          <a:xfrm>
            <a:off x="611640" y="2349000"/>
            <a:ext cx="7920360" cy="32294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charset="0"/>
                <a:ea typeface="SimSun" pitchFamily="2"/>
                <a:cs typeface="Mangal" pitchFamily="2"/>
              </a:rPr>
              <a:t>BITKOM-</a:t>
            </a:r>
            <a:r>
              <a:rPr lang="de-DE" sz="1800" b="0" i="0" u="none" strike="noStrike" kern="1200" dirty="0" err="1">
                <a:ln>
                  <a:noFill/>
                </a:ln>
                <a:solidFill>
                  <a:srgbClr val="000000"/>
                </a:solidFill>
                <a:latin typeface="Verdana" pitchFamily="34" charset="0"/>
                <a:ea typeface="SimSun" pitchFamily="2"/>
                <a:cs typeface="Mangal" pitchFamily="2"/>
              </a:rPr>
              <a:t>Defintion</a:t>
            </a:r>
            <a:r>
              <a:rPr lang="de-DE" sz="1800" b="0" i="0" u="none" strike="noStrike" kern="1200" dirty="0">
                <a:ln>
                  <a:noFill/>
                </a:ln>
                <a:solidFill>
                  <a:srgbClr val="000000"/>
                </a:solidFill>
                <a:latin typeface="Verdana" pitchFamily="34" charset="0"/>
                <a:ea typeface="SimSun" pitchFamily="2"/>
                <a:cs typeface="Mangal" pitchFamily="2"/>
              </a:rPr>
              <a:t>:</a:t>
            </a: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charset="0"/>
                <a:ea typeface="SimSun" pitchFamily="2"/>
                <a:cs typeface="Mangal" pitchFamily="2"/>
              </a:rPr>
              <a:t>„</a:t>
            </a:r>
            <a:r>
              <a:rPr lang="de-DE" sz="1800" b="0" i="0" u="none" strike="noStrike" kern="1200" dirty="0" err="1">
                <a:ln>
                  <a:noFill/>
                </a:ln>
                <a:solidFill>
                  <a:srgbClr val="000000"/>
                </a:solidFill>
                <a:latin typeface="Verdana" pitchFamily="34" charset="0"/>
                <a:ea typeface="SimSun" pitchFamily="2"/>
                <a:cs typeface="Mangal" pitchFamily="2"/>
              </a:rPr>
              <a:t>Cloud</a:t>
            </a:r>
            <a:r>
              <a:rPr lang="de-DE" sz="1800" b="0" i="0" u="none" strike="noStrike" kern="1200" dirty="0">
                <a:ln>
                  <a:noFill/>
                </a:ln>
                <a:solidFill>
                  <a:srgbClr val="000000"/>
                </a:solidFill>
                <a:latin typeface="Verdana" pitchFamily="34" charset="0"/>
                <a:ea typeface="SimSun" pitchFamily="2"/>
                <a:cs typeface="Mangal" pitchFamily="2"/>
              </a:rPr>
              <a:t> Computing ist eine Form der Bereitstellung von gemeinsam nutzbaren und flexibel skalierbaren IT-Leistungen durch nicht fest zugeordnete IT-Ressourcen über Netze.</a:t>
            </a: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charset="0"/>
                <a:ea typeface="SimSun" pitchFamily="2"/>
                <a:cs typeface="Mangal" pitchFamily="2"/>
              </a:rPr>
              <a:t>Idealtypische Merkmale sind die Bereitstellung in Echtzeit als </a:t>
            </a:r>
            <a:r>
              <a:rPr lang="de-DE" sz="1800" b="0" i="0" u="none" strike="noStrike" kern="1200" dirty="0" err="1">
                <a:ln>
                  <a:noFill/>
                </a:ln>
                <a:solidFill>
                  <a:srgbClr val="000000"/>
                </a:solidFill>
                <a:latin typeface="Verdana" pitchFamily="34" charset="0"/>
                <a:ea typeface="SimSun" pitchFamily="2"/>
                <a:cs typeface="Mangal" pitchFamily="2"/>
              </a:rPr>
              <a:t>Self</a:t>
            </a:r>
            <a:r>
              <a:rPr lang="de-DE" sz="1800" b="0" i="0" u="none" strike="noStrike" kern="1200" dirty="0">
                <a:ln>
                  <a:noFill/>
                </a:ln>
                <a:solidFill>
                  <a:srgbClr val="000000"/>
                </a:solidFill>
                <a:latin typeface="Verdana" pitchFamily="34" charset="0"/>
                <a:ea typeface="SimSun" pitchFamily="2"/>
                <a:cs typeface="Mangal" pitchFamily="2"/>
              </a:rPr>
              <a:t>-Service auf Basis von Internet-Technologien und die Abrechnung nach Nutzung.“</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p:txBody>
      </p:sp>
      <p:pic>
        <p:nvPicPr>
          <p:cNvPr id="4" name="Grafik 3"/>
          <p:cNvPicPr>
            <a:picLocks noChangeAspect="1"/>
          </p:cNvPicPr>
          <p:nvPr/>
        </p:nvPicPr>
        <p:blipFill>
          <a:blip r:embed="rId3" cstate="print">
            <a:alphaModFix/>
            <a:lum/>
          </a:blip>
          <a:srcRect/>
          <a:stretch>
            <a:fillRect/>
          </a:stretch>
        </p:blipFill>
        <p:spPr>
          <a:xfrm>
            <a:off x="4212000" y="4221000"/>
            <a:ext cx="3698280" cy="2466000"/>
          </a:xfrm>
          <a:prstGeom prst="rect">
            <a:avLst/>
          </a:prstGeom>
          <a:noFill/>
          <a:ln>
            <a:noFill/>
          </a:ln>
        </p:spPr>
      </p:pic>
      <p:sp>
        <p:nvSpPr>
          <p:cNvPr id="5" name="Textfeld 4"/>
          <p:cNvSpPr/>
          <p:nvPr/>
        </p:nvSpPr>
        <p:spPr>
          <a:xfrm>
            <a:off x="755639" y="4797000"/>
            <a:ext cx="3240000" cy="107491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400" b="0" i="0" u="none" strike="noStrike" kern="1200" dirty="0">
                <a:ln>
                  <a:noFill/>
                </a:ln>
                <a:solidFill>
                  <a:srgbClr val="000000"/>
                </a:solidFill>
                <a:latin typeface="Verdana" pitchFamily="34" charset="0"/>
                <a:ea typeface="SimSun" pitchFamily="2"/>
                <a:cs typeface="Mangal" pitchFamily="2"/>
              </a:rPr>
              <a:t>Beliebt: </a:t>
            </a:r>
            <a:r>
              <a:rPr lang="de-DE" sz="1400" b="1" i="0" u="none" strike="noStrike" kern="1200" dirty="0">
                <a:ln>
                  <a:noFill/>
                </a:ln>
                <a:solidFill>
                  <a:srgbClr val="000000"/>
                </a:solidFill>
                <a:latin typeface="Verdana" pitchFamily="34" charset="0"/>
                <a:ea typeface="SimSun" pitchFamily="2"/>
                <a:cs typeface="Mangal" pitchFamily="2"/>
              </a:rPr>
              <a:t>Stromnetz-Analogie</a:t>
            </a:r>
          </a:p>
          <a:p>
            <a:pPr marL="0" marR="0" lvl="0" indent="0" algn="l" rtl="0" hangingPunct="1">
              <a:lnSpc>
                <a:spcPct val="100000"/>
              </a:lnSpc>
              <a:spcBef>
                <a:spcPts val="0"/>
              </a:spcBef>
              <a:spcAft>
                <a:spcPts val="0"/>
              </a:spcAft>
              <a:buSzPct val="45000"/>
              <a:buFont typeface="StarSymbol"/>
              <a:buChar char="-"/>
              <a:tabLst/>
            </a:pPr>
            <a:r>
              <a:rPr lang="de-DE" sz="1400" b="0" i="0" u="none" strike="noStrike" kern="1200" dirty="0">
                <a:ln>
                  <a:noFill/>
                </a:ln>
                <a:solidFill>
                  <a:srgbClr val="000000"/>
                </a:solidFill>
                <a:latin typeface="Verdana" pitchFamily="34" charset="0"/>
                <a:ea typeface="SimSun" pitchFamily="2"/>
                <a:cs typeface="Mangal" pitchFamily="2"/>
              </a:rPr>
              <a:t>Bezug nach Bedarf</a:t>
            </a:r>
          </a:p>
          <a:p>
            <a:pPr marL="0" marR="0" lvl="0" indent="0" algn="l" rtl="0" hangingPunct="1">
              <a:lnSpc>
                <a:spcPct val="100000"/>
              </a:lnSpc>
              <a:spcBef>
                <a:spcPts val="0"/>
              </a:spcBef>
              <a:spcAft>
                <a:spcPts val="0"/>
              </a:spcAft>
              <a:buSzPct val="45000"/>
              <a:buFont typeface="StarSymbol"/>
              <a:buChar char="-"/>
              <a:tabLst/>
            </a:pPr>
            <a:r>
              <a:rPr lang="de-DE" sz="1400" b="0" i="0" u="none" strike="noStrike" kern="1200" dirty="0">
                <a:ln>
                  <a:noFill/>
                </a:ln>
                <a:solidFill>
                  <a:srgbClr val="000000"/>
                </a:solidFill>
                <a:latin typeface="Verdana" pitchFamily="34" charset="0"/>
                <a:ea typeface="SimSun" pitchFamily="2"/>
                <a:cs typeface="Mangal" pitchFamily="2"/>
              </a:rPr>
              <a:t>Abrechnung nach Verbrauch</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Definition nach NIST">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Definition nach NIST</a:t>
            </a:r>
          </a:p>
        </p:txBody>
      </p:sp>
      <p:sp>
        <p:nvSpPr>
          <p:cNvPr id="3" name="Textfeld 5"/>
          <p:cNvSpPr/>
          <p:nvPr/>
        </p:nvSpPr>
        <p:spPr>
          <a:xfrm>
            <a:off x="611640" y="2349000"/>
            <a:ext cx="7920360" cy="32268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charset="0"/>
                <a:ea typeface="SimSun" pitchFamily="2"/>
                <a:cs typeface="Mangal" pitchFamily="2"/>
              </a:rPr>
              <a:t>„</a:t>
            </a:r>
            <a:r>
              <a:rPr lang="de-DE" sz="1800" b="0" i="0" u="none" strike="noStrike" kern="1200" dirty="0" err="1">
                <a:ln>
                  <a:noFill/>
                </a:ln>
                <a:solidFill>
                  <a:srgbClr val="000000"/>
                </a:solidFill>
                <a:latin typeface="Verdana" pitchFamily="34" charset="0"/>
                <a:ea typeface="SimSun" pitchFamily="2"/>
                <a:cs typeface="Mangal" pitchFamily="2"/>
              </a:rPr>
              <a:t>Cloud</a:t>
            </a:r>
            <a:r>
              <a:rPr lang="de-DE" sz="1800" b="0" i="0" u="none" strike="noStrike" kern="1200" dirty="0">
                <a:ln>
                  <a:noFill/>
                </a:ln>
                <a:solidFill>
                  <a:srgbClr val="000000"/>
                </a:solidFill>
                <a:latin typeface="Verdana" pitchFamily="34" charset="0"/>
                <a:ea typeface="SimSun" pitchFamily="2"/>
                <a:cs typeface="Mangal" pitchFamily="2"/>
              </a:rPr>
              <a:t> Computing ist ein Modell, das es erlaubt, bei Bedarf, jederzeit und überall bequem über ein Netz auf einen gemeinsam genutzten Pool von konfigurierbaren Rechnerressourcen (z.B. Netze, Server, Speichersysteme, Anwendungen und Dienste) zuzugreifen, die schnell und mit minimalem Managementaufwand oder geringer Serviceprovider-Interaktion zur Verfügung gestellt werden können“</a:t>
            </a:r>
          </a:p>
          <a:p>
            <a:pPr marL="0" marR="0" lvl="0" indent="0" algn="r" rtl="0" hangingPunct="1">
              <a:lnSpc>
                <a:spcPct val="100000"/>
              </a:lnSpc>
              <a:spcBef>
                <a:spcPts val="0"/>
              </a:spcBef>
              <a:spcAft>
                <a:spcPts val="0"/>
              </a:spcAft>
              <a:buNone/>
              <a:tabLst/>
            </a:pPr>
            <a:endParaRPr lang="de-DE" sz="1800" b="0" i="0" u="none" strike="noStrike" kern="1200" dirty="0">
              <a:ln>
                <a:noFill/>
              </a:ln>
              <a:solidFill>
                <a:srgbClr val="000000"/>
              </a:solidFill>
              <a:latin typeface="Verdana" pitchFamily="34" charset="0"/>
              <a:ea typeface="SimSun" pitchFamily="2"/>
              <a:cs typeface="Mangal" pitchFamily="2"/>
            </a:endParaRPr>
          </a:p>
          <a:p>
            <a:pPr marL="0" marR="0" lvl="0" indent="0" algn="r" rtl="0" hangingPunct="1">
              <a:lnSpc>
                <a:spcPct val="100000"/>
              </a:lnSpc>
              <a:spcBef>
                <a:spcPts val="0"/>
              </a:spcBef>
              <a:spcAft>
                <a:spcPts val="0"/>
              </a:spcAft>
              <a:buNone/>
              <a:tabLst/>
            </a:pPr>
            <a:r>
              <a:rPr lang="de-DE" sz="1800" b="0" i="0" u="none" strike="noStrike" kern="1200" dirty="0">
                <a:ln>
                  <a:noFill/>
                </a:ln>
                <a:solidFill>
                  <a:srgbClr val="000000"/>
                </a:solidFill>
                <a:latin typeface="Verdana" pitchFamily="34" charset="0"/>
                <a:ea typeface="SimSun" pitchFamily="2"/>
                <a:cs typeface="Mangal" pitchFamily="2"/>
              </a:rPr>
              <a:t>- National Institute </a:t>
            </a:r>
            <a:r>
              <a:rPr lang="de-DE" sz="1800" b="0" i="0" u="none" strike="noStrike" kern="1200" dirty="0" err="1">
                <a:ln>
                  <a:noFill/>
                </a:ln>
                <a:solidFill>
                  <a:srgbClr val="000000"/>
                </a:solidFill>
                <a:latin typeface="Verdana" pitchFamily="34" charset="0"/>
                <a:ea typeface="SimSun" pitchFamily="2"/>
                <a:cs typeface="Mangal" pitchFamily="2"/>
              </a:rPr>
              <a:t>of</a:t>
            </a:r>
            <a:r>
              <a:rPr lang="de-DE" sz="1800" b="0" i="0" u="none" strike="noStrike" kern="1200" dirty="0">
                <a:ln>
                  <a:noFill/>
                </a:ln>
                <a:solidFill>
                  <a:srgbClr val="000000"/>
                </a:solidFill>
                <a:latin typeface="Verdana" pitchFamily="34" charset="0"/>
                <a:ea typeface="SimSun" pitchFamily="2"/>
                <a:cs typeface="Mangal" pitchFamily="2"/>
              </a:rPr>
              <a:t> Standards </a:t>
            </a:r>
            <a:r>
              <a:rPr lang="de-DE" sz="1800" b="0" i="0" u="none" strike="noStrike" kern="1200" dirty="0" err="1">
                <a:ln>
                  <a:noFill/>
                </a:ln>
                <a:solidFill>
                  <a:srgbClr val="000000"/>
                </a:solidFill>
                <a:latin typeface="Verdana" pitchFamily="34" charset="0"/>
                <a:ea typeface="SimSun" pitchFamily="2"/>
                <a:cs typeface="Mangal" pitchFamily="2"/>
              </a:rPr>
              <a:t>and</a:t>
            </a:r>
            <a:r>
              <a:rPr lang="de-DE" sz="1800" b="0" i="0" u="none" strike="noStrike" kern="1200" dirty="0">
                <a:ln>
                  <a:noFill/>
                </a:ln>
                <a:solidFill>
                  <a:srgbClr val="000000"/>
                </a:solidFill>
                <a:latin typeface="Verdana" pitchFamily="34" charset="0"/>
                <a:ea typeface="SimSun" pitchFamily="2"/>
                <a:cs typeface="Mangal" pitchFamily="2"/>
              </a:rPr>
              <a:t> Technology</a:t>
            </a:r>
          </a:p>
          <a:p>
            <a:pPr marL="0" marR="0" lvl="0" indent="0" algn="l" rtl="0" hangingPunct="1">
              <a:lnSpc>
                <a:spcPct val="100000"/>
              </a:lnSpc>
              <a:spcBef>
                <a:spcPts val="0"/>
              </a:spcBef>
              <a:spcAft>
                <a:spcPts val="0"/>
              </a:spcAft>
              <a:buNone/>
              <a:tabLst/>
            </a:pPr>
            <a:endParaRPr lang="de-DE" sz="1800" b="0" i="0" u="none" strike="noStrike" kern="1200" dirty="0">
              <a:ln>
                <a:noFill/>
              </a:ln>
              <a:solidFill>
                <a:srgbClr val="000000"/>
              </a:solidFill>
              <a:latin typeface="Calibri"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Definition nach NIST</a:t>
            </a:r>
          </a:p>
        </p:txBody>
      </p:sp>
      <p:sp>
        <p:nvSpPr>
          <p:cNvPr id="3" name="Textfeld 5"/>
          <p:cNvSpPr/>
          <p:nvPr/>
        </p:nvSpPr>
        <p:spPr>
          <a:xfrm>
            <a:off x="719640" y="2102400"/>
            <a:ext cx="7920360" cy="4017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x-none" sz="1500" b="1" i="0" u="none" strike="noStrike" kern="1200">
                <a:ln>
                  <a:noFill/>
                </a:ln>
                <a:solidFill>
                  <a:srgbClr val="000000"/>
                </a:solidFill>
                <a:latin typeface="Calibri" pitchFamily="34"/>
                <a:ea typeface="enSymbol" pitchFamily="2"/>
                <a:cs typeface="enSymbol" pitchFamily="2"/>
              </a:rPr>
              <a:t>• </a:t>
            </a:r>
            <a:r>
              <a:rPr lang="x-none" sz="1500" b="1" i="0" u="none" strike="noStrike" kern="1200">
                <a:ln>
                  <a:noFill/>
                </a:ln>
                <a:solidFill>
                  <a:srgbClr val="000000"/>
                </a:solidFill>
                <a:latin typeface="Calibri" pitchFamily="34"/>
                <a:ea typeface="mesNewRomanPS-ItalicMT" pitchFamily="66"/>
                <a:cs typeface="mesNewRomanPS-ItalicMT" pitchFamily="66"/>
              </a:rPr>
              <a:t>On-demand self-service:</a:t>
            </a:r>
            <a:r>
              <a:rPr lang="x-none" sz="1500" b="0" i="0" u="none" strike="noStrike" kern="1200">
                <a:ln>
                  <a:noFill/>
                </a:ln>
                <a:solidFill>
                  <a:srgbClr val="000000"/>
                </a:solidFill>
                <a:latin typeface="Calibri" pitchFamily="34"/>
                <a:ea typeface="mesNewRomanPS-ItalicMT" pitchFamily="66"/>
                <a:cs typeface="mesNewRomanPS-ItalicMT" pitchFamily="66"/>
              </a:rPr>
              <a:t> </a:t>
            </a:r>
            <a:r>
              <a:rPr lang="x-none" sz="1500" b="0" i="0" u="none" strike="noStrike" kern="1200">
                <a:ln>
                  <a:noFill/>
                </a:ln>
                <a:solidFill>
                  <a:srgbClr val="000000"/>
                </a:solidFill>
                <a:latin typeface="Calibri" pitchFamily="34"/>
                <a:ea typeface="mesNewRomanPSMT" pitchFamily="2"/>
                <a:cs typeface="mesNewRomanPSMT" pitchFamily="2"/>
              </a:rPr>
              <a:t>Einseitige, automatische und zeitnahe Bereitstellung von</a:t>
            </a:r>
          </a:p>
          <a:p>
            <a:pPr marL="0" marR="0" lvl="0" indent="0" rtl="0" hangingPunct="0">
              <a:lnSpc>
                <a:spcPct val="100000"/>
              </a:lnSpc>
              <a:spcBef>
                <a:spcPts val="0"/>
              </a:spcBef>
              <a:spcAft>
                <a:spcPts val="0"/>
              </a:spcAft>
              <a:buNone/>
              <a:tabLst/>
            </a:pPr>
            <a:r>
              <a:rPr lang="x-none" sz="1500" b="0" i="0" u="none" strike="noStrike" kern="1200">
                <a:ln>
                  <a:noFill/>
                </a:ln>
                <a:solidFill>
                  <a:srgbClr val="000000"/>
                </a:solidFill>
                <a:latin typeface="Calibri" pitchFamily="34"/>
                <a:ea typeface="mesNewRomanPSMT" pitchFamily="2"/>
                <a:cs typeface="mesNewRomanPSMT" pitchFamily="2"/>
              </a:rPr>
              <a:t>Rechenkapazitäten. Die Dienste können vom Nutzer selbst eingerichtet werden und</a:t>
            </a:r>
          </a:p>
          <a:p>
            <a:pPr marL="0" marR="0" lvl="0" indent="0" rtl="0" hangingPunct="0">
              <a:lnSpc>
                <a:spcPct val="100000"/>
              </a:lnSpc>
              <a:spcBef>
                <a:spcPts val="0"/>
              </a:spcBef>
              <a:spcAft>
                <a:spcPts val="0"/>
              </a:spcAft>
              <a:buNone/>
              <a:tabLst/>
            </a:pPr>
            <a:r>
              <a:rPr lang="x-none" sz="1500" b="0" i="0" u="none" strike="noStrike" kern="1200">
                <a:ln>
                  <a:noFill/>
                </a:ln>
                <a:solidFill>
                  <a:srgbClr val="000000"/>
                </a:solidFill>
                <a:latin typeface="Calibri" pitchFamily="34"/>
                <a:ea typeface="mesNewRomanPSMT" pitchFamily="2"/>
                <a:cs typeface="mesNewRomanPSMT" pitchFamily="2"/>
              </a:rPr>
              <a:t>erfordern keinerlei menschliche Interaktion mit dem Service-Provider</a:t>
            </a:r>
          </a:p>
          <a:p>
            <a:pPr marL="0" marR="0" lvl="0" indent="0" rtl="0" hangingPunct="0">
              <a:lnSpc>
                <a:spcPct val="100000"/>
              </a:lnSpc>
              <a:spcBef>
                <a:spcPts val="0"/>
              </a:spcBef>
              <a:spcAft>
                <a:spcPts val="0"/>
              </a:spcAft>
              <a:buNone/>
              <a:tabLst/>
            </a:pPr>
            <a:endParaRPr lang="x-none" sz="1500" b="0" i="0" u="none" strike="noStrike" kern="1200">
              <a:ln>
                <a:noFill/>
              </a:ln>
              <a:solidFill>
                <a:srgbClr val="000000"/>
              </a:solidFill>
              <a:latin typeface="Calibri" pitchFamily="34"/>
              <a:ea typeface="mesNewRomanPSMT" pitchFamily="2"/>
              <a:cs typeface="mesNewRomanPSMT" pitchFamily="2"/>
            </a:endParaRPr>
          </a:p>
          <a:p>
            <a:pPr marL="0" marR="0" lvl="0" indent="0" rtl="0" hangingPunct="0">
              <a:lnSpc>
                <a:spcPct val="100000"/>
              </a:lnSpc>
              <a:spcBef>
                <a:spcPts val="0"/>
              </a:spcBef>
              <a:spcAft>
                <a:spcPts val="0"/>
              </a:spcAft>
              <a:buNone/>
              <a:tabLst/>
            </a:pPr>
            <a:r>
              <a:rPr lang="x-none" sz="1500" b="1" i="0" u="none" strike="noStrike" kern="1200">
                <a:ln>
                  <a:noFill/>
                </a:ln>
                <a:solidFill>
                  <a:srgbClr val="000000"/>
                </a:solidFill>
                <a:latin typeface="Calibri" pitchFamily="34"/>
                <a:ea typeface="enSymbol" pitchFamily="2"/>
                <a:cs typeface="enSymbol" pitchFamily="2"/>
              </a:rPr>
              <a:t>• </a:t>
            </a:r>
            <a:r>
              <a:rPr lang="x-none" sz="1500" b="1" i="0" u="none" strike="noStrike" kern="1200">
                <a:ln>
                  <a:noFill/>
                </a:ln>
                <a:solidFill>
                  <a:srgbClr val="000000"/>
                </a:solidFill>
                <a:latin typeface="Calibri" pitchFamily="34"/>
                <a:ea typeface="mesNewRomanPS-ItalicMT" pitchFamily="66"/>
                <a:cs typeface="mesNewRomanPS-ItalicMT" pitchFamily="66"/>
              </a:rPr>
              <a:t>Broad network access:</a:t>
            </a:r>
            <a:r>
              <a:rPr lang="x-none" sz="1500" b="0" i="0" u="none" strike="noStrike" kern="1200">
                <a:ln>
                  <a:noFill/>
                </a:ln>
                <a:solidFill>
                  <a:srgbClr val="000000"/>
                </a:solidFill>
                <a:latin typeface="Calibri" pitchFamily="34"/>
                <a:ea typeface="mesNewRomanPS-ItalicMT" pitchFamily="66"/>
                <a:cs typeface="mesNewRomanPS-ItalicMT" pitchFamily="66"/>
              </a:rPr>
              <a:t> </a:t>
            </a:r>
            <a:r>
              <a:rPr lang="x-none" sz="1500" b="0" i="0" u="none" strike="noStrike" kern="1200">
                <a:ln>
                  <a:noFill/>
                </a:ln>
                <a:solidFill>
                  <a:srgbClr val="000000"/>
                </a:solidFill>
                <a:latin typeface="Calibri" pitchFamily="34"/>
                <a:ea typeface="mesNewRomanPSMT" pitchFamily="2"/>
                <a:cs typeface="mesNewRomanPSMT" pitchFamily="2"/>
              </a:rPr>
              <a:t>Die Gewährleistung, dass mit unterschiedlichen Geräten</a:t>
            </a:r>
          </a:p>
          <a:p>
            <a:pPr marL="0" marR="0" lvl="0" indent="0" rtl="0" hangingPunct="0">
              <a:lnSpc>
                <a:spcPct val="100000"/>
              </a:lnSpc>
              <a:spcBef>
                <a:spcPts val="0"/>
              </a:spcBef>
              <a:spcAft>
                <a:spcPts val="0"/>
              </a:spcAft>
              <a:buNone/>
              <a:tabLst/>
            </a:pPr>
            <a:r>
              <a:rPr lang="x-none" sz="1500" b="0" i="0" u="none" strike="noStrike" kern="1200">
                <a:ln>
                  <a:noFill/>
                </a:ln>
                <a:solidFill>
                  <a:srgbClr val="000000"/>
                </a:solidFill>
                <a:latin typeface="Calibri" pitchFamily="34"/>
                <a:ea typeface="mesNewRomanPSMT" pitchFamily="2"/>
                <a:cs typeface="mesNewRomanPSMT" pitchFamily="2"/>
              </a:rPr>
              <a:t>(beispielsweise PC, Laptop, Smartphone etc) über das Netz auf die Cloud</a:t>
            </a:r>
          </a:p>
          <a:p>
            <a:pPr marL="0" marR="0" lvl="0" indent="0" rtl="0" hangingPunct="0">
              <a:lnSpc>
                <a:spcPct val="100000"/>
              </a:lnSpc>
              <a:spcBef>
                <a:spcPts val="0"/>
              </a:spcBef>
              <a:spcAft>
                <a:spcPts val="0"/>
              </a:spcAft>
              <a:buNone/>
              <a:tabLst/>
            </a:pPr>
            <a:r>
              <a:rPr lang="x-none" sz="1500" b="0" i="0" u="none" strike="noStrike" kern="1200">
                <a:ln>
                  <a:noFill/>
                </a:ln>
                <a:solidFill>
                  <a:srgbClr val="000000"/>
                </a:solidFill>
                <a:latin typeface="Calibri" pitchFamily="34"/>
                <a:ea typeface="mesNewRomanPSMT" pitchFamily="2"/>
                <a:cs typeface="mesNewRomanPSMT" pitchFamily="2"/>
              </a:rPr>
              <a:t>zugegriffen werden kann.</a:t>
            </a:r>
          </a:p>
          <a:p>
            <a:pPr marL="0" marR="0" lvl="0" indent="0" rtl="0" hangingPunct="0">
              <a:lnSpc>
                <a:spcPct val="100000"/>
              </a:lnSpc>
              <a:spcBef>
                <a:spcPts val="0"/>
              </a:spcBef>
              <a:spcAft>
                <a:spcPts val="0"/>
              </a:spcAft>
              <a:buNone/>
              <a:tabLst/>
            </a:pPr>
            <a:endParaRPr lang="x-none" sz="1500" b="0" i="0" u="none" strike="noStrike" kern="1200">
              <a:ln>
                <a:noFill/>
              </a:ln>
              <a:solidFill>
                <a:srgbClr val="000000"/>
              </a:solidFill>
              <a:latin typeface="Calibri" pitchFamily="34"/>
              <a:ea typeface="enSymbol" pitchFamily="2"/>
              <a:cs typeface="enSymbol" pitchFamily="2"/>
            </a:endParaRPr>
          </a:p>
          <a:p>
            <a:pPr marL="0" marR="0" lvl="0" indent="0" rtl="0" hangingPunct="0">
              <a:lnSpc>
                <a:spcPct val="100000"/>
              </a:lnSpc>
              <a:spcBef>
                <a:spcPts val="0"/>
              </a:spcBef>
              <a:spcAft>
                <a:spcPts val="0"/>
              </a:spcAft>
              <a:buNone/>
              <a:tabLst/>
            </a:pPr>
            <a:r>
              <a:rPr lang="x-none" sz="1500" b="1" i="0" u="none" strike="noStrike" kern="1200">
                <a:ln>
                  <a:noFill/>
                </a:ln>
                <a:solidFill>
                  <a:srgbClr val="000000"/>
                </a:solidFill>
                <a:latin typeface="Calibri" pitchFamily="34"/>
                <a:ea typeface="enSymbol" pitchFamily="2"/>
                <a:cs typeface="enSymbol" pitchFamily="2"/>
              </a:rPr>
              <a:t>• </a:t>
            </a:r>
            <a:r>
              <a:rPr lang="x-none" sz="1500" b="1" i="0" u="none" strike="noStrike" kern="1200">
                <a:ln>
                  <a:noFill/>
                </a:ln>
                <a:solidFill>
                  <a:srgbClr val="000000"/>
                </a:solidFill>
                <a:latin typeface="Calibri" pitchFamily="34"/>
                <a:ea typeface="mesNewRomanPS-ItalicMT" pitchFamily="66"/>
                <a:cs typeface="mesNewRomanPS-ItalicMT" pitchFamily="66"/>
              </a:rPr>
              <a:t>Resource pooling:</a:t>
            </a:r>
            <a:r>
              <a:rPr lang="x-none" sz="1500" b="0" i="0" u="none" strike="noStrike" kern="1200">
                <a:ln>
                  <a:noFill/>
                </a:ln>
                <a:solidFill>
                  <a:srgbClr val="000000"/>
                </a:solidFill>
                <a:latin typeface="Calibri" pitchFamily="34"/>
                <a:ea typeface="mesNewRomanPS-ItalicMT" pitchFamily="66"/>
                <a:cs typeface="mesNewRomanPS-ItalicMT" pitchFamily="66"/>
              </a:rPr>
              <a:t> </a:t>
            </a:r>
            <a:r>
              <a:rPr lang="x-none" sz="1500" b="0" i="0" u="none" strike="noStrike" kern="1200">
                <a:ln>
                  <a:noFill/>
                </a:ln>
                <a:solidFill>
                  <a:srgbClr val="000000"/>
                </a:solidFill>
                <a:latin typeface="Calibri" pitchFamily="34"/>
                <a:ea typeface="mesNewRomanPSMT" pitchFamily="2"/>
                <a:cs typeface="mesNewRomanPSMT" pitchFamily="2"/>
              </a:rPr>
              <a:t>Das Zusammenfassen von Ressourcen in </a:t>
            </a:r>
            <a:r>
              <a:rPr lang="x-none" sz="1500" b="0" i="0" u="none" strike="noStrike" kern="1200">
                <a:ln>
                  <a:noFill/>
                </a:ln>
                <a:solidFill>
                  <a:srgbClr val="000000"/>
                </a:solidFill>
                <a:latin typeface="Calibri" pitchFamily="34"/>
                <a:ea typeface="mesNewRomanPS-ItalicMT" pitchFamily="66"/>
                <a:cs typeface="mesNewRomanPS-ItalicMT" pitchFamily="66"/>
              </a:rPr>
              <a:t>Pools </a:t>
            </a:r>
            <a:r>
              <a:rPr lang="x-none" sz="1500" b="0" i="0" u="none" strike="noStrike" kern="1200">
                <a:ln>
                  <a:noFill/>
                </a:ln>
                <a:solidFill>
                  <a:srgbClr val="000000"/>
                </a:solidFill>
                <a:latin typeface="Calibri" pitchFamily="34"/>
                <a:ea typeface="mesNewRomanPSMT" pitchFamily="2"/>
                <a:cs typeface="mesNewRomanPSMT" pitchFamily="2"/>
              </a:rPr>
              <a:t>zur Optimierung</a:t>
            </a:r>
          </a:p>
          <a:p>
            <a:pPr marL="0" marR="0" lvl="0" indent="0" rtl="0" hangingPunct="0">
              <a:lnSpc>
                <a:spcPct val="100000"/>
              </a:lnSpc>
              <a:spcBef>
                <a:spcPts val="0"/>
              </a:spcBef>
              <a:spcAft>
                <a:spcPts val="0"/>
              </a:spcAft>
              <a:buNone/>
              <a:tabLst/>
            </a:pPr>
            <a:r>
              <a:rPr lang="x-none" sz="1500" b="0" i="0" u="none" strike="noStrike" kern="1200">
                <a:ln>
                  <a:noFill/>
                </a:ln>
                <a:solidFill>
                  <a:srgbClr val="000000"/>
                </a:solidFill>
                <a:latin typeface="Calibri" pitchFamily="34"/>
                <a:ea typeface="mesNewRomanPSMT" pitchFamily="2"/>
                <a:cs typeface="mesNewRomanPSMT" pitchFamily="2"/>
              </a:rPr>
              <a:t>von (Kosten-)Strukturen. Der exakte Ort der Daten und Ressourcen ist dem Benutzer</a:t>
            </a:r>
          </a:p>
          <a:p>
            <a:pPr marL="0" marR="0" lvl="0" indent="0" rtl="0" hangingPunct="0">
              <a:lnSpc>
                <a:spcPct val="100000"/>
              </a:lnSpc>
              <a:spcBef>
                <a:spcPts val="0"/>
              </a:spcBef>
              <a:spcAft>
                <a:spcPts val="0"/>
              </a:spcAft>
              <a:buNone/>
              <a:tabLst/>
            </a:pPr>
            <a:r>
              <a:rPr lang="x-none" sz="1500" b="0" i="0" u="none" strike="noStrike" kern="1200">
                <a:ln>
                  <a:noFill/>
                </a:ln>
                <a:solidFill>
                  <a:srgbClr val="000000"/>
                </a:solidFill>
                <a:latin typeface="Calibri" pitchFamily="34"/>
                <a:ea typeface="mesNewRomanPSMT" pitchFamily="2"/>
                <a:cs typeface="mesNewRomanPSMT" pitchFamily="2"/>
              </a:rPr>
              <a:t>unbekannt und kann unter Umständen variieren.</a:t>
            </a:r>
          </a:p>
          <a:p>
            <a:pPr marL="0" marR="0" lvl="0" indent="0" rtl="0" hangingPunct="0">
              <a:lnSpc>
                <a:spcPct val="100000"/>
              </a:lnSpc>
              <a:spcBef>
                <a:spcPts val="0"/>
              </a:spcBef>
              <a:spcAft>
                <a:spcPts val="0"/>
              </a:spcAft>
              <a:buNone/>
              <a:tabLst/>
            </a:pPr>
            <a:endParaRPr lang="x-none" sz="1500" b="1" i="0" u="none" strike="noStrike" kern="1200">
              <a:ln>
                <a:noFill/>
              </a:ln>
              <a:solidFill>
                <a:srgbClr val="000000"/>
              </a:solidFill>
              <a:latin typeface="Calibri" pitchFamily="34"/>
              <a:ea typeface="enSymbol" pitchFamily="2"/>
              <a:cs typeface="enSymbol" pitchFamily="2"/>
            </a:endParaRPr>
          </a:p>
          <a:p>
            <a:pPr marL="0" marR="0" lvl="0" indent="0" rtl="0" hangingPunct="0">
              <a:lnSpc>
                <a:spcPct val="100000"/>
              </a:lnSpc>
              <a:spcBef>
                <a:spcPts val="0"/>
              </a:spcBef>
              <a:spcAft>
                <a:spcPts val="0"/>
              </a:spcAft>
              <a:buNone/>
              <a:tabLst/>
            </a:pPr>
            <a:r>
              <a:rPr lang="x-none" sz="1500" b="1" i="0" u="none" strike="noStrike" kern="1200">
                <a:ln>
                  <a:noFill/>
                </a:ln>
                <a:solidFill>
                  <a:srgbClr val="000000"/>
                </a:solidFill>
                <a:latin typeface="Calibri" pitchFamily="34"/>
                <a:ea typeface="enSymbol" pitchFamily="2"/>
                <a:cs typeface="enSymbol" pitchFamily="2"/>
              </a:rPr>
              <a:t>• </a:t>
            </a:r>
            <a:r>
              <a:rPr lang="x-none" sz="1500" b="1" i="0" u="none" strike="noStrike" kern="1200">
                <a:ln>
                  <a:noFill/>
                </a:ln>
                <a:solidFill>
                  <a:srgbClr val="000000"/>
                </a:solidFill>
                <a:latin typeface="Calibri" pitchFamily="34"/>
                <a:ea typeface="mesNewRomanPS-ItalicMT" pitchFamily="66"/>
                <a:cs typeface="mesNewRomanPS-ItalicMT" pitchFamily="66"/>
              </a:rPr>
              <a:t>Rapid elasticity:</a:t>
            </a:r>
            <a:r>
              <a:rPr lang="x-none" sz="1500" b="0" i="0" u="none" strike="noStrike" kern="1200">
                <a:ln>
                  <a:noFill/>
                </a:ln>
                <a:solidFill>
                  <a:srgbClr val="000000"/>
                </a:solidFill>
                <a:latin typeface="Calibri" pitchFamily="34"/>
                <a:ea typeface="mesNewRomanPS-ItalicMT" pitchFamily="66"/>
                <a:cs typeface="mesNewRomanPS-ItalicMT" pitchFamily="66"/>
              </a:rPr>
              <a:t> </a:t>
            </a:r>
            <a:r>
              <a:rPr lang="x-none" sz="1500" b="0" i="0" u="none" strike="noStrike" kern="1200">
                <a:ln>
                  <a:noFill/>
                </a:ln>
                <a:solidFill>
                  <a:srgbClr val="000000"/>
                </a:solidFill>
                <a:latin typeface="Calibri" pitchFamily="34"/>
                <a:ea typeface="mesNewRomanPSMT" pitchFamily="2"/>
                <a:cs typeface="mesNewRomanPSMT" pitchFamily="2"/>
              </a:rPr>
              <a:t>Elastizität ermöglicht die schnelle, flexible und bedarfsgerechte</a:t>
            </a:r>
          </a:p>
          <a:p>
            <a:pPr marL="0" marR="0" lvl="0" indent="0" rtl="0" hangingPunct="0">
              <a:lnSpc>
                <a:spcPct val="100000"/>
              </a:lnSpc>
              <a:spcBef>
                <a:spcPts val="0"/>
              </a:spcBef>
              <a:spcAft>
                <a:spcPts val="0"/>
              </a:spcAft>
              <a:buNone/>
              <a:tabLst/>
            </a:pPr>
            <a:r>
              <a:rPr lang="x-none" sz="1500" b="0" i="0" u="none" strike="noStrike" kern="1200">
                <a:ln>
                  <a:noFill/>
                </a:ln>
                <a:solidFill>
                  <a:srgbClr val="000000"/>
                </a:solidFill>
                <a:latin typeface="Calibri" pitchFamily="34"/>
                <a:ea typeface="mesNewRomanPSMT" pitchFamily="2"/>
                <a:cs typeface="mesNewRomanPSMT" pitchFamily="2"/>
              </a:rPr>
              <a:t>Anpassung an Last-Veränderungen.</a:t>
            </a:r>
          </a:p>
          <a:p>
            <a:pPr marL="0" marR="0" lvl="0" indent="0" rtl="0" hangingPunct="0">
              <a:lnSpc>
                <a:spcPct val="100000"/>
              </a:lnSpc>
              <a:spcBef>
                <a:spcPts val="0"/>
              </a:spcBef>
              <a:spcAft>
                <a:spcPts val="0"/>
              </a:spcAft>
              <a:buNone/>
              <a:tabLst/>
            </a:pPr>
            <a:endParaRPr lang="x-none" sz="1500" b="0" i="0" u="none" strike="noStrike" kern="1200">
              <a:ln>
                <a:noFill/>
              </a:ln>
              <a:solidFill>
                <a:srgbClr val="000000"/>
              </a:solidFill>
              <a:latin typeface="Calibri" pitchFamily="34"/>
              <a:ea typeface="enSymbol" pitchFamily="2"/>
              <a:cs typeface="enSymbol" pitchFamily="2"/>
            </a:endParaRPr>
          </a:p>
          <a:p>
            <a:pPr marL="0" marR="0" lvl="0" indent="0" rtl="0" hangingPunct="0">
              <a:lnSpc>
                <a:spcPct val="100000"/>
              </a:lnSpc>
              <a:spcBef>
                <a:spcPts val="0"/>
              </a:spcBef>
              <a:spcAft>
                <a:spcPts val="0"/>
              </a:spcAft>
              <a:buNone/>
              <a:tabLst/>
            </a:pPr>
            <a:r>
              <a:rPr lang="x-none" sz="1500" b="1" i="0" u="none" strike="noStrike" kern="1200">
                <a:ln>
                  <a:noFill/>
                </a:ln>
                <a:solidFill>
                  <a:srgbClr val="000000"/>
                </a:solidFill>
                <a:latin typeface="Calibri" pitchFamily="34"/>
                <a:ea typeface="enSymbol" pitchFamily="2"/>
                <a:cs typeface="enSymbol" pitchFamily="2"/>
              </a:rPr>
              <a:t>• </a:t>
            </a:r>
            <a:r>
              <a:rPr lang="x-none" sz="1500" b="1" i="0" u="none" strike="noStrike" kern="1200">
                <a:ln>
                  <a:noFill/>
                </a:ln>
                <a:solidFill>
                  <a:srgbClr val="000000"/>
                </a:solidFill>
                <a:latin typeface="Calibri" pitchFamily="34"/>
                <a:ea typeface="mesNewRomanPS-ItalicMT" pitchFamily="66"/>
                <a:cs typeface="mesNewRomanPS-ItalicMT" pitchFamily="66"/>
              </a:rPr>
              <a:t>Measured service: </a:t>
            </a:r>
            <a:r>
              <a:rPr lang="x-none" sz="1500" b="0" i="0" u="none" strike="noStrike" kern="1200">
                <a:ln>
                  <a:noFill/>
                </a:ln>
                <a:solidFill>
                  <a:srgbClr val="000000"/>
                </a:solidFill>
                <a:latin typeface="Calibri" pitchFamily="34"/>
                <a:ea typeface="mesNewRomanPSMT" pitchFamily="2"/>
                <a:cs typeface="mesNewRomanPSMT" pitchFamily="2"/>
              </a:rPr>
              <a:t>Exakte Erfassung und Abrechnung abgerufener Dienstleistungen.</a:t>
            </a:r>
          </a:p>
          <a:p>
            <a:pPr marL="0" marR="0" lvl="0" indent="0" algn="l" rtl="0" hangingPunct="1">
              <a:lnSpc>
                <a:spcPct val="100000"/>
              </a:lnSpc>
              <a:spcBef>
                <a:spcPts val="0"/>
              </a:spcBef>
              <a:spcAft>
                <a:spcPts val="0"/>
              </a:spcAft>
              <a:buNone/>
              <a:tabLst/>
            </a:pPr>
            <a:r>
              <a:rPr lang="de-DE" sz="1500" b="0" i="0" u="none" strike="noStrike" kern="1200">
                <a:ln>
                  <a:noFill/>
                </a:ln>
                <a:solidFill>
                  <a:srgbClr val="000000"/>
                </a:solidFill>
                <a:latin typeface="Calibri" pitchFamily="34"/>
                <a:ea typeface="SimSun" pitchFamily="2"/>
                <a:cs typeface="Mangal" pitchFamily="2"/>
              </a:rPr>
              <a:t>Somit ist auch Transparenz gewährleistet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3 Service-Modelle der Cloud</a:t>
            </a:r>
          </a:p>
        </p:txBody>
      </p:sp>
      <p:pic>
        <p:nvPicPr>
          <p:cNvPr id="3" name="Grafik 2"/>
          <p:cNvPicPr>
            <a:picLocks noChangeAspect="1"/>
          </p:cNvPicPr>
          <p:nvPr/>
        </p:nvPicPr>
        <p:blipFill>
          <a:blip r:embed="rId3" cstate="print">
            <a:alphaModFix/>
            <a:lum/>
          </a:blip>
          <a:srcRect/>
          <a:stretch>
            <a:fillRect/>
          </a:stretch>
        </p:blipFill>
        <p:spPr>
          <a:xfrm>
            <a:off x="1260000" y="1980000"/>
            <a:ext cx="6787440" cy="4516200"/>
          </a:xfrm>
          <a:prstGeom prst="rect">
            <a:avLst/>
          </a:prstGeom>
          <a:noFill/>
          <a:ln>
            <a:noFill/>
          </a:ln>
        </p:spPr>
      </p:pic>
      <p:sp>
        <p:nvSpPr>
          <p:cNvPr id="4" name="Textfeld 3"/>
          <p:cNvSpPr/>
          <p:nvPr/>
        </p:nvSpPr>
        <p:spPr>
          <a:xfrm>
            <a:off x="3851999" y="6239520"/>
            <a:ext cx="5148000" cy="96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200" b="0" i="0" u="none" strike="noStrike" kern="1200">
                <a:ln>
                  <a:noFill/>
                </a:ln>
                <a:solidFill>
                  <a:srgbClr val="000000"/>
                </a:solidFill>
                <a:latin typeface="Verdana" pitchFamily="34"/>
                <a:ea typeface="SimSun" pitchFamily="2"/>
                <a:cs typeface="Mangal" pitchFamily="2"/>
              </a:rPr>
              <a:t>Quelle: http://www.werkindecloud.nl/iaas-paas-saas-cloud/</a:t>
            </a:r>
            <a:r>
              <a:rPr lang="de-DE" sz="1800" b="0" i="0" u="none" strike="noStrike" kern="1200">
                <a:ln>
                  <a:noFill/>
                </a:ln>
                <a:solidFill>
                  <a:srgbClr val="000000"/>
                </a:solidFill>
                <a:latin typeface="Verdana" pitchFamily="34"/>
                <a:ea typeface="SimSun" pitchFamily="2"/>
                <a:cs typeface="Mangal" pitchFamily="2"/>
              </a:rPr>
              <a:t> </a:t>
            </a:r>
            <a:r>
              <a:rPr lang="de-DE" sz="1800" b="0" i="0" u="none" strike="noStrike" kern="1200">
                <a:ln>
                  <a:noFill/>
                </a:ln>
                <a:solidFill>
                  <a:srgbClr val="000000"/>
                </a:solidFill>
                <a:latin typeface="Calibri" pitchFamily="18"/>
                <a:ea typeface="SimSun" pitchFamily="2"/>
                <a:cs typeface="Mangal" pitchFamily="2"/>
              </a:rPr>
              <a:t> </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Betriebs-Modelle">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Betriebs-Modelle</a:t>
            </a:r>
          </a:p>
        </p:txBody>
      </p:sp>
      <p:pic>
        <p:nvPicPr>
          <p:cNvPr id="3" name="Grafik3"/>
          <p:cNvPicPr>
            <a:picLocks noChangeAspect="1"/>
          </p:cNvPicPr>
          <p:nvPr/>
        </p:nvPicPr>
        <p:blipFill>
          <a:blip r:embed="rId3" cstate="print">
            <a:alphaModFix/>
            <a:lum/>
          </a:blip>
          <a:srcRect/>
          <a:stretch>
            <a:fillRect/>
          </a:stretch>
        </p:blipFill>
        <p:spPr>
          <a:xfrm>
            <a:off x="2843640" y="2276999"/>
            <a:ext cx="5688720" cy="3600000"/>
          </a:xfrm>
          <a:prstGeom prst="rect">
            <a:avLst/>
          </a:prstGeom>
          <a:noFill/>
          <a:ln>
            <a:noFill/>
          </a:ln>
        </p:spPr>
      </p:pic>
      <p:sp>
        <p:nvSpPr>
          <p:cNvPr id="4" name="Textfeld 3"/>
          <p:cNvSpPr/>
          <p:nvPr/>
        </p:nvSpPr>
        <p:spPr>
          <a:xfrm>
            <a:off x="611640" y="2349000"/>
            <a:ext cx="2628360" cy="2880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Public Cloud</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Private Cloud</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Hybrid Cloud</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Verdana" pitchFamily="34"/>
              <a:ea typeface="SimSun" pitchFamily="2"/>
              <a:cs typeface="Mangal" pitchFamily="2"/>
            </a:endParaRPr>
          </a:p>
          <a:p>
            <a:pPr marL="0" marR="0" lvl="0" indent="0" algn="l" rtl="0" hangingPunct="1">
              <a:lnSpc>
                <a:spcPct val="100000"/>
              </a:lnSpc>
              <a:spcBef>
                <a:spcPts val="0"/>
              </a:spcBef>
              <a:spcAft>
                <a:spcPts val="0"/>
              </a:spcAft>
              <a:buNone/>
              <a:tabLst/>
            </a:pPr>
            <a:r>
              <a:rPr lang="de-DE" sz="1800" b="0" i="0" u="none" strike="noStrike" kern="1200">
                <a:ln>
                  <a:noFill/>
                </a:ln>
                <a:solidFill>
                  <a:srgbClr val="000000"/>
                </a:solidFill>
                <a:latin typeface="Verdana" pitchFamily="34"/>
                <a:ea typeface="SimSun" pitchFamily="2"/>
                <a:cs typeface="Mangal" pitchFamily="2"/>
              </a:rPr>
              <a:t>- Community Cloud</a:t>
            </a: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Chancen und Risiken von Cloud Computing">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899639" y="1501200"/>
            <a:ext cx="7620120" cy="696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de-DE"/>
              <a:t>Chancen und Risiken von Cloud Computing</a:t>
            </a:r>
          </a:p>
        </p:txBody>
      </p:sp>
      <p:sp>
        <p:nvSpPr>
          <p:cNvPr id="3" name="Textfeld 5"/>
          <p:cNvSpPr/>
          <p:nvPr/>
        </p:nvSpPr>
        <p:spPr>
          <a:xfrm>
            <a:off x="611640" y="2349000"/>
            <a:ext cx="7920360" cy="96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91440" rIns="91440" bIns="4572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a:p>
            <a:pPr marL="0" marR="0" lvl="0" indent="0" algn="l" rtl="0" hangingPunct="1">
              <a:lnSpc>
                <a:spcPct val="100000"/>
              </a:lnSpc>
              <a:spcBef>
                <a:spcPts val="0"/>
              </a:spcBef>
              <a:spcAft>
                <a:spcPts val="0"/>
              </a:spcAft>
              <a:buNone/>
              <a:tabLst/>
            </a:pPr>
            <a:endParaRPr lang="de-DE" sz="1800" b="0" i="0" u="none" strike="noStrike" kern="1200">
              <a:ln>
                <a:noFill/>
              </a:ln>
              <a:solidFill>
                <a:srgbClr val="000000"/>
              </a:solidFill>
              <a:latin typeface="Calibri" pitchFamily="18"/>
              <a:ea typeface="SimSun" pitchFamily="2"/>
              <a:cs typeface="Mangal" pitchFamily="2"/>
            </a:endParaRPr>
          </a:p>
        </p:txBody>
      </p:sp>
      <p:pic>
        <p:nvPicPr>
          <p:cNvPr id="4" name="Picture 2"/>
          <p:cNvPicPr>
            <a:picLocks noChangeAspect="1"/>
          </p:cNvPicPr>
          <p:nvPr/>
        </p:nvPicPr>
        <p:blipFill>
          <a:blip r:embed="rId3" cstate="print">
            <a:alphaModFix/>
            <a:lum/>
          </a:blip>
          <a:srcRect/>
          <a:stretch>
            <a:fillRect/>
          </a:stretch>
        </p:blipFill>
        <p:spPr>
          <a:xfrm>
            <a:off x="900000" y="2520000"/>
            <a:ext cx="3780000" cy="3780000"/>
          </a:xfrm>
          <a:prstGeom prst="rect">
            <a:avLst/>
          </a:prstGeom>
          <a:noFill/>
          <a:ln>
            <a:noFill/>
          </a:ln>
        </p:spPr>
      </p:pic>
      <p:pic>
        <p:nvPicPr>
          <p:cNvPr id="5" name="Picture 2"/>
          <p:cNvPicPr>
            <a:picLocks noChangeAspect="1"/>
          </p:cNvPicPr>
          <p:nvPr/>
        </p:nvPicPr>
        <p:blipFill>
          <a:blip r:embed="rId4" cstate="print">
            <a:alphaModFix/>
            <a:lum/>
          </a:blip>
          <a:srcRect/>
          <a:stretch>
            <a:fillRect/>
          </a:stretch>
        </p:blipFill>
        <p:spPr>
          <a:xfrm>
            <a:off x="4860000" y="2160000"/>
            <a:ext cx="3664800" cy="3457800"/>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Bildschirmpräsentation (4:3)</PresentationFormat>
  <Paragraphs>145</Paragraphs>
  <Slides>19</Slides>
  <Notes>19</Notes>
  <HiddenSlides>0</HiddenSlides>
  <MMClips>0</MMClips>
  <ScaleCrop>false</ScaleCrop>
  <HeadingPairs>
    <vt:vector size="4" baseType="variant">
      <vt:variant>
        <vt:lpstr>Design</vt:lpstr>
      </vt:variant>
      <vt:variant>
        <vt:i4>3</vt:i4>
      </vt:variant>
      <vt:variant>
        <vt:lpstr>Folientitel</vt:lpstr>
      </vt:variant>
      <vt:variant>
        <vt:i4>19</vt:i4>
      </vt:variant>
    </vt:vector>
  </HeadingPairs>
  <TitlesOfParts>
    <vt:vector size="22" baseType="lpstr">
      <vt:lpstr>Standard</vt:lpstr>
      <vt:lpstr>Standard 1</vt:lpstr>
      <vt:lpstr>Standard 2</vt:lpstr>
      <vt:lpstr>Folie 1</vt:lpstr>
      <vt:lpstr>Was ist denn bitteschön diese „Cloud“?</vt:lpstr>
      <vt:lpstr>Versuch einer Definition von Cloud Computing</vt:lpstr>
      <vt:lpstr>BITKOM-Definition</vt:lpstr>
      <vt:lpstr>Definition nach NIST</vt:lpstr>
      <vt:lpstr>Definition nach NIST</vt:lpstr>
      <vt:lpstr>3 Service-Modelle der Cloud</vt:lpstr>
      <vt:lpstr>Betriebs-Modelle</vt:lpstr>
      <vt:lpstr>Chancen und Risiken von Cloud Computing</vt:lpstr>
      <vt:lpstr>Chancen</vt:lpstr>
      <vt:lpstr>Risiken</vt:lpstr>
      <vt:lpstr>Sicherheit und Datenschutz in der Cloud</vt:lpstr>
      <vt:lpstr>Sicherheit</vt:lpstr>
      <vt:lpstr>Datenschutz</vt:lpstr>
      <vt:lpstr>Sonderfall Universitätsbibliotheken</vt:lpstr>
      <vt:lpstr>Anwendungsszenarien</vt:lpstr>
      <vt:lpstr>Anwendungsszenarien</vt:lpstr>
      <vt:lpstr>Die weiteren Aussichten</vt:lpstr>
      <vt:lpstr>Folie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cp:lastModifiedBy>WXPINST</cp:lastModifiedBy>
  <cp:revision>15</cp:revision>
  <dcterms:modified xsi:type="dcterms:W3CDTF">2013-03-13T08:08:58Z</dcterms:modified>
</cp:coreProperties>
</file>