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0" r:id="rId3"/>
    <p:sldId id="292" r:id="rId4"/>
    <p:sldId id="257" r:id="rId5"/>
    <p:sldId id="264" r:id="rId6"/>
    <p:sldId id="293" r:id="rId7"/>
    <p:sldId id="294" r:id="rId8"/>
    <p:sldId id="260" r:id="rId9"/>
    <p:sldId id="259" r:id="rId10"/>
    <p:sldId id="262" r:id="rId11"/>
    <p:sldId id="295" r:id="rId12"/>
    <p:sldId id="296" r:id="rId13"/>
    <p:sldId id="267" r:id="rId14"/>
    <p:sldId id="265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7" r:id="rId35"/>
    <p:sldId id="299" r:id="rId36"/>
    <p:sldId id="300" r:id="rId37"/>
    <p:sldId id="301" r:id="rId38"/>
    <p:sldId id="302" r:id="rId39"/>
    <p:sldId id="303" r:id="rId4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6674"/>
    <a:srgbClr val="00556A"/>
    <a:srgbClr val="0087B2"/>
    <a:srgbClr val="008993"/>
    <a:srgbClr val="009B77"/>
    <a:srgbClr val="4FB800"/>
    <a:srgbClr val="CDD30F"/>
    <a:srgbClr val="ECB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728" autoAdjust="0"/>
  </p:normalViewPr>
  <p:slideViewPr>
    <p:cSldViewPr>
      <p:cViewPr varScale="1">
        <p:scale>
          <a:sx n="103" d="100"/>
          <a:sy n="103" d="100"/>
        </p:scale>
        <p:origin x="-11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126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9A640C-201F-41F9-BE66-81D59CC67137}" type="datetimeFigureOut">
              <a:rPr lang="de-DE"/>
              <a:pPr>
                <a:defRPr/>
              </a:pPr>
              <a:t>06.12.2012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5C6B87-22FA-4BBE-AA5E-CD81B9D7D48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36801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B49A12-7747-49D3-A5BA-63256A5D580D}" type="datetimeFigureOut">
              <a:rPr lang="de-DE"/>
              <a:pPr>
                <a:defRPr/>
              </a:pPr>
              <a:t>06.12.2012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FB1B8F-2A2C-4A89-896A-A4C3C1162B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776352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 txBox="1">
            <a:spLocks noChangeArrowheads="1"/>
          </p:cNvSpPr>
          <p:nvPr userDrawn="1"/>
        </p:nvSpPr>
        <p:spPr bwMode="auto">
          <a:xfrm>
            <a:off x="5273675" y="692150"/>
            <a:ext cx="32273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lnSpc>
                <a:spcPts val="1200"/>
              </a:lnSpc>
              <a:defRPr sz="1200" b="1"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chemeClr val="tx1">
                    <a:tint val="75000"/>
                  </a:schemeClr>
                </a:solidFill>
              </a:rPr>
              <a:t>Dr. Max Mustermann</a:t>
            </a:r>
            <a:br>
              <a:rPr lang="de-DE" dirty="0" smtClean="0">
                <a:solidFill>
                  <a:schemeClr val="tx1">
                    <a:tint val="75000"/>
                  </a:schemeClr>
                </a:solidFill>
              </a:rPr>
            </a:br>
            <a:r>
              <a:rPr lang="de-DE" b="0" dirty="0" smtClean="0">
                <a:solidFill>
                  <a:schemeClr val="tx1">
                    <a:tint val="75000"/>
                  </a:schemeClr>
                </a:solidFill>
              </a:rPr>
              <a:t>Referat Kommunikation &amp; Marketing </a:t>
            </a:r>
            <a:br>
              <a:rPr lang="de-DE" b="0" dirty="0" smtClean="0">
                <a:solidFill>
                  <a:schemeClr val="tx1">
                    <a:tint val="75000"/>
                  </a:schemeClr>
                </a:solidFill>
              </a:rPr>
            </a:br>
            <a:r>
              <a:rPr lang="de-DE" b="0" dirty="0" smtClean="0">
                <a:solidFill>
                  <a:schemeClr val="tx1">
                    <a:tint val="75000"/>
                  </a:schemeClr>
                </a:solidFill>
              </a:rPr>
              <a:t>Verwaltung</a:t>
            </a:r>
            <a:endParaRPr lang="de-DE" b="0" dirty="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5" name="Group 27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25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07"/>
              <a:ext cx="3065" cy="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5"/>
            <p:cNvSpPr>
              <a:spLocks noChangeArrowheads="1"/>
            </p:cNvSpPr>
            <p:nvPr userDrawn="1"/>
          </p:nvSpPr>
          <p:spPr bwMode="auto">
            <a:xfrm>
              <a:off x="2" y="0"/>
              <a:ext cx="5758" cy="28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</a:endParaRPr>
            </a:p>
          </p:txBody>
        </p:sp>
      </p:grpSp>
      <p:sp>
        <p:nvSpPr>
          <p:cNvPr id="8" name="Rechteck 7"/>
          <p:cNvSpPr/>
          <p:nvPr userDrawn="1"/>
        </p:nvSpPr>
        <p:spPr>
          <a:xfrm>
            <a:off x="3143250" y="4572000"/>
            <a:ext cx="6000750" cy="928688"/>
          </a:xfrm>
          <a:prstGeom prst="rect">
            <a:avLst/>
          </a:prstGeom>
          <a:solidFill>
            <a:srgbClr val="A46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071813" y="3565525"/>
            <a:ext cx="6072187" cy="9079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dirty="0" smtClean="0">
                <a:latin typeface="Verdana" pitchFamily="34" charset="0"/>
              </a:rPr>
              <a:t>Gabriele </a:t>
            </a:r>
            <a:r>
              <a:rPr lang="de-DE" sz="1600" dirty="0" err="1" smtClean="0">
                <a:latin typeface="Verdana" pitchFamily="34" charset="0"/>
              </a:rPr>
              <a:t>Göser</a:t>
            </a:r>
            <a:r>
              <a:rPr lang="de-DE" sz="1600" dirty="0" smtClean="0">
                <a:latin typeface="Verdana" pitchFamily="34" charset="0"/>
              </a:rPr>
              <a:t>, Bibliothekarin</a:t>
            </a:r>
            <a:endParaRPr lang="de-DE" sz="1600" dirty="0">
              <a:latin typeface="Verdana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b="1" dirty="0" smtClean="0">
                <a:latin typeface="Verdana" pitchFamily="34" charset="0"/>
              </a:rPr>
              <a:t>UNIVERSITÄTSBIBLIOTHEK REGENSBURG</a:t>
            </a:r>
            <a:endParaRPr lang="de-DE" sz="1400" b="1" dirty="0">
              <a:latin typeface="Verdana" pitchFamily="34" charset="0"/>
            </a:endParaRPr>
          </a:p>
          <a:p>
            <a:pPr>
              <a:defRPr/>
            </a:pPr>
            <a:r>
              <a:rPr lang="de-DE" sz="1400" dirty="0" smtClean="0">
                <a:latin typeface="Verdana" pitchFamily="34" charset="0"/>
              </a:rPr>
              <a:t>Regensburg,</a:t>
            </a:r>
            <a:r>
              <a:rPr lang="de-DE" sz="1400" baseline="0" dirty="0" smtClean="0">
                <a:latin typeface="Verdana" pitchFamily="34" charset="0"/>
              </a:rPr>
              <a:t> den 17.07.2012</a:t>
            </a:r>
            <a:endParaRPr lang="de-DE" sz="1400" dirty="0">
              <a:latin typeface="Verdana" pitchFamily="34" charset="0"/>
            </a:endParaRP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071842" y="2357430"/>
            <a:ext cx="5892646" cy="50006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aseline="0">
                <a:latin typeface="Verdana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dirty="0" smtClean="0"/>
              <a:t>Erasmus-Aufenthalt: 23. – 27. April 2012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3071802" y="2857496"/>
            <a:ext cx="5892686" cy="500066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dirty="0" smtClean="0"/>
              <a:t>Bibliothek der Universität </a:t>
            </a:r>
            <a:r>
              <a:rPr lang="de-DE" dirty="0" err="1" smtClean="0"/>
              <a:t>Liège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xmlns="" val="407576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3872" y="2130425"/>
            <a:ext cx="7198568" cy="1470025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31640" y="3933056"/>
            <a:ext cx="7272808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3120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1501200"/>
            <a:ext cx="3008313" cy="95842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31640" y="2731244"/>
            <a:ext cx="3008313" cy="33620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4499992" y="1501200"/>
            <a:ext cx="3744416" cy="4592096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sz="2400" b="1">
                <a:latin typeface="Verdana" pitchFamily="34" charset="0"/>
              </a:defRPr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884173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1500173"/>
            <a:ext cx="7355160" cy="506449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31640" y="2340000"/>
            <a:ext cx="3600400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sz="2000" b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76056" y="2340000"/>
            <a:ext cx="361074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sz="2000" b="0" baseline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920682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1500173"/>
            <a:ext cx="7355160" cy="506449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31640" y="2340000"/>
            <a:ext cx="3600400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sz="2000" b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76056" y="2340000"/>
            <a:ext cx="361074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sz="2000" b="0" baseline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xmlns="" val="319376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31640" y="1500173"/>
            <a:ext cx="7355160" cy="632683"/>
          </a:xfrm>
          <a:prstGeom prst="rect">
            <a:avLst/>
          </a:prstGeom>
        </p:spPr>
        <p:txBody>
          <a:bodyPr/>
          <a:lstStyle>
            <a:lvl1pPr algn="ctr">
              <a:defRPr sz="1800" baseline="0"/>
            </a:lvl1pPr>
          </a:lstStyle>
          <a:p>
            <a:r>
              <a:rPr lang="de-DE" dirty="0" smtClean="0"/>
              <a:t>	</a:t>
            </a:r>
            <a:br>
              <a:rPr lang="de-DE" dirty="0" smtClean="0"/>
            </a:br>
            <a:r>
              <a:rPr lang="de-DE" dirty="0" smtClean="0"/>
              <a:t>		 					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31640" y="2340000"/>
            <a:ext cx="3600400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sz="2000" b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76056" y="2340000"/>
            <a:ext cx="361074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sz="2000" b="0" baseline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21340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31640" y="1500173"/>
            <a:ext cx="7355160" cy="632683"/>
          </a:xfrm>
          <a:prstGeom prst="rect">
            <a:avLst/>
          </a:prstGeom>
        </p:spPr>
        <p:txBody>
          <a:bodyPr/>
          <a:lstStyle>
            <a:lvl1pPr algn="ctr">
              <a:defRPr sz="1800" baseline="0"/>
            </a:lvl1pPr>
          </a:lstStyle>
          <a:p>
            <a:r>
              <a:rPr lang="de-DE" dirty="0" smtClean="0"/>
              <a:t>	 					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0" y="2348880"/>
            <a:ext cx="4104456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000" b="0" baseline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de-DE" dirty="0" smtClean="0"/>
          </a:p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xmlns="" val="2430453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333872" y="2130425"/>
            <a:ext cx="7198568" cy="115455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baseline="0"/>
            </a:lvl1pPr>
          </a:lstStyle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1640" y="3933056"/>
            <a:ext cx="7272808" cy="20162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xmlns="" val="367217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1640" y="1700808"/>
            <a:ext cx="7198568" cy="2622153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31640" y="4869160"/>
            <a:ext cx="7272808" cy="8164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55332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331640" y="1700808"/>
            <a:ext cx="7198568" cy="2622153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1600" baseline="0"/>
            </a:lvl1pPr>
          </a:lstStyle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31640" y="4869160"/>
            <a:ext cx="7272808" cy="81649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		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652014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21296" y="1484784"/>
            <a:ext cx="7355160" cy="632683"/>
          </a:xfrm>
          <a:prstGeom prst="rect">
            <a:avLst/>
          </a:prstGeom>
        </p:spPr>
        <p:txBody>
          <a:bodyPr/>
          <a:lstStyle>
            <a:lvl1pPr algn="ctr">
              <a:defRPr sz="1800" baseline="0"/>
            </a:lvl1pPr>
          </a:lstStyle>
          <a:p>
            <a:r>
              <a:rPr lang="de-DE" dirty="0" smtClean="0"/>
              <a:t>	 					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31640" y="2340000"/>
            <a:ext cx="3600400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sz="2000" b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76056" y="2340000"/>
            <a:ext cx="361074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 sz="2000" b="0" baseline="0"/>
            </a:lvl1pPr>
            <a:lvl2pPr>
              <a:defRPr sz="1600" b="0"/>
            </a:lvl2pPr>
            <a:lvl3pPr>
              <a:defRPr sz="1600" b="0"/>
            </a:lvl3pPr>
            <a:lvl4pPr>
              <a:defRPr sz="1600" b="0"/>
            </a:lvl4pPr>
            <a:lvl5pPr>
              <a:defRPr sz="16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2430453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Bild3_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4447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spect="1" noChangeArrowheads="1"/>
          </p:cNvSpPr>
          <p:nvPr/>
        </p:nvSpPr>
        <p:spPr bwMode="auto">
          <a:xfrm>
            <a:off x="1331913" y="0"/>
            <a:ext cx="3906837" cy="4619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</p:txBody>
      </p:sp>
      <p:sp>
        <p:nvSpPr>
          <p:cNvPr id="10" name="Rectangle 11"/>
          <p:cNvSpPr>
            <a:spLocks noChangeAspect="1" noChangeArrowheads="1"/>
          </p:cNvSpPr>
          <p:nvPr/>
        </p:nvSpPr>
        <p:spPr bwMode="auto">
          <a:xfrm>
            <a:off x="5238750" y="0"/>
            <a:ext cx="3905250" cy="461963"/>
          </a:xfrm>
          <a:prstGeom prst="rect">
            <a:avLst/>
          </a:prstGeom>
          <a:solidFill>
            <a:srgbClr val="A4667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</p:txBody>
      </p:sp>
      <p:sp>
        <p:nvSpPr>
          <p:cNvPr id="7" name="Rectangle 16"/>
          <p:cNvSpPr txBox="1">
            <a:spLocks noChangeArrowheads="1"/>
          </p:cNvSpPr>
          <p:nvPr/>
        </p:nvSpPr>
        <p:spPr bwMode="auto">
          <a:xfrm>
            <a:off x="5273675" y="549275"/>
            <a:ext cx="36909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lnSpc>
                <a:spcPts val="1200"/>
              </a:lnSpc>
              <a:defRPr sz="1200" b="1">
                <a:latin typeface="+mn-lt"/>
              </a:defRPr>
            </a:lvl1pPr>
          </a:lstStyle>
          <a:p>
            <a:pPr>
              <a:lnSpc>
                <a:spcPct val="100000"/>
              </a:lnSpc>
              <a:spcAft>
                <a:spcPts val="300"/>
              </a:spcAft>
              <a:defRPr/>
            </a:pPr>
            <a:r>
              <a:rPr lang="de-DE" dirty="0" smtClean="0">
                <a:latin typeface="Verdana" pitchFamily="34" charset="0"/>
              </a:rPr>
              <a:t>Gabriele </a:t>
            </a:r>
            <a:r>
              <a:rPr lang="de-DE" dirty="0" err="1" smtClean="0">
                <a:latin typeface="Verdana" pitchFamily="34" charset="0"/>
              </a:rPr>
              <a:t>Göser</a:t>
            </a:r>
            <a:r>
              <a:rPr lang="de-DE" b="0" dirty="0" smtClean="0">
                <a:latin typeface="Verdana" pitchFamily="34" charset="0"/>
              </a:rPr>
              <a:t/>
            </a:r>
            <a:br>
              <a:rPr lang="de-DE" b="0" dirty="0" smtClean="0">
                <a:latin typeface="Verdana" pitchFamily="34" charset="0"/>
              </a:rPr>
            </a:br>
            <a:r>
              <a:rPr lang="de-DE" b="0" dirty="0" smtClean="0">
                <a:latin typeface="Verdana" pitchFamily="34" charset="0"/>
              </a:rPr>
              <a:t>Bibliothekarin  </a:t>
            </a:r>
          </a:p>
          <a:p>
            <a:pPr>
              <a:lnSpc>
                <a:spcPct val="100000"/>
              </a:lnSpc>
              <a:spcAft>
                <a:spcPts val="300"/>
              </a:spcAft>
              <a:defRPr/>
            </a:pPr>
            <a:r>
              <a:rPr lang="de-DE" sz="1000" dirty="0" smtClean="0">
                <a:latin typeface="Verdana" pitchFamily="34" charset="0"/>
              </a:rPr>
              <a:t>UNIVERSITÄTSBIBLIOTHEK</a:t>
            </a:r>
            <a:endParaRPr lang="de-DE" sz="1000" dirty="0"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6" r:id="rId2"/>
    <p:sldLayoutId id="2147483680" r:id="rId3"/>
    <p:sldLayoutId id="2147483681" r:id="rId4"/>
    <p:sldLayoutId id="2147483686" r:id="rId5"/>
    <p:sldLayoutId id="2147483688" r:id="rId6"/>
    <p:sldLayoutId id="2147483690" r:id="rId7"/>
    <p:sldLayoutId id="2147483691" r:id="rId8"/>
    <p:sldLayoutId id="2147483687" r:id="rId9"/>
    <p:sldLayoutId id="2147483689" r:id="rId10"/>
    <p:sldLayoutId id="2147483678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3071813" y="2357438"/>
            <a:ext cx="5892800" cy="5000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z="1800" dirty="0"/>
              <a:t>Erasmus-Aufenthalt: 23. – 27. April 2012</a:t>
            </a:r>
          </a:p>
        </p:txBody>
      </p:sp>
      <p:sp>
        <p:nvSpPr>
          <p:cNvPr id="3075" name="Textplatzhalter 2"/>
          <p:cNvSpPr>
            <a:spLocks noGrp="1"/>
          </p:cNvSpPr>
          <p:nvPr>
            <p:ph type="body" sz="quarter" idx="12"/>
          </p:nvPr>
        </p:nvSpPr>
        <p:spPr bwMode="auto">
          <a:xfrm>
            <a:off x="3071813" y="2857500"/>
            <a:ext cx="5892800" cy="5000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z="2000" dirty="0"/>
              <a:t>Bibliothek der Universität </a:t>
            </a:r>
            <a:r>
              <a:rPr lang="de-DE" sz="2000" dirty="0" err="1"/>
              <a:t>Liège</a:t>
            </a:r>
            <a:r>
              <a:rPr lang="de-DE" sz="2000" dirty="0"/>
              <a:t> (</a:t>
            </a:r>
            <a:r>
              <a:rPr lang="de-DE" sz="2000" dirty="0" err="1" smtClean="0"/>
              <a:t>ULg</a:t>
            </a:r>
            <a:r>
              <a:rPr lang="de-DE" sz="20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1331640" y="1700808"/>
            <a:ext cx="7198568" cy="3528392"/>
          </a:xfrm>
        </p:spPr>
        <p:txBody>
          <a:bodyPr/>
          <a:lstStyle/>
          <a:p>
            <a:pPr algn="ctr"/>
            <a:r>
              <a:rPr lang="de-DE" sz="1800" dirty="0"/>
              <a:t>Im Gebäude der Generaldirektion des Bibliotheksnetzwerks:</a:t>
            </a:r>
            <a:br>
              <a:rPr lang="de-DE" sz="1800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Präsentationen </a:t>
            </a:r>
            <a:r>
              <a:rPr lang="de-DE" dirty="0"/>
              <a:t>der 7 teilnehmenden Bibliothekare </a:t>
            </a:r>
            <a:r>
              <a:rPr lang="de-DE" dirty="0" smtClean="0"/>
              <a:t>der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Universidad</a:t>
            </a:r>
            <a:r>
              <a:rPr lang="de-DE" dirty="0" smtClean="0"/>
              <a:t> </a:t>
            </a:r>
            <a:r>
              <a:rPr lang="de-DE" dirty="0"/>
              <a:t>de </a:t>
            </a:r>
            <a:r>
              <a:rPr lang="de-DE" dirty="0" smtClean="0"/>
              <a:t>Murcia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Universitat</a:t>
            </a:r>
            <a:r>
              <a:rPr lang="de-DE" dirty="0"/>
              <a:t> </a:t>
            </a:r>
            <a:r>
              <a:rPr lang="de-DE" dirty="0" err="1"/>
              <a:t>Autònoma</a:t>
            </a:r>
            <a:r>
              <a:rPr lang="de-DE" dirty="0"/>
              <a:t> de </a:t>
            </a:r>
            <a:r>
              <a:rPr lang="de-DE" dirty="0" smtClean="0"/>
              <a:t>Barcelona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Universidad</a:t>
            </a:r>
            <a:r>
              <a:rPr lang="de-DE" dirty="0"/>
              <a:t> de </a:t>
            </a:r>
            <a:r>
              <a:rPr lang="de-DE" dirty="0" smtClean="0"/>
              <a:t>Valladolid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Universidad</a:t>
            </a:r>
            <a:r>
              <a:rPr lang="de-DE" dirty="0"/>
              <a:t> de </a:t>
            </a:r>
            <a:r>
              <a:rPr lang="de-DE" dirty="0" err="1" smtClean="0"/>
              <a:t>Extremadura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>	</a:t>
            </a:r>
            <a:br>
              <a:rPr lang="de-DE" dirty="0"/>
            </a:br>
            <a:r>
              <a:rPr lang="de-DE" dirty="0"/>
              <a:t>Universität Regensburg	</a:t>
            </a:r>
            <a:br>
              <a:rPr lang="de-DE" dirty="0"/>
            </a:br>
            <a:endParaRPr lang="de-DE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1331640" y="5373216"/>
            <a:ext cx="7272808" cy="816496"/>
          </a:xfrm>
        </p:spPr>
        <p:txBody>
          <a:bodyPr/>
          <a:lstStyle/>
          <a:p>
            <a:r>
              <a:rPr lang="de-DE" dirty="0"/>
              <a:t>anschließend </a:t>
            </a:r>
            <a:r>
              <a:rPr lang="de-DE" dirty="0" smtClean="0"/>
              <a:t>Präsentation </a:t>
            </a:r>
            <a:r>
              <a:rPr lang="de-DE" dirty="0"/>
              <a:t>des Bibliotheksnetzwerkes der </a:t>
            </a:r>
            <a:r>
              <a:rPr lang="de-DE" dirty="0" err="1" smtClean="0"/>
              <a:t>ULg</a:t>
            </a:r>
            <a:r>
              <a:rPr lang="de-DE" dirty="0" smtClean="0"/>
              <a:t> </a:t>
            </a:r>
            <a:r>
              <a:rPr lang="de-DE" dirty="0"/>
              <a:t>und des Programms der Woche</a:t>
            </a:r>
          </a:p>
        </p:txBody>
      </p:sp>
    </p:spTree>
    <p:extLst>
      <p:ext uri="{BB962C8B-B14F-4D97-AF65-F5344CB8AC3E}">
        <p14:creationId xmlns:p14="http://schemas.microsoft.com/office/powerpoint/2010/main" xmlns="" val="33648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342584" cy="720080"/>
          </a:xfrm>
        </p:spPr>
        <p:txBody>
          <a:bodyPr/>
          <a:lstStyle/>
          <a:p>
            <a:r>
              <a:rPr lang="de-DE" dirty="0" smtClean="0"/>
              <a:t>Vortrag von Monsieur Paul </a:t>
            </a:r>
            <a:r>
              <a:rPr lang="de-DE" dirty="0" err="1" smtClean="0"/>
              <a:t>Thirion</a:t>
            </a:r>
            <a:r>
              <a:rPr lang="de-DE" dirty="0" smtClean="0"/>
              <a:t>, Direktor des Bibliotheksnetzwerkes</a:t>
            </a:r>
            <a:r>
              <a:rPr lang="de-DE" dirty="0"/>
              <a:t>: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1043608" y="2564904"/>
            <a:ext cx="7272808" cy="3528392"/>
          </a:xfrm>
        </p:spPr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Interessante  Informationen über die Universität …</a:t>
            </a:r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20.000 Studenten, davon 4.600 nicht aus Belgien</a:t>
            </a:r>
          </a:p>
          <a:p>
            <a:r>
              <a:rPr lang="de-DE" dirty="0" smtClean="0"/>
              <a:t> </a:t>
            </a:r>
            <a:r>
              <a:rPr lang="de-DE" dirty="0"/>
              <a:t> </a:t>
            </a:r>
            <a:r>
              <a:rPr lang="de-DE" dirty="0" smtClean="0"/>
              <a:t>  </a:t>
            </a: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3.300 Lehrende mit Lehr- und Forschungsauftrag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193 verschiedene Masterabschlüsse</a:t>
            </a:r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80954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827584" y="1700808"/>
            <a:ext cx="7342584" cy="648072"/>
          </a:xfrm>
        </p:spPr>
        <p:txBody>
          <a:bodyPr/>
          <a:lstStyle/>
          <a:p>
            <a:r>
              <a:rPr lang="de-DE" dirty="0" smtClean="0"/>
              <a:t>Vortrag von Monsieur Paul </a:t>
            </a:r>
            <a:r>
              <a:rPr lang="de-DE" dirty="0" err="1" smtClean="0"/>
              <a:t>Thirion</a:t>
            </a:r>
            <a:r>
              <a:rPr lang="de-DE" dirty="0" smtClean="0"/>
              <a:t>, Direktor des Bibliotheksnetzwerkes</a:t>
            </a:r>
            <a:r>
              <a:rPr lang="de-DE" dirty="0"/>
              <a:t>: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1043608" y="2492896"/>
            <a:ext cx="7272808" cy="3888432"/>
          </a:xfrm>
        </p:spPr>
        <p:txBody>
          <a:bodyPr/>
          <a:lstStyle/>
          <a:p>
            <a:r>
              <a:rPr lang="de-DE" dirty="0" smtClean="0"/>
              <a:t>… und die Bibliotheksbestände (3,5 Millionen Medien):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mehr als 62.000 E-Books</a:t>
            </a:r>
          </a:p>
          <a:p>
            <a:r>
              <a:rPr lang="de-DE" dirty="0" smtClean="0"/>
              <a:t> </a:t>
            </a:r>
            <a:r>
              <a:rPr lang="de-DE" dirty="0"/>
              <a:t> </a:t>
            </a:r>
            <a:r>
              <a:rPr lang="de-DE" dirty="0" smtClean="0"/>
              <a:t>  </a:t>
            </a: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m</a:t>
            </a:r>
            <a:r>
              <a:rPr lang="de-DE" dirty="0" smtClean="0"/>
              <a:t>ehr als 45.000 elektronische Zeitschriften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140 Datenbanken</a:t>
            </a:r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Mehr als 16.000 Publikationen in Open Access und Institutionellem Repertoire</a:t>
            </a:r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  <a:p>
            <a:r>
              <a:rPr lang="de-DE" dirty="0" smtClean="0"/>
              <a:t>	</a:t>
            </a:r>
            <a:r>
              <a:rPr lang="de-DE" u="sng" dirty="0" smtClean="0"/>
              <a:t>aber </a:t>
            </a:r>
            <a:r>
              <a:rPr lang="de-DE" u="sng" dirty="0"/>
              <a:t>auch:</a:t>
            </a:r>
            <a:r>
              <a:rPr lang="de-DE" dirty="0"/>
              <a:t>     </a:t>
            </a:r>
            <a:endParaRPr lang="de-DE" dirty="0" smtClean="0"/>
          </a:p>
          <a:p>
            <a:endParaRPr lang="de-DE" dirty="0"/>
          </a:p>
          <a:p>
            <a:r>
              <a:rPr lang="de-DE" b="1" dirty="0" smtClean="0"/>
              <a:t>565 Inkunabeln, mehr als 5000 Werke des 16. und mehrere 10.000 des 17. und 18. Jahrhunderts</a:t>
            </a:r>
            <a:endParaRPr lang="de-DE" b="1" dirty="0"/>
          </a:p>
          <a:p>
            <a:pPr lvl="1"/>
            <a:r>
              <a:rPr lang="de-DE" dirty="0" smtClean="0"/>
              <a:t>	</a:t>
            </a:r>
          </a:p>
          <a:p>
            <a:pPr marL="285750" indent="-285750">
              <a:buFont typeface="Wingdings" pitchFamily="2" charset="2"/>
              <a:buChar char="§"/>
            </a:pPr>
            <a:endParaRPr lang="de-DE" dirty="0" smtClean="0"/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  <a:p>
            <a:r>
              <a:rPr lang="de-DE" dirty="0" smtClean="0"/>
              <a:t>	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4160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899592" y="1988840"/>
            <a:ext cx="7342584" cy="1298575"/>
          </a:xfrm>
        </p:spPr>
        <p:txBody>
          <a:bodyPr/>
          <a:lstStyle/>
          <a:p>
            <a:r>
              <a:rPr lang="de-DE" dirty="0" smtClean="0"/>
              <a:t>Dienstag</a:t>
            </a:r>
            <a:r>
              <a:rPr lang="de-DE" dirty="0"/>
              <a:t>, </a:t>
            </a:r>
            <a:r>
              <a:rPr lang="de-DE" dirty="0" smtClean="0"/>
              <a:t>24.04.2012, Generaldirektion, Campus </a:t>
            </a:r>
            <a:r>
              <a:rPr lang="de-DE" dirty="0" err="1" smtClean="0"/>
              <a:t>Sart</a:t>
            </a:r>
            <a:r>
              <a:rPr lang="de-DE" dirty="0" smtClean="0"/>
              <a:t>-Tilman: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Präsentation des Online-Katalogs </a:t>
            </a:r>
            <a:r>
              <a:rPr lang="de-DE" i="1" dirty="0" smtClean="0"/>
              <a:t>Source</a:t>
            </a:r>
            <a:r>
              <a:rPr lang="de-DE" dirty="0" smtClean="0"/>
              <a:t> der Universität </a:t>
            </a:r>
            <a:r>
              <a:rPr lang="de-DE" dirty="0" err="1" smtClean="0"/>
              <a:t>Liège</a:t>
            </a:r>
            <a:r>
              <a:rPr lang="de-DE" dirty="0" smtClean="0"/>
              <a:t> sowie weiterer </a:t>
            </a:r>
            <a:br>
              <a:rPr lang="de-DE" dirty="0" smtClean="0"/>
            </a:br>
            <a:r>
              <a:rPr lang="de-DE" dirty="0" smtClean="0"/>
              <a:t>Werkzeuge zur Recherche</a:t>
            </a:r>
            <a:endParaRPr lang="de-DE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1043608" y="3717032"/>
            <a:ext cx="7560840" cy="2520280"/>
          </a:xfrm>
        </p:spPr>
        <p:txBody>
          <a:bodyPr/>
          <a:lstStyle/>
          <a:p>
            <a:r>
              <a:rPr lang="de-DE" dirty="0" smtClean="0"/>
              <a:t>Interessante  Informationen:</a:t>
            </a:r>
          </a:p>
          <a:p>
            <a:endParaRPr lang="de-DE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de-DE" i="1" dirty="0" err="1" smtClean="0"/>
              <a:t>Unicat</a:t>
            </a:r>
            <a:r>
              <a:rPr lang="de-DE" i="1" dirty="0" smtClean="0"/>
              <a:t> = </a:t>
            </a:r>
            <a:r>
              <a:rPr lang="de-DE" dirty="0" smtClean="0"/>
              <a:t>Belgischer Gesamtkatalog mit ca. 12 Mio. Medien</a:t>
            </a:r>
          </a:p>
          <a:p>
            <a:endParaRPr lang="de-DE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de-DE" i="1" dirty="0" smtClean="0"/>
              <a:t>UGR  =</a:t>
            </a:r>
            <a:r>
              <a:rPr lang="de-DE" dirty="0" smtClean="0"/>
              <a:t> Universität der Großregion: </a:t>
            </a:r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  <a:p>
            <a:r>
              <a:rPr lang="de-DE" dirty="0" smtClean="0"/>
              <a:t>	Trier, Saarbrücken und Kaiserslautern als deutsche 	Orte beteiligt, aber auch einige französische Städte 	und Luxembourg </a:t>
            </a:r>
            <a:endParaRPr lang="de-DE" i="1" dirty="0" smtClean="0"/>
          </a:p>
          <a:p>
            <a:endParaRPr lang="de-DE" dirty="0" smtClean="0"/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25949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Thema Benutzerschulung, Campus </a:t>
            </a:r>
            <a:r>
              <a:rPr lang="de-DE" dirty="0" err="1"/>
              <a:t>Sart</a:t>
            </a:r>
            <a:r>
              <a:rPr lang="de-DE" dirty="0"/>
              <a:t>-Tilman	</a:t>
            </a:r>
            <a:br>
              <a:rPr lang="de-DE" dirty="0"/>
            </a:br>
            <a:r>
              <a:rPr lang="de-DE" dirty="0" smtClean="0"/>
              <a:t>   (</a:t>
            </a:r>
            <a:r>
              <a:rPr lang="de-DE" dirty="0"/>
              <a:t>in der </a:t>
            </a:r>
            <a:r>
              <a:rPr lang="de-DE" dirty="0" smtClean="0"/>
              <a:t>Bibliothek Biologie/Geographie)</a:t>
            </a:r>
            <a:r>
              <a:rPr lang="de-DE" dirty="0"/>
              <a:t>	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2492896"/>
            <a:ext cx="3600450" cy="2699023"/>
          </a:xfrm>
        </p:spPr>
      </p:pic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xfrm>
            <a:off x="4980304" y="2468582"/>
            <a:ext cx="3768159" cy="3105224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Informationszugriff: welche </a:t>
            </a:r>
            <a:r>
              <a:rPr lang="de-DE" dirty="0"/>
              <a:t>Quellen …</a:t>
            </a:r>
          </a:p>
          <a:p>
            <a:pPr algn="ctr"/>
            <a:endParaRPr lang="de-DE" dirty="0"/>
          </a:p>
          <a:p>
            <a:r>
              <a:rPr lang="de-DE" dirty="0" smtClean="0"/>
              <a:t>Ziel: effektive </a:t>
            </a:r>
            <a:r>
              <a:rPr lang="de-DE" dirty="0"/>
              <a:t>Ausnutzung der </a:t>
            </a:r>
            <a:r>
              <a:rPr lang="de-DE" dirty="0" smtClean="0"/>
              <a:t>Informationsquellen</a:t>
            </a:r>
          </a:p>
          <a:p>
            <a:pPr algn="ctr"/>
            <a:endParaRPr lang="de-DE" dirty="0"/>
          </a:p>
          <a:p>
            <a:r>
              <a:rPr lang="de-DE" b="1" dirty="0" smtClean="0"/>
              <a:t>Benutzer wird fachbezogen von Fachspezialisten, ähnlich unserer Fachreferenten betreut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71600" y="5589240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anschließend: </a:t>
            </a:r>
            <a:r>
              <a:rPr lang="de-DE" b="1" dirty="0" smtClean="0"/>
              <a:t>Besuch der kartographischen </a:t>
            </a:r>
            <a:r>
              <a:rPr lang="de-DE" b="1" dirty="0"/>
              <a:t>Sammlung der Bibliothek der </a:t>
            </a:r>
            <a:r>
              <a:rPr lang="de-DE" b="1" dirty="0" smtClean="0"/>
              <a:t>Fakultät </a:t>
            </a:r>
            <a:r>
              <a:rPr lang="de-DE" b="1" i="1" dirty="0" err="1" smtClean="0"/>
              <a:t>Sciences</a:t>
            </a:r>
            <a:r>
              <a:rPr lang="de-DE" b="1" i="1" dirty="0" smtClean="0"/>
              <a:t> </a:t>
            </a:r>
            <a:r>
              <a:rPr lang="de-DE" b="1" i="1" dirty="0"/>
              <a:t>de la </a:t>
            </a:r>
            <a:r>
              <a:rPr lang="de-DE" b="1" i="1" dirty="0" err="1"/>
              <a:t>Vie</a:t>
            </a:r>
            <a:r>
              <a:rPr lang="de-DE" b="1" i="1" dirty="0"/>
              <a:t> </a:t>
            </a:r>
            <a:r>
              <a:rPr lang="de-DE" b="1" i="1" dirty="0" smtClean="0"/>
              <a:t> (Biologie/ Geographie)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xmlns="" val="22202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043608" y="1916832"/>
            <a:ext cx="2664296" cy="432047"/>
          </a:xfrm>
        </p:spPr>
        <p:txBody>
          <a:bodyPr/>
          <a:lstStyle/>
          <a:p>
            <a:pPr algn="ctr"/>
            <a:r>
              <a:rPr lang="de-DE" dirty="0" smtClean="0"/>
              <a:t>anschließend: 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2160240" cy="3816424"/>
          </a:xfrm>
        </p:spPr>
        <p:txBody>
          <a:bodyPr/>
          <a:lstStyle/>
          <a:p>
            <a:pPr algn="ctr"/>
            <a:r>
              <a:rPr lang="de-DE" dirty="0" smtClean="0"/>
              <a:t>Rückfahrt mit Kleinbussen ins historische Stadtzentrum von </a:t>
            </a:r>
            <a:r>
              <a:rPr lang="de-DE" dirty="0" err="1" smtClean="0"/>
              <a:t>Liège</a:t>
            </a:r>
            <a:r>
              <a:rPr lang="de-DE" dirty="0" smtClean="0"/>
              <a:t>:</a:t>
            </a:r>
          </a:p>
          <a:p>
            <a:pPr algn="ctr"/>
            <a:endParaRPr lang="de-DE" dirty="0"/>
          </a:p>
          <a:p>
            <a:pPr algn="ctr"/>
            <a:r>
              <a:rPr lang="de-DE" dirty="0" smtClean="0"/>
              <a:t>Stadtführung</a:t>
            </a:r>
            <a:endParaRPr lang="de-DE" dirty="0"/>
          </a:p>
          <a:p>
            <a:pPr algn="ctr"/>
            <a:endParaRPr lang="de-DE" dirty="0"/>
          </a:p>
        </p:txBody>
      </p:sp>
      <p:pic>
        <p:nvPicPr>
          <p:cNvPr id="2050" name="Picture 2" descr="C:\Dokumente und Einstellungen\Administrator\Desktop\Präsentaphot\DSC00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6479" y="1866249"/>
            <a:ext cx="5355976" cy="401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84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43608" y="1484784"/>
            <a:ext cx="7355160" cy="506449"/>
          </a:xfrm>
        </p:spPr>
        <p:txBody>
          <a:bodyPr/>
          <a:lstStyle/>
          <a:p>
            <a:pPr algn="ctr"/>
            <a:r>
              <a:rPr lang="de-DE" dirty="0" smtClean="0"/>
              <a:t>Dienstag, 24.04.2012</a:t>
            </a:r>
            <a:r>
              <a:rPr lang="de-DE" dirty="0"/>
              <a:t>, </a:t>
            </a:r>
            <a:r>
              <a:rPr lang="de-DE" dirty="0" smtClean="0"/>
              <a:t>Stadtführung</a:t>
            </a:r>
            <a:endParaRPr lang="de-DE" dirty="0"/>
          </a:p>
        </p:txBody>
      </p:sp>
      <p:pic>
        <p:nvPicPr>
          <p:cNvPr id="1029" name="Picture 5" descr="C:\Dokumente und Einstellungen\Administrator\Desktop\Präsentaphot\DSC008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526" y="2564905"/>
            <a:ext cx="46085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kumente und Einstellungen\Administrator\Desktop\Präsentaphot\DSC008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3435" y="2563428"/>
            <a:ext cx="4596705" cy="34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54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43608" y="1484784"/>
            <a:ext cx="7355160" cy="506449"/>
          </a:xfrm>
        </p:spPr>
        <p:txBody>
          <a:bodyPr/>
          <a:lstStyle/>
          <a:p>
            <a:pPr algn="ctr"/>
            <a:r>
              <a:rPr lang="de-DE" dirty="0" smtClean="0"/>
              <a:t>Dienstag, 24.04.2012</a:t>
            </a:r>
            <a:r>
              <a:rPr lang="de-DE" dirty="0"/>
              <a:t>, </a:t>
            </a:r>
            <a:r>
              <a:rPr lang="de-DE" dirty="0" smtClean="0"/>
              <a:t>Stadtführung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8641080" y="5157192"/>
            <a:ext cx="45719" cy="121525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050" name="Picture 2" descr="C:\Dokumente und Einstellungen\Administrator\Desktop\Präsentaphot\DSC008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5976665" cy="44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01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43608" y="1484784"/>
            <a:ext cx="7355160" cy="506449"/>
          </a:xfrm>
        </p:spPr>
        <p:txBody>
          <a:bodyPr/>
          <a:lstStyle/>
          <a:p>
            <a:pPr algn="ctr"/>
            <a:r>
              <a:rPr lang="de-DE" dirty="0" smtClean="0"/>
              <a:t>Dienstag, 24.04.2012</a:t>
            </a:r>
            <a:r>
              <a:rPr lang="de-DE" dirty="0"/>
              <a:t>, </a:t>
            </a:r>
            <a:r>
              <a:rPr lang="de-DE" dirty="0" smtClean="0"/>
              <a:t>Stadtführung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8641080" y="5157192"/>
            <a:ext cx="45719" cy="121525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026" name="Picture 2" descr="C:\Dokumente und Einstellungen\Administrator\Desktop\Präsentaphot\DSC008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060848"/>
            <a:ext cx="61446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1826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43608" y="1484784"/>
            <a:ext cx="7355160" cy="506449"/>
          </a:xfrm>
        </p:spPr>
        <p:txBody>
          <a:bodyPr/>
          <a:lstStyle/>
          <a:p>
            <a:pPr algn="ctr"/>
            <a:r>
              <a:rPr lang="de-DE" dirty="0" smtClean="0"/>
              <a:t>Dienstag, 24.04.2012</a:t>
            </a:r>
            <a:r>
              <a:rPr lang="de-DE" dirty="0"/>
              <a:t>, </a:t>
            </a:r>
            <a:r>
              <a:rPr lang="de-DE" dirty="0" smtClean="0"/>
              <a:t>Rathaus von </a:t>
            </a:r>
            <a:r>
              <a:rPr lang="de-DE" dirty="0" err="1" smtClean="0"/>
              <a:t>Liège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8641080" y="5157192"/>
            <a:ext cx="45719" cy="121525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3074" name="Picture 2" descr="C:\Dokumente und Einstellungen\Administrator\Desktop\Präsentaphot\DSC008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40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2204864"/>
            <a:ext cx="7355160" cy="576064"/>
          </a:xfrm>
        </p:spPr>
        <p:txBody>
          <a:bodyPr/>
          <a:lstStyle/>
          <a:p>
            <a:r>
              <a:rPr lang="de-DE" dirty="0" smtClean="0"/>
              <a:t>Das erwartet Sie jetzt: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71600" y="2852936"/>
            <a:ext cx="7416824" cy="3240360"/>
          </a:xfrm>
        </p:spPr>
        <p:txBody>
          <a:bodyPr/>
          <a:lstStyle/>
          <a:p>
            <a:pPr marL="342900">
              <a:buFont typeface="Wingdings" pitchFamily="2" charset="2"/>
              <a:buChar char="§"/>
            </a:pPr>
            <a:endParaRPr lang="de-DE" dirty="0"/>
          </a:p>
          <a:p>
            <a:pPr marL="342900">
              <a:buFont typeface="Wingdings" pitchFamily="2" charset="2"/>
              <a:buChar char="§"/>
            </a:pPr>
            <a:r>
              <a:rPr lang="de-DE" dirty="0" smtClean="0"/>
              <a:t>grundsätzliches zur Universität und den Bibliotheken</a:t>
            </a:r>
          </a:p>
          <a:p>
            <a:pPr marL="114300" indent="-457200">
              <a:buAutoNum type="arabicPeriod"/>
            </a:pPr>
            <a:endParaRPr lang="de-DE" dirty="0"/>
          </a:p>
          <a:p>
            <a:pPr marL="342900">
              <a:buFont typeface="Wingdings" pitchFamily="2" charset="2"/>
              <a:buChar char="§"/>
            </a:pPr>
            <a:r>
              <a:rPr lang="de-DE" dirty="0" smtClean="0"/>
              <a:t>Programmablauf des Aufenthaltes, chronologisch</a:t>
            </a:r>
          </a:p>
          <a:p>
            <a:pPr marL="342900">
              <a:buFont typeface="Wingdings" pitchFamily="2" charset="2"/>
              <a:buChar char="§"/>
            </a:pPr>
            <a:endParaRPr lang="de-DE" dirty="0"/>
          </a:p>
          <a:p>
            <a:pPr marL="342900">
              <a:buFont typeface="Wingdings" pitchFamily="2" charset="2"/>
              <a:buChar char="§"/>
            </a:pPr>
            <a:r>
              <a:rPr lang="de-DE" dirty="0"/>
              <a:t>d</a:t>
            </a:r>
            <a:r>
              <a:rPr lang="de-DE" dirty="0" smtClean="0"/>
              <a:t>abei abwechselnd Bilder …</a:t>
            </a:r>
          </a:p>
          <a:p>
            <a:pPr marL="342900">
              <a:buFont typeface="Wingdings" pitchFamily="2" charset="2"/>
              <a:buChar char="§"/>
            </a:pPr>
            <a:endParaRPr lang="de-DE" dirty="0"/>
          </a:p>
          <a:p>
            <a:pPr marL="342900">
              <a:buFont typeface="Wingdings" pitchFamily="2" charset="2"/>
              <a:buChar char="§"/>
            </a:pPr>
            <a:r>
              <a:rPr lang="de-DE" dirty="0" smtClean="0"/>
              <a:t>… und bibliothekarisches, bunt gemischt</a:t>
            </a:r>
          </a:p>
          <a:p>
            <a:pPr marL="342900">
              <a:buFont typeface="Wingdings" pitchFamily="2" charset="2"/>
              <a:buChar char="§"/>
            </a:pPr>
            <a:endParaRPr lang="de-DE" dirty="0"/>
          </a:p>
          <a:p>
            <a:pPr marL="342900">
              <a:buFont typeface="Wingdings" pitchFamily="2" charset="2"/>
              <a:buChar char="§"/>
            </a:pPr>
            <a:endParaRPr lang="de-DE" dirty="0" smtClean="0"/>
          </a:p>
          <a:p>
            <a:pPr marL="114300" indent="-457200">
              <a:buAutoNum type="arabicPeriod"/>
            </a:pPr>
            <a:endParaRPr lang="de-DE" dirty="0"/>
          </a:p>
          <a:p>
            <a:pPr indent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0429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r>
              <a:rPr lang="de-DE" dirty="0" smtClean="0"/>
              <a:t>             Dienstag, 24.04.2012</a:t>
            </a:r>
            <a:r>
              <a:rPr lang="de-DE" dirty="0"/>
              <a:t>, </a:t>
            </a:r>
            <a:r>
              <a:rPr lang="de-DE" dirty="0" smtClean="0"/>
              <a:t>Rathaus von </a:t>
            </a:r>
            <a:r>
              <a:rPr lang="de-DE" dirty="0" err="1" smtClean="0"/>
              <a:t>Liège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8641080" y="5157192"/>
            <a:ext cx="45719" cy="121525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4098" name="Picture 2" descr="C:\Dokumente und Einstellungen\Administrator\Desktop\Präsentaphot\DSC00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85625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011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5536" y="1484785"/>
            <a:ext cx="8003232" cy="504056"/>
          </a:xfrm>
        </p:spPr>
        <p:txBody>
          <a:bodyPr/>
          <a:lstStyle/>
          <a:p>
            <a:r>
              <a:rPr lang="de-DE" dirty="0" smtClean="0"/>
              <a:t>    Palace des Princes-</a:t>
            </a:r>
            <a:r>
              <a:rPr lang="de-DE" dirty="0" err="1" smtClean="0"/>
              <a:t>Evêques</a:t>
            </a:r>
            <a:endParaRPr lang="de-DE" dirty="0"/>
          </a:p>
        </p:txBody>
      </p:sp>
      <p:pic>
        <p:nvPicPr>
          <p:cNvPr id="5126" name="Picture 6" descr="C:\Dokumente und Einstellungen\Administrator\Desktop\Präsentaphot\DSC009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3974" y="2576906"/>
            <a:ext cx="4704524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kumente und Einstellungen\Administrator\Desktop\Präsentaphot\DSC008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520" y="2636912"/>
            <a:ext cx="4608511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58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r>
              <a:rPr lang="de-DE" dirty="0" smtClean="0"/>
              <a:t>     La </a:t>
            </a:r>
            <a:r>
              <a:rPr lang="de-DE" dirty="0" err="1" smtClean="0"/>
              <a:t>Maison</a:t>
            </a:r>
            <a:r>
              <a:rPr lang="de-DE" dirty="0" smtClean="0"/>
              <a:t> du </a:t>
            </a:r>
            <a:r>
              <a:rPr lang="de-DE" dirty="0" err="1" smtClean="0"/>
              <a:t>Peket</a:t>
            </a:r>
            <a:endParaRPr lang="de-DE" dirty="0"/>
          </a:p>
        </p:txBody>
      </p:sp>
      <p:pic>
        <p:nvPicPr>
          <p:cNvPr id="6146" name="Picture 2" descr="C:\Dokumente und Einstellungen\Administrator\Desktop\Präsentaphot\DSC009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511" y="2636912"/>
            <a:ext cx="46085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kumente und Einstellungen\Administrator\Desktop\Präsentaphot\DSC009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9992" y="263691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07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pPr algn="ctr"/>
            <a:r>
              <a:rPr lang="de-DE" dirty="0" smtClean="0"/>
              <a:t> Mittwoch, 25.04.2012</a:t>
            </a:r>
            <a:r>
              <a:rPr lang="de-DE" dirty="0"/>
              <a:t>, </a:t>
            </a:r>
            <a:r>
              <a:rPr lang="de-DE" dirty="0" err="1" smtClean="0"/>
              <a:t>Schloßbesichtigung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 flipH="1">
            <a:off x="6948264" y="2060848"/>
            <a:ext cx="1872208" cy="4608512"/>
          </a:xfrm>
        </p:spPr>
        <p:txBody>
          <a:bodyPr>
            <a:normAutofit lnSpcReduction="10000"/>
          </a:bodyPr>
          <a:lstStyle/>
          <a:p>
            <a:r>
              <a:rPr lang="de-DE" dirty="0"/>
              <a:t>Château de </a:t>
            </a:r>
            <a:r>
              <a:rPr lang="de-DE" dirty="0" err="1"/>
              <a:t>Colonster</a:t>
            </a:r>
            <a:r>
              <a:rPr lang="de-DE" dirty="0" smtClean="0"/>
              <a:t>,</a:t>
            </a:r>
          </a:p>
          <a:p>
            <a:endParaRPr lang="de-DE" dirty="0"/>
          </a:p>
          <a:p>
            <a:r>
              <a:rPr lang="de-DE" dirty="0"/>
              <a:t>Campus </a:t>
            </a:r>
            <a:r>
              <a:rPr lang="de-DE" dirty="0" err="1" smtClean="0"/>
              <a:t>Sart</a:t>
            </a:r>
            <a:r>
              <a:rPr lang="de-DE" dirty="0" smtClean="0"/>
              <a:t>-Tilman</a:t>
            </a:r>
          </a:p>
          <a:p>
            <a:endParaRPr lang="de-DE" dirty="0"/>
          </a:p>
          <a:p>
            <a:r>
              <a:rPr lang="de-DE" dirty="0" smtClean="0"/>
              <a:t>Museum und Sammlung der Werke von Georges</a:t>
            </a:r>
          </a:p>
          <a:p>
            <a:r>
              <a:rPr lang="de-DE" dirty="0" smtClean="0"/>
              <a:t>Simenon</a:t>
            </a:r>
          </a:p>
          <a:p>
            <a:endParaRPr lang="de-DE" dirty="0" smtClean="0"/>
          </a:p>
          <a:p>
            <a:r>
              <a:rPr lang="de-DE" dirty="0" smtClean="0"/>
              <a:t>(dort Pflicht-exemplare von seinen</a:t>
            </a:r>
          </a:p>
          <a:p>
            <a:r>
              <a:rPr lang="de-DE" dirty="0" smtClean="0"/>
              <a:t>Werken!)</a:t>
            </a:r>
            <a:endParaRPr lang="de-DE" dirty="0"/>
          </a:p>
        </p:txBody>
      </p:sp>
      <p:pic>
        <p:nvPicPr>
          <p:cNvPr id="10242" name="Picture 2" descr="C:\Dokumente und Einstellungen\Administrator\Desktop\Präsentaphot\DSC009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6168686" cy="46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50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r>
              <a:rPr lang="de-DE" dirty="0" smtClean="0"/>
              <a:t>             Mittwoch, 25.04.2012</a:t>
            </a:r>
            <a:r>
              <a:rPr lang="de-DE" dirty="0"/>
              <a:t>, Château</a:t>
            </a:r>
            <a:r>
              <a:rPr lang="de-DE" dirty="0" smtClean="0"/>
              <a:t> de </a:t>
            </a:r>
            <a:r>
              <a:rPr lang="de-DE" dirty="0" err="1" smtClean="0"/>
              <a:t>Colonster</a:t>
            </a:r>
            <a:endParaRPr lang="de-DE" dirty="0"/>
          </a:p>
        </p:txBody>
      </p:sp>
      <p:pic>
        <p:nvPicPr>
          <p:cNvPr id="11266" name="Picture 2" descr="C:\Dokumente und Einstellungen\Administrator\Desktop\Präsentaphot\DSC009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144" y="2640288"/>
            <a:ext cx="4635520" cy="34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Dokumente und Einstellungen\Administrator\Desktop\Präsentaphot\DSC009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9992" y="263691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769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r>
              <a:rPr lang="de-DE" dirty="0" smtClean="0"/>
              <a:t>             Mittwoch, 25.04.2012</a:t>
            </a:r>
            <a:r>
              <a:rPr lang="de-DE" dirty="0"/>
              <a:t>, Château</a:t>
            </a:r>
            <a:r>
              <a:rPr lang="de-DE" dirty="0" smtClean="0"/>
              <a:t> de </a:t>
            </a:r>
            <a:r>
              <a:rPr lang="de-DE" dirty="0" err="1" smtClean="0"/>
              <a:t>Colonster</a:t>
            </a:r>
            <a:endParaRPr lang="de-DE" dirty="0"/>
          </a:p>
        </p:txBody>
      </p:sp>
      <p:pic>
        <p:nvPicPr>
          <p:cNvPr id="12290" name="Picture 2" descr="C:\Dokumente und Einstellungen\Administrator\Desktop\Präsentaphot\DSC009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361" y="2628685"/>
            <a:ext cx="4617914" cy="34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kumente und Einstellungen\Administrator\Desktop\Präsentaphot\DSC009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9948" y="2622551"/>
            <a:ext cx="4624924" cy="34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37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r>
              <a:rPr lang="de-DE" dirty="0" smtClean="0"/>
              <a:t>             Mittwoch, 25.04.2012</a:t>
            </a:r>
            <a:r>
              <a:rPr lang="de-DE" dirty="0"/>
              <a:t>, Château</a:t>
            </a:r>
            <a:r>
              <a:rPr lang="de-DE" dirty="0" smtClean="0"/>
              <a:t> de </a:t>
            </a:r>
            <a:r>
              <a:rPr lang="de-DE" dirty="0" err="1" smtClean="0"/>
              <a:t>Colonster</a:t>
            </a:r>
            <a:endParaRPr lang="de-DE" dirty="0"/>
          </a:p>
        </p:txBody>
      </p:sp>
      <p:pic>
        <p:nvPicPr>
          <p:cNvPr id="13314" name="Picture 2" descr="C:\Dokumente und Einstellungen\Administrator\Desktop\Präsentaphot\DSC009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2459" y="2561957"/>
            <a:ext cx="4584932" cy="343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Dokumente und Einstellungen\Administrator\Desktop\Präsentaphot\DSC009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8028" y="2562852"/>
            <a:ext cx="4592099" cy="34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765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r>
              <a:rPr lang="de-DE" dirty="0" smtClean="0"/>
              <a:t>             Mittwoch, 25.04.2012</a:t>
            </a:r>
            <a:r>
              <a:rPr lang="de-DE" dirty="0"/>
              <a:t>, Château</a:t>
            </a:r>
            <a:r>
              <a:rPr lang="de-DE" dirty="0" smtClean="0"/>
              <a:t> de </a:t>
            </a:r>
            <a:r>
              <a:rPr lang="de-DE" dirty="0" err="1" smtClean="0"/>
              <a:t>Colonster</a:t>
            </a:r>
            <a:endParaRPr lang="de-DE" dirty="0"/>
          </a:p>
        </p:txBody>
      </p:sp>
      <p:pic>
        <p:nvPicPr>
          <p:cNvPr id="14338" name="Picture 2" descr="C:\Dokumente und Einstellungen\Administrator\Desktop\Präsentaphot\DSC009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8483" y="2561957"/>
            <a:ext cx="4584932" cy="343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Dokumente und Einstellungen\Administrator\Desktop\Präsentaphot\DSC009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5354" y="2559852"/>
            <a:ext cx="4568098" cy="342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06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r>
              <a:rPr lang="de-DE" dirty="0" smtClean="0"/>
              <a:t>            Mittwoch, 25.04.2012</a:t>
            </a:r>
            <a:r>
              <a:rPr lang="de-DE" dirty="0"/>
              <a:t>, Château</a:t>
            </a:r>
            <a:r>
              <a:rPr lang="de-DE" dirty="0" smtClean="0"/>
              <a:t> de </a:t>
            </a:r>
            <a:r>
              <a:rPr lang="de-DE" dirty="0" err="1" smtClean="0"/>
              <a:t>Colonster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8172400" y="2780928"/>
            <a:ext cx="144016" cy="194421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5362" name="Picture 2" descr="C:\Dokumente und Einstellungen\Administrator\Desktop\Präsentaphot\DSC009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264696" cy="469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16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r>
              <a:rPr lang="de-DE" dirty="0" smtClean="0"/>
              <a:t>            Mittwoch, 25.04.2012</a:t>
            </a:r>
            <a:r>
              <a:rPr lang="de-DE" dirty="0"/>
              <a:t>, Château</a:t>
            </a:r>
            <a:r>
              <a:rPr lang="de-DE" dirty="0" smtClean="0"/>
              <a:t> de </a:t>
            </a:r>
            <a:r>
              <a:rPr lang="de-DE" dirty="0" err="1" smtClean="0"/>
              <a:t>Colonster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8172400" y="2780928"/>
            <a:ext cx="144016" cy="194421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6386" name="Picture 2" descr="C:\Dokumente und Einstellungen\Administrator\Desktop\Präsentaphot\DSC009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904658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859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1640" y="2204864"/>
            <a:ext cx="7198568" cy="432048"/>
          </a:xfrm>
        </p:spPr>
        <p:txBody>
          <a:bodyPr/>
          <a:lstStyle/>
          <a:p>
            <a:r>
              <a:rPr lang="de-DE" sz="1800" dirty="0" smtClean="0"/>
              <a:t>Geographisches zu </a:t>
            </a:r>
            <a:r>
              <a:rPr lang="de-DE" sz="1800" dirty="0" err="1" smtClean="0"/>
              <a:t>Liège</a:t>
            </a:r>
            <a:r>
              <a:rPr lang="de-DE" sz="1800" dirty="0" smtClean="0"/>
              <a:t> bzw. Lüttich: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43608" y="2924944"/>
            <a:ext cx="7200800" cy="2376264"/>
          </a:xfrm>
        </p:spPr>
        <p:txBody>
          <a:bodyPr/>
          <a:lstStyle/>
          <a:p>
            <a:pPr algn="ctr"/>
            <a:r>
              <a:rPr lang="de-DE" dirty="0" smtClean="0"/>
              <a:t>Belgien, Südhälfte – </a:t>
            </a:r>
            <a:r>
              <a:rPr lang="de-DE" dirty="0"/>
              <a:t>wallonischer Landesteil – </a:t>
            </a:r>
            <a:endParaRPr lang="de-DE" dirty="0" smtClean="0"/>
          </a:p>
          <a:p>
            <a:pPr algn="ctr"/>
            <a:endParaRPr lang="de-DE" dirty="0"/>
          </a:p>
          <a:p>
            <a:pPr algn="ctr"/>
            <a:r>
              <a:rPr lang="de-DE" dirty="0" smtClean="0"/>
              <a:t>französischsprachig</a:t>
            </a:r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r>
              <a:rPr lang="de-DE" dirty="0"/>
              <a:t>n</a:t>
            </a:r>
            <a:r>
              <a:rPr lang="de-DE" dirty="0" smtClean="0"/>
              <a:t>ächstgelegene größere deutsche Stadt: Aachen</a:t>
            </a:r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292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r>
              <a:rPr lang="de-DE" dirty="0" smtClean="0"/>
              <a:t>            Mittwoch, 25.04.2012</a:t>
            </a:r>
            <a:r>
              <a:rPr lang="de-DE" dirty="0"/>
              <a:t>, Château</a:t>
            </a:r>
            <a:r>
              <a:rPr lang="de-DE" dirty="0" smtClean="0"/>
              <a:t> de </a:t>
            </a:r>
            <a:r>
              <a:rPr lang="de-DE" dirty="0" err="1" smtClean="0"/>
              <a:t>Colonster</a:t>
            </a:r>
            <a:endParaRPr lang="de-DE" dirty="0"/>
          </a:p>
        </p:txBody>
      </p:sp>
      <p:pic>
        <p:nvPicPr>
          <p:cNvPr id="17410" name="Picture 2" descr="C:\Dokumente und Einstellungen\Administrator\Desktop\Präsentaphot\DSC009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545" y="2609864"/>
            <a:ext cx="4392116" cy="329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Dokumente und Einstellungen\Administrator\Desktop\Präsentaphot\DSC009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4008445" cy="30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37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r>
              <a:rPr lang="de-DE" dirty="0" smtClean="0"/>
              <a:t>Mittwoch, 25.04.2012</a:t>
            </a:r>
            <a:r>
              <a:rPr lang="de-DE" dirty="0"/>
              <a:t>, </a:t>
            </a:r>
            <a:r>
              <a:rPr lang="de-DE" dirty="0" smtClean="0"/>
              <a:t>Musée en </a:t>
            </a:r>
            <a:r>
              <a:rPr lang="de-DE" dirty="0" err="1" smtClean="0"/>
              <a:t>Plein</a:t>
            </a:r>
            <a:r>
              <a:rPr lang="de-DE" dirty="0" smtClean="0"/>
              <a:t> Air du </a:t>
            </a:r>
            <a:r>
              <a:rPr lang="de-DE" dirty="0" err="1" smtClean="0"/>
              <a:t>Sart</a:t>
            </a:r>
            <a:r>
              <a:rPr lang="de-DE" dirty="0" smtClean="0"/>
              <a:t>-Tilman</a:t>
            </a:r>
            <a:endParaRPr lang="de-DE" dirty="0"/>
          </a:p>
        </p:txBody>
      </p:sp>
      <p:pic>
        <p:nvPicPr>
          <p:cNvPr id="18434" name="Picture 2" descr="C:\Dokumente und Einstellungen\Administrator\Desktop\Präsentaphot\DSC009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503" y="2564905"/>
            <a:ext cx="46085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Dokumente und Einstellungen\Administrator\Desktop\Präsentaphot\DSC009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7573" y="3002359"/>
            <a:ext cx="3929228" cy="294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29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23528" y="1412776"/>
            <a:ext cx="8280920" cy="504056"/>
          </a:xfrm>
        </p:spPr>
        <p:txBody>
          <a:bodyPr/>
          <a:lstStyle/>
          <a:p>
            <a:r>
              <a:rPr lang="de-DE" dirty="0" smtClean="0"/>
              <a:t>   Kunstwerke vor den Gebäuden Psychologie bzw. </a:t>
            </a:r>
            <a:r>
              <a:rPr lang="de-DE" dirty="0" err="1" smtClean="0"/>
              <a:t>Rechtswiss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19461" name="Picture 5" descr="C:\Dokumente und Einstellungen\Administrator\Desktop\Präsentaphot\DSC01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0961" y="2627911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Dokumente und Einstellungen\Administrator\Desktop\Präsentaphot\DSC01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522" y="2756926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932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484785"/>
            <a:ext cx="7571184" cy="504056"/>
          </a:xfrm>
        </p:spPr>
        <p:txBody>
          <a:bodyPr/>
          <a:lstStyle/>
          <a:p>
            <a:pPr algn="ctr"/>
            <a:r>
              <a:rPr lang="de-DE" dirty="0" smtClean="0"/>
              <a:t>Haupteingang der Fakultät Psychologie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8172400" y="2780928"/>
            <a:ext cx="144016" cy="194421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0482" name="Picture 2" descr="C:\Dokumente und Einstellungen\Administrator\Desktop\Präsentaphot\DSC01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288698" cy="471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101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39552" y="1484785"/>
            <a:ext cx="7859216" cy="504056"/>
          </a:xfrm>
        </p:spPr>
        <p:txBody>
          <a:bodyPr/>
          <a:lstStyle/>
          <a:p>
            <a:pPr algn="ctr"/>
            <a:r>
              <a:rPr lang="de-DE" dirty="0" smtClean="0"/>
              <a:t>Mittwoch, 25.04.2012</a:t>
            </a:r>
            <a:r>
              <a:rPr lang="de-DE" dirty="0"/>
              <a:t>, </a:t>
            </a:r>
            <a:r>
              <a:rPr lang="de-DE" dirty="0" smtClean="0"/>
              <a:t>Bibliothek Philosophie &amp; Literatur</a:t>
            </a:r>
            <a:endParaRPr lang="de-DE" dirty="0"/>
          </a:p>
        </p:txBody>
      </p:sp>
      <p:pic>
        <p:nvPicPr>
          <p:cNvPr id="2051" name="Picture 3" descr="C:\Dokumente und Einstellungen\Administrator\Desktop\Präsentaphot\DSC01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529" y="2555903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kumente und Einstellungen\Administrator\Desktop\Präsentaphot\DSC010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2969" y="2555903"/>
            <a:ext cx="4536505" cy="34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39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39552" y="1484785"/>
            <a:ext cx="7859216" cy="504056"/>
          </a:xfrm>
        </p:spPr>
        <p:txBody>
          <a:bodyPr/>
          <a:lstStyle/>
          <a:p>
            <a:pPr algn="ctr"/>
            <a:r>
              <a:rPr lang="de-DE" dirty="0" smtClean="0"/>
              <a:t>Mittwoch, 25.04.2012</a:t>
            </a:r>
            <a:r>
              <a:rPr lang="de-DE" dirty="0"/>
              <a:t>, </a:t>
            </a:r>
            <a:r>
              <a:rPr lang="de-DE" dirty="0" smtClean="0"/>
              <a:t>Bibliothek Philosophie &amp; Literatur</a:t>
            </a:r>
            <a:endParaRPr lang="de-DE" dirty="0"/>
          </a:p>
        </p:txBody>
      </p:sp>
      <p:pic>
        <p:nvPicPr>
          <p:cNvPr id="4098" name="Picture 2" descr="C:\Dokumente und Einstellungen\Administrator\Desktop\Präsentaphot\DSC010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22" y="2549910"/>
            <a:ext cx="4488558" cy="336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kumente und Einstellungen\Administrator\Desktop\Präsentaphot\DSC010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9978" y="2612910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59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7624" y="2132856"/>
            <a:ext cx="7198568" cy="576064"/>
          </a:xfrm>
        </p:spPr>
        <p:txBody>
          <a:bodyPr/>
          <a:lstStyle/>
          <a:p>
            <a:pPr algn="ctr"/>
            <a:r>
              <a:rPr lang="de-DE" sz="2000" dirty="0" smtClean="0"/>
              <a:t>Donnerstag, 26.04.2012</a:t>
            </a:r>
            <a:endParaRPr lang="de-DE" sz="2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1640" y="3212976"/>
            <a:ext cx="7272808" cy="1440160"/>
          </a:xfrm>
        </p:spPr>
        <p:txBody>
          <a:bodyPr/>
          <a:lstStyle/>
          <a:p>
            <a:pPr algn="ctr"/>
            <a:r>
              <a:rPr lang="de-DE" dirty="0"/>
              <a:t>a</a:t>
            </a:r>
            <a:r>
              <a:rPr lang="de-DE" dirty="0" smtClean="0"/>
              <a:t>usführlicher Vortrag über die Verwirklichung </a:t>
            </a:r>
          </a:p>
          <a:p>
            <a:pPr algn="ctr"/>
            <a:endParaRPr lang="de-DE" dirty="0"/>
          </a:p>
          <a:p>
            <a:pPr algn="ctr"/>
            <a:r>
              <a:rPr lang="de-DE" dirty="0" smtClean="0"/>
              <a:t>von Open Access und Institutionellem Repertoire an der Universität </a:t>
            </a:r>
            <a:r>
              <a:rPr lang="de-DE" dirty="0" err="1" smtClean="0"/>
              <a:t>Liège</a:t>
            </a:r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5364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700808"/>
            <a:ext cx="7571184" cy="504056"/>
          </a:xfrm>
        </p:spPr>
        <p:txBody>
          <a:bodyPr/>
          <a:lstStyle/>
          <a:p>
            <a:pPr algn="ctr"/>
            <a:r>
              <a:rPr lang="de-DE" dirty="0" smtClean="0"/>
              <a:t>Donnerstag, 26.04.2012</a:t>
            </a:r>
            <a:r>
              <a:rPr lang="de-DE" dirty="0"/>
              <a:t>, </a:t>
            </a:r>
            <a:r>
              <a:rPr lang="de-DE" dirty="0" smtClean="0"/>
              <a:t>Bibliothek Graulich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5580112" y="2780928"/>
            <a:ext cx="2952328" cy="3024336"/>
          </a:xfrm>
        </p:spPr>
        <p:txBody>
          <a:bodyPr/>
          <a:lstStyle/>
          <a:p>
            <a:r>
              <a:rPr lang="de-DE" dirty="0" smtClean="0"/>
              <a:t>Fächer:</a:t>
            </a:r>
          </a:p>
          <a:p>
            <a:endParaRPr lang="de-DE" dirty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Recht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Wirtschaft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Sozialwissenschaft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Politikwissenschaft</a:t>
            </a:r>
            <a:endParaRPr lang="de-DE" dirty="0"/>
          </a:p>
        </p:txBody>
      </p:sp>
      <p:pic>
        <p:nvPicPr>
          <p:cNvPr id="5122" name="Picture 2" descr="C:\Dokumente und Einstellungen\Administrator\Desktop\Präsentaphot\DSC010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4476518" cy="33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31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700808"/>
            <a:ext cx="7571184" cy="648072"/>
          </a:xfrm>
        </p:spPr>
        <p:txBody>
          <a:bodyPr/>
          <a:lstStyle/>
          <a:p>
            <a:pPr algn="ctr"/>
            <a:r>
              <a:rPr lang="de-DE" dirty="0" smtClean="0"/>
              <a:t>Freitag, 27.04.2012</a:t>
            </a:r>
            <a:r>
              <a:rPr lang="de-DE" dirty="0"/>
              <a:t>, </a:t>
            </a:r>
            <a:r>
              <a:rPr lang="de-DE" dirty="0" smtClean="0"/>
              <a:t>im </a:t>
            </a:r>
            <a:r>
              <a:rPr lang="de-DE" dirty="0"/>
              <a:t>Gebäude der Generaldirektion des Bibliotheksnetzwerks: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2051720" y="2996952"/>
            <a:ext cx="5544616" cy="2808312"/>
          </a:xfrm>
        </p:spPr>
        <p:txBody>
          <a:bodyPr/>
          <a:lstStyle/>
          <a:p>
            <a:r>
              <a:rPr lang="de-DE" dirty="0" smtClean="0"/>
              <a:t>Vortrag über Möglichkeiten bibliothekarischer Kollaborationen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anschließend Feedback </a:t>
            </a:r>
          </a:p>
          <a:p>
            <a:r>
              <a:rPr lang="de-DE" dirty="0" smtClean="0"/>
              <a:t>zur </a:t>
            </a:r>
            <a:r>
              <a:rPr lang="de-DE" dirty="0" err="1" smtClean="0"/>
              <a:t>Staff</a:t>
            </a:r>
            <a:r>
              <a:rPr lang="de-DE" dirty="0" smtClean="0"/>
              <a:t> Mobility </a:t>
            </a:r>
            <a:r>
              <a:rPr lang="de-DE" dirty="0" err="1" smtClean="0"/>
              <a:t>Week</a:t>
            </a:r>
            <a:endParaRPr lang="de-DE" dirty="0"/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1187624" y="2276872"/>
            <a:ext cx="432048" cy="403244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555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27584" y="1700808"/>
            <a:ext cx="7571184" cy="216024"/>
          </a:xfrm>
        </p:spPr>
        <p:txBody>
          <a:bodyPr/>
          <a:lstStyle/>
          <a:p>
            <a:pPr algn="ctr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2051720" y="2996952"/>
            <a:ext cx="5544616" cy="2808312"/>
          </a:xfrm>
        </p:spPr>
        <p:txBody>
          <a:bodyPr>
            <a:normAutofit/>
          </a:bodyPr>
          <a:lstStyle/>
          <a:p>
            <a:r>
              <a:rPr lang="de-DE" sz="2800" dirty="0" smtClean="0"/>
              <a:t>Vielen Dank für Ihre </a:t>
            </a:r>
          </a:p>
          <a:p>
            <a:r>
              <a:rPr lang="de-DE" sz="2800" dirty="0" smtClean="0"/>
              <a:t>Aufmerksamkeit.</a:t>
            </a:r>
          </a:p>
          <a:p>
            <a:endParaRPr lang="de-DE" sz="2800" dirty="0"/>
          </a:p>
          <a:p>
            <a:r>
              <a:rPr lang="de-DE" sz="2800" dirty="0" smtClean="0"/>
              <a:t>Gerne beantworte ich noch</a:t>
            </a:r>
          </a:p>
          <a:p>
            <a:r>
              <a:rPr lang="de-DE" sz="2800" dirty="0" smtClean="0"/>
              <a:t>Ihre Fragen.</a:t>
            </a:r>
          </a:p>
          <a:p>
            <a:endParaRPr lang="de-DE" sz="2800" dirty="0" smtClean="0"/>
          </a:p>
          <a:p>
            <a:endParaRPr lang="de-DE" sz="2800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1187624" y="2276872"/>
            <a:ext cx="432048" cy="4032448"/>
          </a:xfrm>
        </p:spPr>
        <p:txBody>
          <a:bodyPr>
            <a:norm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683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Ankunft abends, 22.04.2012, Bahnhof </a:t>
            </a:r>
            <a:r>
              <a:rPr lang="de-DE" dirty="0" err="1"/>
              <a:t>Liège</a:t>
            </a:r>
            <a:r>
              <a:rPr lang="de-DE" dirty="0"/>
              <a:t> Guillemins</a:t>
            </a:r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916832"/>
            <a:ext cx="6264696" cy="4698521"/>
          </a:xfrm>
        </p:spPr>
      </p:pic>
    </p:spTree>
    <p:extLst>
      <p:ext uri="{BB962C8B-B14F-4D97-AF65-F5344CB8AC3E}">
        <p14:creationId xmlns:p14="http://schemas.microsoft.com/office/powerpoint/2010/main" xmlns="" val="8434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71600" y="1484784"/>
            <a:ext cx="7355160" cy="632683"/>
          </a:xfrm>
        </p:spPr>
        <p:txBody>
          <a:bodyPr/>
          <a:lstStyle/>
          <a:p>
            <a:r>
              <a:rPr lang="de-DE" dirty="0"/>
              <a:t>23.04.: Begrüßung der Teilnehmer im Hauptgebäude der Universität im Stadtzentrum von </a:t>
            </a:r>
            <a:r>
              <a:rPr lang="de-DE" dirty="0" err="1"/>
              <a:t>Liège</a:t>
            </a:r>
            <a:r>
              <a:rPr lang="de-DE" dirty="0"/>
              <a:t>	</a:t>
            </a:r>
            <a:br>
              <a:rPr lang="de-DE" dirty="0"/>
            </a:br>
            <a:endParaRPr lang="de-DE" dirty="0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479317" y="2801603"/>
            <a:ext cx="4197844" cy="3148382"/>
          </a:xfrm>
        </p:spPr>
      </p:pic>
      <p:pic>
        <p:nvPicPr>
          <p:cNvPr id="10" name="Inhaltsplatzhalt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7557" y="2804931"/>
            <a:ext cx="4224471" cy="3168353"/>
          </a:xfrm>
        </p:spPr>
      </p:pic>
    </p:spTree>
    <p:extLst>
      <p:ext uri="{BB962C8B-B14F-4D97-AF65-F5344CB8AC3E}">
        <p14:creationId xmlns:p14="http://schemas.microsoft.com/office/powerpoint/2010/main" xmlns="" val="24837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3872" y="2130425"/>
            <a:ext cx="7198568" cy="506487"/>
          </a:xfrm>
        </p:spPr>
        <p:txBody>
          <a:bodyPr/>
          <a:lstStyle/>
          <a:p>
            <a:pPr algn="l"/>
            <a:r>
              <a:rPr lang="de-DE" sz="2000" dirty="0" smtClean="0"/>
              <a:t>4 mal Campus:</a:t>
            </a:r>
            <a:endParaRPr lang="de-DE" sz="2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7272808" cy="280831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Campus </a:t>
            </a:r>
            <a:r>
              <a:rPr lang="de-DE" sz="2000" dirty="0" err="1" smtClean="0"/>
              <a:t>Liège</a:t>
            </a:r>
            <a:r>
              <a:rPr lang="de-DE" sz="2000" dirty="0" smtClean="0"/>
              <a:t>, Innenstadt</a:t>
            </a:r>
          </a:p>
          <a:p>
            <a:pPr marL="457200" indent="-457200">
              <a:buFont typeface="+mj-lt"/>
              <a:buAutoNum type="arabicPeriod"/>
            </a:pPr>
            <a:endParaRPr lang="de-DE" sz="20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Campus </a:t>
            </a:r>
            <a:r>
              <a:rPr lang="de-DE" sz="2000" dirty="0" err="1" smtClean="0"/>
              <a:t>Liège</a:t>
            </a:r>
            <a:r>
              <a:rPr lang="de-DE" sz="2000" dirty="0" smtClean="0"/>
              <a:t>, </a:t>
            </a:r>
            <a:r>
              <a:rPr lang="de-DE" sz="2000" dirty="0" err="1" smtClean="0"/>
              <a:t>Sart</a:t>
            </a:r>
            <a:r>
              <a:rPr lang="de-DE" sz="2000" dirty="0" smtClean="0"/>
              <a:t>-Tilman</a:t>
            </a:r>
          </a:p>
          <a:p>
            <a:pPr marL="457200" indent="-457200">
              <a:buFont typeface="+mj-lt"/>
              <a:buAutoNum type="arabicPeriod"/>
            </a:pPr>
            <a:endParaRPr lang="de-DE" sz="20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Campus </a:t>
            </a:r>
            <a:r>
              <a:rPr lang="de-DE" sz="2000" dirty="0" err="1" smtClean="0"/>
              <a:t>Gembloux</a:t>
            </a:r>
            <a:endParaRPr lang="de-DE" sz="2000" dirty="0" smtClean="0"/>
          </a:p>
          <a:p>
            <a:pPr marL="457200" indent="-457200">
              <a:buFont typeface="+mj-lt"/>
              <a:buAutoNum type="arabicPeriod"/>
            </a:pPr>
            <a:endParaRPr lang="de-DE" sz="20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 smtClean="0"/>
              <a:t>Campus </a:t>
            </a:r>
            <a:r>
              <a:rPr lang="de-DE" sz="2000" dirty="0" err="1" smtClean="0"/>
              <a:t>Arlon</a:t>
            </a:r>
            <a:r>
              <a:rPr lang="de-DE" sz="2000" dirty="0" smtClean="0"/>
              <a:t>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xmlns="" val="30482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3872" y="2130425"/>
            <a:ext cx="7198568" cy="506487"/>
          </a:xfrm>
        </p:spPr>
        <p:txBody>
          <a:bodyPr/>
          <a:lstStyle/>
          <a:p>
            <a:pPr algn="l"/>
            <a:r>
              <a:rPr lang="de-DE" sz="2000" dirty="0" smtClean="0"/>
              <a:t>  5 große Bibliotheken </a:t>
            </a:r>
            <a:r>
              <a:rPr lang="de-DE" sz="2000" b="0" dirty="0" smtClean="0"/>
              <a:t>(12 weitere kleinere)</a:t>
            </a:r>
            <a:r>
              <a:rPr lang="de-DE" sz="2000" dirty="0" smtClean="0"/>
              <a:t>:</a:t>
            </a:r>
            <a:endParaRPr lang="de-DE" sz="2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43608" y="2924944"/>
            <a:ext cx="7560840" cy="288032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§"/>
            </a:pPr>
            <a:r>
              <a:rPr lang="de-DE" sz="2000" dirty="0" smtClean="0"/>
              <a:t>Bibliothek Philosophie &amp; Literatur</a:t>
            </a:r>
          </a:p>
          <a:p>
            <a:pPr marL="457200" indent="-457200">
              <a:buFont typeface="+mj-lt"/>
              <a:buAutoNum type="arabicPeriod"/>
            </a:pPr>
            <a:endParaRPr lang="de-DE" sz="2000" dirty="0"/>
          </a:p>
          <a:p>
            <a:pPr marL="457200" indent="-457200">
              <a:buFont typeface="Wingdings" pitchFamily="2" charset="2"/>
              <a:buChar char="§"/>
            </a:pPr>
            <a:r>
              <a:rPr lang="de-DE" sz="2000" dirty="0" smtClean="0"/>
              <a:t>Bibliothek Naturwissenschaft &amp; Technik</a:t>
            </a:r>
          </a:p>
          <a:p>
            <a:pPr marL="457200" indent="-457200">
              <a:buFont typeface="+mj-lt"/>
              <a:buAutoNum type="arabicPeriod"/>
            </a:pPr>
            <a:endParaRPr lang="de-DE" sz="2000" dirty="0" smtClean="0"/>
          </a:p>
          <a:p>
            <a:pPr marL="457200" indent="-457200">
              <a:buFont typeface="Wingdings" pitchFamily="2" charset="2"/>
              <a:buChar char="§"/>
            </a:pPr>
            <a:r>
              <a:rPr lang="de-DE" sz="2000" dirty="0" smtClean="0"/>
              <a:t>Bibliothek Biologie &amp; Geographie</a:t>
            </a:r>
          </a:p>
          <a:p>
            <a:pPr marL="457200" indent="-457200">
              <a:buFont typeface="+mj-lt"/>
              <a:buAutoNum type="arabicPeriod"/>
            </a:pPr>
            <a:endParaRPr lang="de-DE" sz="2000" dirty="0"/>
          </a:p>
          <a:p>
            <a:pPr marL="457200" indent="-457200">
              <a:buFont typeface="Wingdings" pitchFamily="2" charset="2"/>
              <a:buChar char="§"/>
            </a:pPr>
            <a:r>
              <a:rPr lang="de-DE" sz="2000" dirty="0" smtClean="0"/>
              <a:t>Bibliothek Rechts- und Politikwissenschaft</a:t>
            </a:r>
          </a:p>
          <a:p>
            <a:pPr marL="457200" indent="-457200">
              <a:buFont typeface="Wingdings" pitchFamily="2" charset="2"/>
              <a:buChar char="§"/>
            </a:pPr>
            <a:endParaRPr lang="de-DE" sz="2000" dirty="0"/>
          </a:p>
          <a:p>
            <a:pPr marL="457200" indent="-457200">
              <a:buFont typeface="Wingdings" pitchFamily="2" charset="2"/>
              <a:buChar char="§"/>
            </a:pPr>
            <a:r>
              <a:rPr lang="de-DE" sz="2000" dirty="0" smtClean="0"/>
              <a:t>Agrarwissenschaftliche Bibliothek in </a:t>
            </a:r>
            <a:r>
              <a:rPr lang="de-DE" sz="2000" dirty="0" err="1" smtClean="0"/>
              <a:t>Gembloux</a:t>
            </a:r>
            <a:r>
              <a:rPr lang="de-DE" sz="2000" dirty="0" smtClean="0"/>
              <a:t>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xmlns="" val="32533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Weiterfahrt zum Campus </a:t>
            </a:r>
            <a:r>
              <a:rPr lang="de-DE" dirty="0" err="1"/>
              <a:t>Sart</a:t>
            </a:r>
            <a:r>
              <a:rPr lang="de-DE" dirty="0"/>
              <a:t>-Tilman </a:t>
            </a:r>
            <a:r>
              <a:rPr lang="de-DE" dirty="0" smtClean="0"/>
              <a:t>(</a:t>
            </a:r>
            <a:r>
              <a:rPr lang="de-DE" dirty="0"/>
              <a:t>760 ha!)	</a:t>
            </a:r>
            <a:br>
              <a:rPr lang="de-DE" dirty="0"/>
            </a:br>
            <a:r>
              <a:rPr lang="de-DE" dirty="0" smtClean="0"/>
              <a:t>mit </a:t>
            </a:r>
            <a:r>
              <a:rPr lang="de-DE" dirty="0"/>
              <a:t>den zahlreichen Teilbibliotheken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4427984" y="2348879"/>
            <a:ext cx="4248472" cy="4032448"/>
          </a:xfrm>
        </p:spPr>
        <p:txBody>
          <a:bodyPr/>
          <a:lstStyle/>
          <a:p>
            <a:pPr marL="0" lvl="0" indent="0">
              <a:buNone/>
            </a:pPr>
            <a:r>
              <a:rPr lang="de-DE" dirty="0" smtClean="0"/>
              <a:t>10 Fakultäten + 1 Institut</a:t>
            </a:r>
            <a:endParaRPr lang="de-DE" dirty="0"/>
          </a:p>
          <a:p>
            <a:pPr lvl="0"/>
            <a:endParaRPr lang="de-DE" dirty="0"/>
          </a:p>
          <a:p>
            <a:pPr lvl="0"/>
            <a:r>
              <a:rPr lang="de-DE" dirty="0"/>
              <a:t>Philosophie &amp; Literatur (*)</a:t>
            </a:r>
          </a:p>
          <a:p>
            <a:pPr lvl="0"/>
            <a:r>
              <a:rPr lang="de-DE" dirty="0"/>
              <a:t>Recht &amp; </a:t>
            </a:r>
            <a:r>
              <a:rPr lang="de-DE" dirty="0" smtClean="0"/>
              <a:t>Politikwissenschaft</a:t>
            </a:r>
            <a:endParaRPr lang="de-DE" dirty="0"/>
          </a:p>
          <a:p>
            <a:pPr lvl="0"/>
            <a:r>
              <a:rPr lang="de-DE" dirty="0"/>
              <a:t>Biologie/ Geographie </a:t>
            </a:r>
          </a:p>
          <a:p>
            <a:pPr lvl="0"/>
            <a:r>
              <a:rPr lang="de-DE" dirty="0"/>
              <a:t>Medizin</a:t>
            </a:r>
          </a:p>
          <a:p>
            <a:pPr lvl="0"/>
            <a:r>
              <a:rPr lang="de-DE" dirty="0"/>
              <a:t>Angewandte </a:t>
            </a:r>
            <a:r>
              <a:rPr lang="de-DE" dirty="0" smtClean="0"/>
              <a:t>Wissenschaften</a:t>
            </a:r>
            <a:endParaRPr lang="de-DE" dirty="0"/>
          </a:p>
          <a:p>
            <a:pPr lvl="0"/>
            <a:r>
              <a:rPr lang="de-DE" dirty="0"/>
              <a:t>Veterinärmedizin</a:t>
            </a:r>
          </a:p>
          <a:p>
            <a:pPr lvl="0"/>
            <a:r>
              <a:rPr lang="de-DE" dirty="0"/>
              <a:t>Psychologie &amp; Pädagogik</a:t>
            </a:r>
          </a:p>
          <a:p>
            <a:pPr lvl="0"/>
            <a:r>
              <a:rPr lang="de-DE" dirty="0" err="1" smtClean="0"/>
              <a:t>Gembloux</a:t>
            </a:r>
            <a:r>
              <a:rPr lang="de-DE" dirty="0" smtClean="0"/>
              <a:t>: Agro-Bio </a:t>
            </a:r>
            <a:r>
              <a:rPr lang="de-DE" dirty="0"/>
              <a:t>Tech</a:t>
            </a:r>
          </a:p>
          <a:p>
            <a:pPr lvl="0"/>
            <a:r>
              <a:rPr lang="de-DE" dirty="0" smtClean="0"/>
              <a:t>Architektur</a:t>
            </a:r>
          </a:p>
          <a:p>
            <a:pPr lvl="0"/>
            <a:r>
              <a:rPr lang="de-DE" dirty="0" smtClean="0"/>
              <a:t>Umweltwissenschaft in </a:t>
            </a:r>
            <a:r>
              <a:rPr lang="de-DE" dirty="0" err="1" smtClean="0"/>
              <a:t>Arlon</a:t>
            </a:r>
            <a:endParaRPr lang="de-DE" dirty="0" smtClean="0"/>
          </a:p>
          <a:p>
            <a:pPr lvl="1"/>
            <a:r>
              <a:rPr lang="de-DE" dirty="0" smtClean="0"/>
              <a:t>			   *Stadtzentrum</a:t>
            </a:r>
          </a:p>
          <a:p>
            <a:endParaRPr lang="de-DE" dirty="0"/>
          </a:p>
        </p:txBody>
      </p:sp>
      <p:pic>
        <p:nvPicPr>
          <p:cNvPr id="2050" name="Picture 2" descr="C:\Dokumente und Einstellungen\Administrator\Desktop\Präsentaphot\DSC00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550" y="2798929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68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899592" y="2132856"/>
            <a:ext cx="7342584" cy="1154559"/>
          </a:xfrm>
        </p:spPr>
        <p:txBody>
          <a:bodyPr/>
          <a:lstStyle/>
          <a:p>
            <a:r>
              <a:rPr lang="de-DE" dirty="0"/>
              <a:t>Willkommensrede des Vize-Rektors für </a:t>
            </a:r>
            <a:r>
              <a:rPr lang="de-DE" dirty="0" smtClean="0"/>
              <a:t>Qualitätsverwaltung: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Präsentation </a:t>
            </a:r>
            <a:r>
              <a:rPr lang="de-DE" dirty="0"/>
              <a:t>der Universität </a:t>
            </a:r>
            <a:r>
              <a:rPr lang="de-DE" dirty="0" err="1"/>
              <a:t>Liège</a:t>
            </a:r>
            <a:r>
              <a:rPr lang="de-DE" dirty="0"/>
              <a:t> und ihrer strategischen Hochschulpolitik</a:t>
            </a:r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7272808" cy="2664296"/>
          </a:xfrm>
        </p:spPr>
        <p:txBody>
          <a:bodyPr/>
          <a:lstStyle/>
          <a:p>
            <a:r>
              <a:rPr lang="de-DE" dirty="0"/>
              <a:t>Interessante  </a:t>
            </a:r>
            <a:r>
              <a:rPr lang="de-DE" dirty="0" smtClean="0"/>
              <a:t>Informationen am Rande:</a:t>
            </a:r>
            <a:endParaRPr lang="de-DE" dirty="0"/>
          </a:p>
          <a:p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Ozeanographische </a:t>
            </a:r>
            <a:r>
              <a:rPr lang="de-DE" dirty="0" smtClean="0"/>
              <a:t> Station </a:t>
            </a:r>
            <a:r>
              <a:rPr lang="de-DE" dirty="0"/>
              <a:t>der Universität </a:t>
            </a:r>
            <a:r>
              <a:rPr lang="de-DE" dirty="0" err="1"/>
              <a:t>Liège</a:t>
            </a:r>
            <a:r>
              <a:rPr lang="de-DE" dirty="0"/>
              <a:t> </a:t>
            </a:r>
            <a:r>
              <a:rPr lang="de-DE" dirty="0" smtClean="0"/>
              <a:t>in</a:t>
            </a:r>
          </a:p>
          <a:p>
            <a:r>
              <a:rPr lang="de-DE" dirty="0" smtClean="0"/>
              <a:t> </a:t>
            </a:r>
            <a:r>
              <a:rPr lang="de-DE" dirty="0"/>
              <a:t> </a:t>
            </a:r>
            <a:r>
              <a:rPr lang="de-DE" dirty="0" smtClean="0"/>
              <a:t>  </a:t>
            </a:r>
            <a:r>
              <a:rPr lang="de-DE" dirty="0" err="1"/>
              <a:t>Calvi</a:t>
            </a:r>
            <a:r>
              <a:rPr lang="de-DE" dirty="0"/>
              <a:t>, </a:t>
            </a:r>
            <a:r>
              <a:rPr lang="de-DE" dirty="0" smtClean="0"/>
              <a:t>Korsika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Astrophysisches und Geophysisches Institut der Universität </a:t>
            </a:r>
            <a:r>
              <a:rPr lang="de-DE" dirty="0" err="1"/>
              <a:t>Liège</a:t>
            </a:r>
            <a:r>
              <a:rPr lang="de-DE" dirty="0"/>
              <a:t> sind ein weltweit bekanntes </a:t>
            </a:r>
            <a:r>
              <a:rPr lang="de-DE" dirty="0" smtClean="0"/>
              <a:t>Forschungszentrum</a:t>
            </a:r>
          </a:p>
          <a:p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 smtClean="0"/>
              <a:t>Universität </a:t>
            </a:r>
            <a:r>
              <a:rPr lang="de-DE" dirty="0" err="1" smtClean="0"/>
              <a:t>Liège</a:t>
            </a:r>
            <a:r>
              <a:rPr lang="de-DE" dirty="0" smtClean="0"/>
              <a:t> hat ein Observatorium auf dem </a:t>
            </a:r>
            <a:r>
              <a:rPr lang="de-DE" dirty="0" err="1" smtClean="0"/>
              <a:t>Jungfraujoch</a:t>
            </a:r>
            <a:r>
              <a:rPr lang="de-DE" dirty="0" smtClean="0"/>
              <a:t> in der Schweiz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8958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_Verdana_Office 97-2003_UB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Präsentation_Verdana_Office 97-2003_UB</Template>
  <TotalTime>0</TotalTime>
  <Words>617</Words>
  <Application>Microsoft Office PowerPoint</Application>
  <PresentationFormat>Bildschirmpräsentation (4:3)</PresentationFormat>
  <Paragraphs>177</Paragraphs>
  <Slides>39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0" baseType="lpstr">
      <vt:lpstr>Präsentation_Verdana_Office 97-2003_UB</vt:lpstr>
      <vt:lpstr>Folie 1</vt:lpstr>
      <vt:lpstr>Das erwartet Sie jetzt:</vt:lpstr>
      <vt:lpstr>Geographisches zu Liège bzw. Lüttich: </vt:lpstr>
      <vt:lpstr>Ankunft abends, 22.04.2012, Bahnhof Liège Guillemins</vt:lpstr>
      <vt:lpstr>23.04.: Begrüßung der Teilnehmer im Hauptgebäude der Universität im Stadtzentrum von Liège  </vt:lpstr>
      <vt:lpstr>4 mal Campus:</vt:lpstr>
      <vt:lpstr>  5 große Bibliotheken (12 weitere kleinere):</vt:lpstr>
      <vt:lpstr>Weiterfahrt zum Campus Sart-Tilman (760 ha!)  mit den zahlreichen Teilbibliotheken</vt:lpstr>
      <vt:lpstr>Willkommensrede des Vize-Rektors für Qualitätsverwaltung:  Präsentation der Universität Liège und ihrer strategischen Hochschulpolitik</vt:lpstr>
      <vt:lpstr>Im Gebäude der Generaldirektion des Bibliotheksnetzwerks:  Präsentationen der 7 teilnehmenden Bibliothekare der  Universidad de Murcia  Universitat Autònoma de Barcelona  Universidad de Valladolid  Universidad de Extremadura   Universität Regensburg  </vt:lpstr>
      <vt:lpstr>Vortrag von Monsieur Paul Thirion, Direktor des Bibliotheksnetzwerkes: </vt:lpstr>
      <vt:lpstr>Vortrag von Monsieur Paul Thirion, Direktor des Bibliotheksnetzwerkes: </vt:lpstr>
      <vt:lpstr>Dienstag, 24.04.2012, Generaldirektion, Campus Sart-Tilman:  Präsentation des Online-Katalogs Source der Universität Liège sowie weiterer  Werkzeuge zur Recherche</vt:lpstr>
      <vt:lpstr>Thema Benutzerschulung, Campus Sart-Tilman     (in der Bibliothek Biologie/Geographie) </vt:lpstr>
      <vt:lpstr>anschließend:     </vt:lpstr>
      <vt:lpstr>Dienstag, 24.04.2012, Stadtführung</vt:lpstr>
      <vt:lpstr>Dienstag, 24.04.2012, Stadtführung</vt:lpstr>
      <vt:lpstr>Dienstag, 24.04.2012, Stadtführung</vt:lpstr>
      <vt:lpstr>Dienstag, 24.04.2012, Rathaus von Liège</vt:lpstr>
      <vt:lpstr>             Dienstag, 24.04.2012, Rathaus von Liège</vt:lpstr>
      <vt:lpstr>    Palace des Princes-Evêques</vt:lpstr>
      <vt:lpstr>     La Maison du Peket</vt:lpstr>
      <vt:lpstr> Mittwoch, 25.04.2012, Schloßbesichtigung </vt:lpstr>
      <vt:lpstr>             Mittwoch, 25.04.2012, Château de Colonster</vt:lpstr>
      <vt:lpstr>             Mittwoch, 25.04.2012, Château de Colonster</vt:lpstr>
      <vt:lpstr>             Mittwoch, 25.04.2012, Château de Colonster</vt:lpstr>
      <vt:lpstr>             Mittwoch, 25.04.2012, Château de Colonster</vt:lpstr>
      <vt:lpstr>            Mittwoch, 25.04.2012, Château de Colonster</vt:lpstr>
      <vt:lpstr>            Mittwoch, 25.04.2012, Château de Colonster</vt:lpstr>
      <vt:lpstr>            Mittwoch, 25.04.2012, Château de Colonster</vt:lpstr>
      <vt:lpstr>Mittwoch, 25.04.2012, Musée en Plein Air du Sart-Tilman</vt:lpstr>
      <vt:lpstr>   Kunstwerke vor den Gebäuden Psychologie bzw. Rechtswiss.</vt:lpstr>
      <vt:lpstr>Haupteingang der Fakultät Psychologie</vt:lpstr>
      <vt:lpstr>Mittwoch, 25.04.2012, Bibliothek Philosophie &amp; Literatur</vt:lpstr>
      <vt:lpstr>Mittwoch, 25.04.2012, Bibliothek Philosophie &amp; Literatur</vt:lpstr>
      <vt:lpstr>Donnerstag, 26.04.2012</vt:lpstr>
      <vt:lpstr>Donnerstag, 26.04.2012, Bibliothek Graulich</vt:lpstr>
      <vt:lpstr>Freitag, 27.04.2012, im Gebäude der Generaldirektion des Bibliotheksnetzwerks: </vt:lpstr>
      <vt:lpstr>Folie 39</vt:lpstr>
    </vt:vector>
  </TitlesOfParts>
  <Company>Universität Regensburg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WXPINST</dc:creator>
  <cp:lastModifiedBy>WXPINST</cp:lastModifiedBy>
  <cp:revision>145</cp:revision>
  <dcterms:created xsi:type="dcterms:W3CDTF">2012-07-13T15:43:20Z</dcterms:created>
  <dcterms:modified xsi:type="dcterms:W3CDTF">2012-12-06T06:57:30Z</dcterms:modified>
</cp:coreProperties>
</file>