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82" r:id="rId3"/>
    <p:sldId id="381" r:id="rId4"/>
    <p:sldId id="356" r:id="rId5"/>
    <p:sldId id="385" r:id="rId6"/>
    <p:sldId id="386" r:id="rId7"/>
    <p:sldId id="378" r:id="rId8"/>
    <p:sldId id="387" r:id="rId9"/>
    <p:sldId id="373" r:id="rId10"/>
    <p:sldId id="383" r:id="rId11"/>
    <p:sldId id="388" r:id="rId12"/>
    <p:sldId id="389" r:id="rId13"/>
    <p:sldId id="303" r:id="rId14"/>
  </p:sldIdLst>
  <p:sldSz cx="9144000" cy="6858000" type="screen4x3"/>
  <p:notesSz cx="6810375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E8D"/>
    <a:srgbClr val="E2C5FF"/>
    <a:srgbClr val="A46674"/>
    <a:srgbClr val="3D4100"/>
    <a:srgbClr val="0087B2"/>
    <a:srgbClr val="1D3F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709" autoAdjust="0"/>
  </p:normalViewPr>
  <p:slideViewPr>
    <p:cSldViewPr showGuides="1">
      <p:cViewPr>
        <p:scale>
          <a:sx n="66" d="100"/>
          <a:sy n="66" d="100"/>
        </p:scale>
        <p:origin x="-2232" y="-912"/>
      </p:cViewPr>
      <p:guideLst>
        <p:guide orient="horz" pos="1344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1908" y="-84"/>
      </p:cViewPr>
      <p:guideLst>
        <p:guide orient="horz" pos="3132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5720" tIns="47860" rIns="95720" bIns="478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5720" tIns="47860" rIns="95720" bIns="478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0F684F3-586E-4755-B2D4-4D8F166E3700}" type="datetimeFigureOut">
              <a:rPr lang="de-DE"/>
              <a:pPr>
                <a:defRPr/>
              </a:pPr>
              <a:t>06.12.2012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5720" tIns="47860" rIns="95720" bIns="478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5720" tIns="47860" rIns="95720" bIns="478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6BB482C-F09F-4833-91AC-8621533E51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8920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5720" tIns="47860" rIns="95720" bIns="478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5720" tIns="47860" rIns="95720" bIns="478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477B128-F1BE-40A1-A03C-C69245293513}" type="datetimeFigureOut">
              <a:rPr lang="de-DE"/>
              <a:pPr>
                <a:defRPr/>
              </a:pPr>
              <a:t>06.12.2012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20" tIns="47860" rIns="95720" bIns="4786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5720" tIns="47860" rIns="95720" bIns="4786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5720" tIns="47860" rIns="95720" bIns="478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5720" tIns="47860" rIns="95720" bIns="478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63F6CF1-3D8D-4CC5-B8FA-0E1A87C70F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64592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ild3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6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7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1D3F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5273675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tint val="75000"/>
                  </a:schemeClr>
                </a:solidFill>
              </a:rPr>
              <a:t>Dr. Max Mustermann</a:t>
            </a:r>
            <a:br>
              <a:rPr lang="de-DE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de-DE" b="0" dirty="0" smtClean="0">
                <a:solidFill>
                  <a:schemeClr val="tx1">
                    <a:tint val="75000"/>
                  </a:schemeClr>
                </a:solidFill>
              </a:rPr>
              <a:t>Referat Kommunikation &amp; Marketing </a:t>
            </a:r>
            <a:br>
              <a:rPr lang="de-DE" b="0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de-DE" b="0" dirty="0" smtClean="0">
                <a:solidFill>
                  <a:schemeClr val="tx1">
                    <a:tint val="75000"/>
                  </a:schemeClr>
                </a:solidFill>
              </a:rPr>
              <a:t>Verwaltung</a:t>
            </a:r>
            <a:endParaRPr lang="de-DE" b="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9" name="Group 2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2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12" name="Rechteck 11"/>
          <p:cNvSpPr/>
          <p:nvPr userDrawn="1"/>
        </p:nvSpPr>
        <p:spPr>
          <a:xfrm>
            <a:off x="3143250" y="4572000"/>
            <a:ext cx="6000750" cy="928688"/>
          </a:xfrm>
          <a:prstGeom prst="rect">
            <a:avLst/>
          </a:prstGeom>
          <a:solidFill>
            <a:srgbClr val="A4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3071842" y="2357430"/>
            <a:ext cx="5786438" cy="500066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3071802" y="2857496"/>
            <a:ext cx="6072198" cy="50006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3071813" y="4095750"/>
            <a:ext cx="60721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latin typeface="Verdana" pitchFamily="34" charset="0"/>
              </a:rPr>
              <a:t>Gabriele </a:t>
            </a:r>
            <a:r>
              <a:rPr lang="de-DE" sz="1200" dirty="0" err="1" smtClean="0">
                <a:latin typeface="Verdana" pitchFamily="34" charset="0"/>
              </a:rPr>
              <a:t>Göser</a:t>
            </a:r>
            <a:r>
              <a:rPr lang="de-DE" sz="1200" baseline="0" dirty="0" smtClean="0">
                <a:latin typeface="Verdana" pitchFamily="34" charset="0"/>
              </a:rPr>
              <a:t> , </a:t>
            </a:r>
            <a:r>
              <a:rPr lang="de-DE" sz="1200" dirty="0" smtClean="0">
                <a:latin typeface="Verdana" pitchFamily="34" charset="0"/>
              </a:rPr>
              <a:t>University Library Regensburg, Germany</a:t>
            </a:r>
            <a:endParaRPr lang="de-DE" sz="1200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latin typeface="Verdana" pitchFamily="34" charset="0"/>
              </a:rPr>
              <a:t>Regensburg, Germany, 23.</a:t>
            </a:r>
            <a:r>
              <a:rPr lang="de-DE" sz="1200" baseline="0" dirty="0" smtClean="0">
                <a:latin typeface="Verdana" pitchFamily="34" charset="0"/>
              </a:rPr>
              <a:t> April 2012</a:t>
            </a:r>
            <a:endParaRPr lang="de-DE" sz="1200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44613" y="1652588"/>
            <a:ext cx="7188200" cy="696912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344613" y="2562225"/>
            <a:ext cx="7188200" cy="39624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A288A8-8C5C-4760-BCA1-0D43A5B980C8}" type="datetimeFigureOut">
              <a:rPr lang="de-DE"/>
              <a:pPr>
                <a:defRPr/>
              </a:pPr>
              <a:t>06.12.2012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E1DAD8-8683-4DA1-B0B0-97B4A67A60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00173"/>
            <a:ext cx="8229600" cy="50644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3008313" cy="128588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3008313" cy="2643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5C90F9-83F4-4F14-8AC3-9717D2054F82}" type="datetimeFigureOut">
              <a:rPr lang="de-DE"/>
              <a:pPr>
                <a:defRPr/>
              </a:pPr>
              <a:t>06.12.2012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6B997E-8D85-4FBA-839C-8CA7C77D2F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Bild3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9"/>
          <p:cNvGrpSpPr>
            <a:grpSpLocks noChangeAspect="1"/>
          </p:cNvGrpSpPr>
          <p:nvPr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9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A466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5238693" y="592138"/>
            <a:ext cx="39240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 smtClean="0">
                <a:latin typeface="Verdana" pitchFamily="34" charset="0"/>
              </a:rPr>
              <a:t>Gabriele </a:t>
            </a:r>
            <a:r>
              <a:rPr lang="en-US" sz="1050" b="0" dirty="0" err="1" smtClean="0">
                <a:latin typeface="Verdana" pitchFamily="34" charset="0"/>
              </a:rPr>
              <a:t>Göser</a:t>
            </a:r>
            <a:r>
              <a:rPr lang="en-US" sz="1050" b="0" dirty="0" smtClean="0">
                <a:latin typeface="Verdana" pitchFamily="34" charset="0"/>
              </a:rPr>
              <a:t>, University Library Regensburg, Germany</a:t>
            </a:r>
          </a:p>
        </p:txBody>
      </p:sp>
      <p:sp>
        <p:nvSpPr>
          <p:cNvPr id="2053" name="Textplatzhalter 16"/>
          <p:cNvSpPr>
            <a:spLocks noGrp="1"/>
          </p:cNvSpPr>
          <p:nvPr>
            <p:ph type="body" idx="1"/>
          </p:nvPr>
        </p:nvSpPr>
        <p:spPr bwMode="auto">
          <a:xfrm>
            <a:off x="1285875" y="2571750"/>
            <a:ext cx="75009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 smtClean="0"/>
          </a:p>
        </p:txBody>
      </p:sp>
      <p:sp>
        <p:nvSpPr>
          <p:cNvPr id="2054" name="Titelplatzhalter 17"/>
          <p:cNvSpPr>
            <a:spLocks noGrp="1"/>
          </p:cNvSpPr>
          <p:nvPr>
            <p:ph type="title"/>
          </p:nvPr>
        </p:nvSpPr>
        <p:spPr bwMode="auto">
          <a:xfrm>
            <a:off x="1285875" y="1857375"/>
            <a:ext cx="75009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79" r:id="rId4"/>
    <p:sldLayoutId id="2147483678" r:id="rId5"/>
    <p:sldLayoutId id="2147483683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 smtClean="0"/>
              <a:t>Universitätsbibliothek Regensburg</a:t>
            </a:r>
            <a:endParaRPr lang="de-DE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Le </a:t>
            </a:r>
            <a:r>
              <a:rPr lang="en-US" sz="1800" dirty="0" err="1" smtClean="0"/>
              <a:t>partenaire</a:t>
            </a:r>
            <a:r>
              <a:rPr lang="en-US" sz="1800" dirty="0" smtClean="0"/>
              <a:t> </a:t>
            </a:r>
            <a:r>
              <a:rPr lang="en-US" sz="1800" dirty="0" err="1" smtClean="0"/>
              <a:t>idéal</a:t>
            </a:r>
            <a:r>
              <a:rPr lang="en-US" sz="1800" dirty="0" smtClean="0"/>
              <a:t> pour la </a:t>
            </a:r>
            <a:r>
              <a:rPr lang="en-US" sz="1800" dirty="0" err="1" smtClean="0"/>
              <a:t>recherche</a:t>
            </a:r>
            <a:r>
              <a:rPr lang="en-US" sz="1800" dirty="0" smtClean="0"/>
              <a:t> et pour </a:t>
            </a:r>
            <a:r>
              <a:rPr lang="en-US" sz="1800" smtClean="0"/>
              <a:t>l’enseignement</a:t>
            </a:r>
            <a:endParaRPr lang="en-US" sz="1800" dirty="0" smtClean="0"/>
          </a:p>
        </p:txBody>
      </p:sp>
      <p:sp>
        <p:nvSpPr>
          <p:cNvPr id="10" name="Rechteck 9"/>
          <p:cNvSpPr/>
          <p:nvPr/>
        </p:nvSpPr>
        <p:spPr>
          <a:xfrm>
            <a:off x="3059832" y="4077072"/>
            <a:ext cx="4824536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131840" y="407707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Verdana" pitchFamily="34" charset="0"/>
              </a:rPr>
              <a:t>Gabriele </a:t>
            </a:r>
            <a:r>
              <a:rPr lang="de-DE" sz="1000" dirty="0" err="1" smtClean="0">
                <a:latin typeface="Verdana" pitchFamily="34" charset="0"/>
              </a:rPr>
              <a:t>Göser</a:t>
            </a:r>
            <a:r>
              <a:rPr lang="de-DE" sz="1000" dirty="0" smtClean="0">
                <a:latin typeface="Verdana" pitchFamily="34" charset="0"/>
              </a:rPr>
              <a:t>, Universitätsbibliothek Regensburg, </a:t>
            </a:r>
            <a:r>
              <a:rPr lang="de-DE" sz="1000" dirty="0" err="1" smtClean="0">
                <a:latin typeface="Verdana" pitchFamily="34" charset="0"/>
              </a:rPr>
              <a:t>Allemagne</a:t>
            </a:r>
            <a:endParaRPr lang="de-DE" sz="1000" dirty="0" smtClean="0">
              <a:latin typeface="Verdana" pitchFamily="34" charset="0"/>
            </a:endParaRPr>
          </a:p>
          <a:p>
            <a:r>
              <a:rPr lang="de-DE" sz="1000" dirty="0" err="1" smtClean="0">
                <a:latin typeface="Verdana" pitchFamily="34" charset="0"/>
              </a:rPr>
              <a:t>Université</a:t>
            </a:r>
            <a:r>
              <a:rPr lang="de-DE" sz="1000" dirty="0" smtClean="0">
                <a:latin typeface="Verdana" pitchFamily="34" charset="0"/>
              </a:rPr>
              <a:t> de </a:t>
            </a:r>
            <a:r>
              <a:rPr lang="de-DE" sz="1000" dirty="0" err="1" smtClean="0">
                <a:latin typeface="Verdana" pitchFamily="34" charset="0"/>
              </a:rPr>
              <a:t>Liège</a:t>
            </a:r>
            <a:r>
              <a:rPr lang="de-DE" sz="1000" dirty="0" smtClean="0">
                <a:latin typeface="Verdana" pitchFamily="34" charset="0"/>
              </a:rPr>
              <a:t>, la </a:t>
            </a:r>
            <a:r>
              <a:rPr lang="de-DE" sz="1000" dirty="0" err="1" smtClean="0">
                <a:latin typeface="Verdana" pitchFamily="34" charset="0"/>
              </a:rPr>
              <a:t>Belgique</a:t>
            </a:r>
            <a:r>
              <a:rPr lang="de-DE" sz="1000" dirty="0" smtClean="0">
                <a:latin typeface="Verdana" pitchFamily="34" charset="0"/>
              </a:rPr>
              <a:t>, 23 </a:t>
            </a:r>
            <a:r>
              <a:rPr lang="de-DE" sz="1000" dirty="0" err="1" smtClean="0">
                <a:latin typeface="Verdana" pitchFamily="34" charset="0"/>
              </a:rPr>
              <a:t>avril</a:t>
            </a:r>
            <a:r>
              <a:rPr lang="de-DE" sz="1000" dirty="0" smtClean="0">
                <a:latin typeface="Verdana" pitchFamily="34" charset="0"/>
              </a:rPr>
              <a:t> 2012</a:t>
            </a:r>
            <a:endParaRPr lang="de-DE" sz="1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1010001_nachbearbeit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07333" cy="50400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627784" y="1023119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/>
              <a:t>terrasse</a:t>
            </a:r>
            <a:r>
              <a:rPr lang="en-US" dirty="0"/>
              <a:t> de lecture à la </a:t>
            </a:r>
            <a:r>
              <a:rPr lang="en-US" dirty="0" err="1"/>
              <a:t>bibliothèque</a:t>
            </a:r>
            <a:r>
              <a:rPr lang="en-US" dirty="0"/>
              <a:t> </a:t>
            </a:r>
            <a:r>
              <a:rPr lang="en-US" dirty="0" err="1"/>
              <a:t>centrale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155679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i="1" dirty="0" smtClean="0">
              <a:latin typeface="Verdana" pitchFamily="34" charset="0"/>
              <a:cs typeface="Times New Roman" pitchFamily="18" charset="0"/>
            </a:endParaRPr>
          </a:p>
          <a:p>
            <a:r>
              <a:rPr lang="de-DE" sz="1600" i="1" dirty="0" smtClean="0">
                <a:latin typeface="Verdana" pitchFamily="34" charset="0"/>
                <a:cs typeface="Times New Roman" pitchFamily="18" charset="0"/>
              </a:rPr>
              <a:t>Page 10, </a:t>
            </a:r>
            <a:r>
              <a:rPr lang="en-US" sz="1600" i="1" dirty="0" smtClean="0">
                <a:latin typeface="Verdana" pitchFamily="34" charset="0"/>
              </a:rPr>
              <a:t>la </a:t>
            </a:r>
            <a:r>
              <a:rPr lang="de-DE" sz="1600" i="1" dirty="0" err="1" smtClean="0">
                <a:latin typeface="Verdana" pitchFamily="34" charset="0"/>
              </a:rPr>
              <a:t>terrasse</a:t>
            </a:r>
            <a:r>
              <a:rPr lang="de-DE" sz="1600" i="1" dirty="0" smtClean="0">
                <a:latin typeface="Verdana" pitchFamily="34" charset="0"/>
              </a:rPr>
              <a:t> de le </a:t>
            </a:r>
            <a:r>
              <a:rPr lang="de-DE" sz="1600" i="1" dirty="0" err="1" smtClean="0">
                <a:latin typeface="Verdana" pitchFamily="34" charset="0"/>
              </a:rPr>
              <a:t>lecture</a:t>
            </a:r>
            <a:r>
              <a:rPr lang="de-DE" sz="1600" i="1" dirty="0" smtClean="0">
                <a:latin typeface="Verdana" pitchFamily="34" charset="0"/>
              </a:rPr>
              <a:t> </a:t>
            </a:r>
            <a:r>
              <a:rPr lang="en-US" sz="1600" i="1" dirty="0">
                <a:latin typeface="Verdana" pitchFamily="34" charset="0"/>
              </a:rPr>
              <a:t>à la </a:t>
            </a:r>
            <a:r>
              <a:rPr lang="en-US" sz="1600" i="1" dirty="0" err="1">
                <a:latin typeface="Verdana" pitchFamily="34" charset="0"/>
              </a:rPr>
              <a:t>bibliothèque</a:t>
            </a:r>
            <a:r>
              <a:rPr lang="en-US" sz="1600" i="1" dirty="0">
                <a:latin typeface="Verdana" pitchFamily="34" charset="0"/>
              </a:rPr>
              <a:t> </a:t>
            </a:r>
            <a:r>
              <a:rPr lang="en-US" sz="1600" i="1" dirty="0" err="1" smtClean="0">
                <a:latin typeface="Verdana" pitchFamily="34" charset="0"/>
              </a:rPr>
              <a:t>centrale</a:t>
            </a:r>
            <a:r>
              <a:rPr lang="en-US" sz="1600" i="1" dirty="0" smtClean="0">
                <a:latin typeface="Verdana" pitchFamily="34" charset="0"/>
              </a:rPr>
              <a:t>:</a:t>
            </a:r>
          </a:p>
          <a:p>
            <a:endParaRPr lang="de-DE" sz="1600" i="1" dirty="0" smtClean="0">
              <a:latin typeface="Verdana" pitchFamily="34" charset="0"/>
            </a:endParaRPr>
          </a:p>
          <a:p>
            <a:endParaRPr lang="de-DE" dirty="0" smtClean="0">
              <a:latin typeface="Verdana" pitchFamily="34" charset="0"/>
              <a:cs typeface="Times New Roman" pitchFamily="18" charset="0"/>
            </a:endParaRPr>
          </a:p>
          <a:p>
            <a:r>
              <a:rPr lang="en-US" dirty="0" err="1">
                <a:latin typeface="Verdana" pitchFamily="34" charset="0"/>
              </a:rPr>
              <a:t>Voici</a:t>
            </a:r>
            <a:r>
              <a:rPr lang="en-US" dirty="0">
                <a:latin typeface="Verdana" pitchFamily="34" charset="0"/>
              </a:rPr>
              <a:t> la </a:t>
            </a:r>
            <a:r>
              <a:rPr lang="en-US" dirty="0" err="1">
                <a:latin typeface="Verdana" pitchFamily="34" charset="0"/>
              </a:rPr>
              <a:t>terrasse</a:t>
            </a:r>
            <a:r>
              <a:rPr lang="en-US" dirty="0">
                <a:latin typeface="Verdana" pitchFamily="34" charset="0"/>
              </a:rPr>
              <a:t> de lecture. Elle se </a:t>
            </a:r>
            <a:r>
              <a:rPr lang="en-US" dirty="0" err="1">
                <a:latin typeface="Verdana" pitchFamily="34" charset="0"/>
              </a:rPr>
              <a:t>situe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proche</a:t>
            </a:r>
            <a:r>
              <a:rPr lang="en-US" dirty="0">
                <a:latin typeface="Verdana" pitchFamily="34" charset="0"/>
              </a:rPr>
              <a:t> de </a:t>
            </a:r>
            <a:r>
              <a:rPr lang="en-US" dirty="0" err="1">
                <a:latin typeface="Verdana" pitchFamily="34" charset="0"/>
              </a:rPr>
              <a:t>l’entrée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principale</a:t>
            </a:r>
            <a:r>
              <a:rPr lang="en-US" dirty="0">
                <a:latin typeface="Verdana" pitchFamily="34" charset="0"/>
              </a:rPr>
              <a:t> de la </a:t>
            </a:r>
            <a:r>
              <a:rPr lang="en-US" dirty="0" err="1">
                <a:latin typeface="Verdana" pitchFamily="34" charset="0"/>
              </a:rPr>
              <a:t>bibliothèque</a:t>
            </a:r>
            <a:r>
              <a:rPr lang="en-US" dirty="0">
                <a:latin typeface="Verdana" pitchFamily="34" charset="0"/>
              </a:rPr>
              <a:t> qui </a:t>
            </a:r>
            <a:r>
              <a:rPr lang="en-US" dirty="0" err="1">
                <a:latin typeface="Verdana" pitchFamily="34" charset="0"/>
              </a:rPr>
              <a:t>est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dans</a:t>
            </a:r>
            <a:r>
              <a:rPr lang="en-US" dirty="0">
                <a:latin typeface="Verdana" pitchFamily="34" charset="0"/>
              </a:rPr>
              <a:t> le coin gauche de la photo. </a:t>
            </a:r>
            <a:r>
              <a:rPr lang="de-DE" dirty="0">
                <a:latin typeface="Verdana" pitchFamily="34" charset="0"/>
              </a:rPr>
              <a:t>Elle </a:t>
            </a:r>
            <a:r>
              <a:rPr lang="de-DE" dirty="0" err="1">
                <a:latin typeface="Verdana" pitchFamily="34" charset="0"/>
              </a:rPr>
              <a:t>est</a:t>
            </a:r>
            <a:r>
              <a:rPr lang="de-DE" dirty="0">
                <a:latin typeface="Verdana" pitchFamily="34" charset="0"/>
              </a:rPr>
              <a:t> en </a:t>
            </a:r>
            <a:r>
              <a:rPr lang="de-DE" dirty="0" err="1">
                <a:latin typeface="Verdana" pitchFamily="34" charset="0"/>
              </a:rPr>
              <a:t>première</a:t>
            </a:r>
            <a:r>
              <a:rPr lang="de-DE" dirty="0">
                <a:latin typeface="Verdana" pitchFamily="34" charset="0"/>
              </a:rPr>
              <a:t> </a:t>
            </a:r>
            <a:r>
              <a:rPr lang="de-DE" dirty="0" err="1">
                <a:latin typeface="Verdana" pitchFamily="34" charset="0"/>
              </a:rPr>
              <a:t>étage</a:t>
            </a:r>
            <a:r>
              <a:rPr lang="de-DE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418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1556792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i="1" dirty="0" smtClean="0">
              <a:latin typeface="Verdana" pitchFamily="34" charset="0"/>
              <a:cs typeface="Times New Roman" pitchFamily="18" charset="0"/>
            </a:endParaRPr>
          </a:p>
          <a:p>
            <a:r>
              <a:rPr lang="en-US" sz="1600" i="1" dirty="0">
                <a:latin typeface="Verdana" pitchFamily="34" charset="0"/>
              </a:rPr>
              <a:t>À la </a:t>
            </a:r>
            <a:r>
              <a:rPr lang="en-US" sz="1600" i="1" dirty="0" smtClean="0">
                <a:latin typeface="Verdana" pitchFamily="34" charset="0"/>
              </a:rPr>
              <a:t>fin:</a:t>
            </a:r>
            <a:endParaRPr lang="de-DE" sz="1600" i="1" dirty="0">
              <a:latin typeface="Verdana" pitchFamily="34" charset="0"/>
            </a:endParaRPr>
          </a:p>
          <a:p>
            <a:endParaRPr lang="de-DE" dirty="0">
              <a:latin typeface="Verdana" pitchFamily="34" charset="0"/>
              <a:cs typeface="Times New Roman" pitchFamily="18" charset="0"/>
            </a:endParaRPr>
          </a:p>
          <a:p>
            <a:r>
              <a:rPr lang="en-US" dirty="0">
                <a:latin typeface="Verdana" pitchFamily="34" charset="0"/>
              </a:rPr>
              <a:t>La </a:t>
            </a:r>
            <a:r>
              <a:rPr lang="en-US" dirty="0" err="1">
                <a:latin typeface="Verdana" pitchFamily="34" charset="0"/>
              </a:rPr>
              <a:t>Universitätsbibliothek</a:t>
            </a:r>
            <a:r>
              <a:rPr lang="en-US" dirty="0">
                <a:latin typeface="Verdana" pitchFamily="34" charset="0"/>
              </a:rPr>
              <a:t> Regensburg a </a:t>
            </a:r>
            <a:r>
              <a:rPr lang="en-US" dirty="0" err="1">
                <a:latin typeface="Verdana" pitchFamily="34" charset="0"/>
              </a:rPr>
              <a:t>développé</a:t>
            </a:r>
            <a:r>
              <a:rPr lang="en-US" dirty="0">
                <a:latin typeface="Verdana" pitchFamily="34" charset="0"/>
              </a:rPr>
              <a:t> la EZB, </a:t>
            </a:r>
            <a:endParaRPr lang="en-US" dirty="0" smtClean="0">
              <a:latin typeface="Verdana" pitchFamily="34" charset="0"/>
            </a:endParaRPr>
          </a:p>
          <a:p>
            <a:r>
              <a:rPr lang="en-US" dirty="0" err="1" smtClean="0">
                <a:latin typeface="Verdana" pitchFamily="34" charset="0"/>
              </a:rPr>
              <a:t>c’est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la </a:t>
            </a:r>
            <a:r>
              <a:rPr lang="en-US" dirty="0" err="1">
                <a:latin typeface="Verdana" pitchFamily="34" charset="0"/>
              </a:rPr>
              <a:t>bibliothèque</a:t>
            </a:r>
            <a:r>
              <a:rPr lang="en-US" dirty="0">
                <a:latin typeface="Verdana" pitchFamily="34" charset="0"/>
              </a:rPr>
              <a:t> de </a:t>
            </a:r>
            <a:r>
              <a:rPr lang="en-US" dirty="0" err="1">
                <a:latin typeface="Verdana" pitchFamily="34" charset="0"/>
              </a:rPr>
              <a:t>périodiques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électroniques</a:t>
            </a:r>
            <a:r>
              <a:rPr lang="en-US" dirty="0">
                <a:latin typeface="Verdana" pitchFamily="34" charset="0"/>
              </a:rPr>
              <a:t> </a:t>
            </a:r>
            <a:endParaRPr lang="en-US" dirty="0" smtClean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(</a:t>
            </a:r>
            <a:r>
              <a:rPr lang="en-US" dirty="0" err="1" smtClean="0">
                <a:latin typeface="Verdana" pitchFamily="34" charset="0"/>
              </a:rPr>
              <a:t>Elektronische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Zeitschriftenbibliothek</a:t>
            </a:r>
            <a:r>
              <a:rPr lang="en-US" dirty="0" smtClean="0">
                <a:latin typeface="Verdana" pitchFamily="34" charset="0"/>
              </a:rPr>
              <a:t>) </a:t>
            </a:r>
          </a:p>
          <a:p>
            <a:r>
              <a:rPr lang="en-US" dirty="0" err="1" smtClean="0">
                <a:latin typeface="Verdana" pitchFamily="34" charset="0"/>
              </a:rPr>
              <a:t>Depuis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2004 la EZB </a:t>
            </a:r>
            <a:r>
              <a:rPr lang="en-US" dirty="0" err="1">
                <a:latin typeface="Verdana" pitchFamily="34" charset="0"/>
              </a:rPr>
              <a:t>est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utilisée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dans</a:t>
            </a:r>
            <a:r>
              <a:rPr lang="en-US" dirty="0">
                <a:latin typeface="Verdana" pitchFamily="34" charset="0"/>
              </a:rPr>
              <a:t> 244 </a:t>
            </a:r>
            <a:r>
              <a:rPr lang="en-US" dirty="0" err="1">
                <a:latin typeface="Verdana" pitchFamily="34" charset="0"/>
              </a:rPr>
              <a:t>bibliothèques</a:t>
            </a:r>
            <a:r>
              <a:rPr lang="en-US" dirty="0">
                <a:latin typeface="Verdana" pitchFamily="34" charset="0"/>
              </a:rPr>
              <a:t> et </a:t>
            </a:r>
            <a:r>
              <a:rPr lang="en-US" dirty="0" err="1">
                <a:latin typeface="Verdana" pitchFamily="34" charset="0"/>
              </a:rPr>
              <a:t>centres</a:t>
            </a:r>
            <a:r>
              <a:rPr lang="en-US" dirty="0">
                <a:latin typeface="Verdana" pitchFamily="34" charset="0"/>
              </a:rPr>
              <a:t> de </a:t>
            </a:r>
            <a:r>
              <a:rPr lang="en-US" dirty="0" err="1">
                <a:latin typeface="Verdana" pitchFamily="34" charset="0"/>
              </a:rPr>
              <a:t>recherche</a:t>
            </a:r>
            <a:r>
              <a:rPr lang="en-US" dirty="0">
                <a:latin typeface="Verdana" pitchFamily="34" charset="0"/>
              </a:rPr>
              <a:t> en </a:t>
            </a:r>
            <a:r>
              <a:rPr lang="en-US" dirty="0" err="1">
                <a:latin typeface="Verdana" pitchFamily="34" charset="0"/>
              </a:rPr>
              <a:t>Allemagne</a:t>
            </a:r>
            <a:r>
              <a:rPr lang="en-US" dirty="0">
                <a:latin typeface="Verdana" pitchFamily="34" charset="0"/>
              </a:rPr>
              <a:t> et à </a:t>
            </a:r>
            <a:r>
              <a:rPr lang="en-US" dirty="0" err="1">
                <a:latin typeface="Verdana" pitchFamily="34" charset="0"/>
              </a:rPr>
              <a:t>l’étranger</a:t>
            </a:r>
            <a:r>
              <a:rPr lang="en-US" dirty="0">
                <a:latin typeface="Verdana" pitchFamily="34" charset="0"/>
              </a:rPr>
              <a:t> (</a:t>
            </a:r>
            <a:r>
              <a:rPr lang="en-US" dirty="0" smtClean="0">
                <a:latin typeface="Verdana" pitchFamily="34" charset="0"/>
              </a:rPr>
              <a:t>19.000 </a:t>
            </a:r>
            <a:r>
              <a:rPr lang="en-US" dirty="0" err="1">
                <a:latin typeface="Verdana" pitchFamily="34" charset="0"/>
              </a:rPr>
              <a:t>titres</a:t>
            </a:r>
            <a:r>
              <a:rPr lang="en-US" dirty="0" smtClean="0">
                <a:latin typeface="Verdana" pitchFamily="34" charset="0"/>
              </a:rPr>
              <a:t>).</a:t>
            </a:r>
          </a:p>
          <a:p>
            <a:endParaRPr lang="de-DE" dirty="0">
              <a:latin typeface="Verdana" pitchFamily="34" charset="0"/>
            </a:endParaRPr>
          </a:p>
          <a:p>
            <a:r>
              <a:rPr lang="en-US" dirty="0" err="1">
                <a:latin typeface="Verdana" pitchFamily="34" charset="0"/>
              </a:rPr>
              <a:t>Autres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activités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sont</a:t>
            </a:r>
            <a:r>
              <a:rPr lang="en-US" dirty="0">
                <a:latin typeface="Verdana" pitchFamily="34" charset="0"/>
              </a:rPr>
              <a:t> par </a:t>
            </a:r>
            <a:r>
              <a:rPr lang="en-US" dirty="0" err="1">
                <a:latin typeface="Verdana" pitchFamily="34" charset="0"/>
              </a:rPr>
              <a:t>exemple</a:t>
            </a:r>
            <a:r>
              <a:rPr lang="en-US" dirty="0">
                <a:latin typeface="Verdana" pitchFamily="34" charset="0"/>
              </a:rPr>
              <a:t>: </a:t>
            </a:r>
            <a:endParaRPr lang="en-US" dirty="0" smtClean="0">
              <a:latin typeface="Verdana" pitchFamily="34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L</a:t>
            </a:r>
            <a:r>
              <a:rPr lang="en-US" dirty="0" smtClean="0">
                <a:latin typeface="Verdana" pitchFamily="34" charset="0"/>
              </a:rPr>
              <a:t>a </a:t>
            </a:r>
            <a:r>
              <a:rPr lang="en-US" dirty="0">
                <a:latin typeface="Verdana" pitchFamily="34" charset="0"/>
              </a:rPr>
              <a:t>DBIS </a:t>
            </a:r>
            <a:r>
              <a:rPr lang="en-US" dirty="0" err="1">
                <a:latin typeface="Verdana" pitchFamily="34" charset="0"/>
              </a:rPr>
              <a:t>concernant</a:t>
            </a:r>
            <a:r>
              <a:rPr lang="en-US" dirty="0">
                <a:latin typeface="Verdana" pitchFamily="34" charset="0"/>
              </a:rPr>
              <a:t> des bases de </a:t>
            </a:r>
            <a:r>
              <a:rPr lang="en-US" dirty="0" err="1">
                <a:latin typeface="Verdana" pitchFamily="34" charset="0"/>
              </a:rPr>
              <a:t>données</a:t>
            </a:r>
            <a:r>
              <a:rPr lang="en-US" dirty="0">
                <a:latin typeface="Verdana" pitchFamily="34" charset="0"/>
              </a:rPr>
              <a:t> et </a:t>
            </a:r>
            <a:r>
              <a:rPr lang="en-US" dirty="0" smtClean="0">
                <a:latin typeface="Verdana" pitchFamily="34" charset="0"/>
              </a:rPr>
              <a:t>EOD, </a:t>
            </a:r>
            <a:r>
              <a:rPr lang="en-US" dirty="0">
                <a:latin typeface="Verdana" pitchFamily="34" charset="0"/>
              </a:rPr>
              <a:t>e-books on demand </a:t>
            </a:r>
            <a:r>
              <a:rPr lang="en-US" dirty="0" smtClean="0">
                <a:latin typeface="Verdana" pitchFamily="34" charset="0"/>
              </a:rPr>
              <a:t>…</a:t>
            </a:r>
          </a:p>
          <a:p>
            <a:endParaRPr lang="en-US" dirty="0">
              <a:latin typeface="Verdana" pitchFamily="34" charset="0"/>
            </a:endParaRPr>
          </a:p>
          <a:p>
            <a:endParaRPr lang="de-DE" dirty="0">
              <a:latin typeface="Verdana" pitchFamily="34" charset="0"/>
            </a:endParaRPr>
          </a:p>
          <a:p>
            <a:r>
              <a:rPr lang="en-US" dirty="0" err="1">
                <a:latin typeface="Verdana" pitchFamily="34" charset="0"/>
              </a:rPr>
              <a:t>J’en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pourrais</a:t>
            </a:r>
            <a:r>
              <a:rPr lang="en-US" dirty="0">
                <a:latin typeface="Verdana" pitchFamily="34" charset="0"/>
              </a:rPr>
              <a:t> faire </a:t>
            </a:r>
            <a:r>
              <a:rPr lang="en-US" dirty="0" err="1">
                <a:latin typeface="Verdana" pitchFamily="34" charset="0"/>
              </a:rPr>
              <a:t>une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autre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présentation</a:t>
            </a:r>
            <a:r>
              <a:rPr lang="en-US" dirty="0">
                <a:latin typeface="Verdana" pitchFamily="34" charset="0"/>
              </a:rPr>
              <a:t> …</a:t>
            </a:r>
            <a:endParaRPr lang="de-DE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0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30BR1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636912"/>
            <a:ext cx="2700000" cy="18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5616" y="1556792"/>
            <a:ext cx="64484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Merci </a:t>
            </a:r>
            <a:r>
              <a:rPr lang="de-DE" kern="0" dirty="0" err="1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beaucoup</a:t>
            </a:r>
            <a:r>
              <a:rPr lang="de-DE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. </a:t>
            </a:r>
            <a:endParaRPr lang="de-DE" kern="0" dirty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kern="0" dirty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kern="0" dirty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88024" y="4869160"/>
            <a:ext cx="41386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ts val="1200"/>
              </a:spcAft>
            </a:pPr>
            <a:r>
              <a:rPr lang="de-DE" sz="1300" b="1" u="sng" dirty="0" smtClean="0">
                <a:solidFill>
                  <a:srgbClr val="000000"/>
                </a:solidFill>
                <a:latin typeface="Verdana" pitchFamily="34" charset="0"/>
              </a:rPr>
              <a:t>à </a:t>
            </a:r>
            <a:r>
              <a:rPr lang="de-DE" sz="1300" b="1" u="sng" dirty="0" err="1" smtClean="0">
                <a:solidFill>
                  <a:srgbClr val="000000"/>
                </a:solidFill>
                <a:latin typeface="Verdana" pitchFamily="34" charset="0"/>
              </a:rPr>
              <a:t>contacter</a:t>
            </a:r>
            <a:r>
              <a:rPr lang="de-DE" sz="1300" b="1" u="sng" dirty="0" smtClean="0">
                <a:solidFill>
                  <a:srgbClr val="000000"/>
                </a:solidFill>
                <a:latin typeface="Verdana" pitchFamily="34" charset="0"/>
              </a:rPr>
              <a:t>:</a:t>
            </a:r>
            <a:endParaRPr lang="de-DE" sz="1300" b="1" u="sng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r>
              <a:rPr lang="de-DE" sz="1300" dirty="0" smtClean="0">
                <a:solidFill>
                  <a:srgbClr val="000000"/>
                </a:solidFill>
                <a:latin typeface="Verdana" pitchFamily="34" charset="0"/>
              </a:rPr>
              <a:t>Gabriele </a:t>
            </a:r>
            <a:r>
              <a:rPr lang="de-DE" sz="1300" dirty="0" err="1" smtClean="0">
                <a:solidFill>
                  <a:srgbClr val="000000"/>
                </a:solidFill>
                <a:latin typeface="Verdana" pitchFamily="34" charset="0"/>
              </a:rPr>
              <a:t>Göser</a:t>
            </a:r>
            <a:endParaRPr lang="de-DE" sz="1300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r>
              <a:rPr lang="de-DE" sz="1300" dirty="0" smtClean="0">
                <a:solidFill>
                  <a:srgbClr val="000000"/>
                </a:solidFill>
                <a:latin typeface="Verdana" pitchFamily="34" charset="0"/>
              </a:rPr>
              <a:t>Universitätsbibliothek </a:t>
            </a:r>
            <a:r>
              <a:rPr lang="de-DE" sz="1300" dirty="0">
                <a:solidFill>
                  <a:srgbClr val="000000"/>
                </a:solidFill>
                <a:latin typeface="Verdana" pitchFamily="34" charset="0"/>
              </a:rPr>
              <a:t>Regensburg</a:t>
            </a:r>
          </a:p>
          <a:p>
            <a:pPr eaLnBrk="0" hangingPunct="0"/>
            <a:r>
              <a:rPr lang="de-DE" sz="1300" dirty="0">
                <a:solidFill>
                  <a:srgbClr val="000000"/>
                </a:solidFill>
                <a:latin typeface="Verdana" pitchFamily="34" charset="0"/>
              </a:rPr>
              <a:t>93042 Regensburg</a:t>
            </a:r>
          </a:p>
          <a:p>
            <a:pPr eaLnBrk="0" hangingPunct="0"/>
            <a:r>
              <a:rPr lang="de-DE" sz="1300" dirty="0" smtClean="0">
                <a:solidFill>
                  <a:srgbClr val="000000"/>
                </a:solidFill>
                <a:latin typeface="Verdana" pitchFamily="34" charset="0"/>
              </a:rPr>
              <a:t>E-Mail: gabriele.goeser@bibliothek.uni-regensburg.de </a:t>
            </a:r>
            <a:endParaRPr lang="de-DE" sz="1300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r>
              <a:rPr lang="de-DE" sz="1300" dirty="0">
                <a:latin typeface="Verdana" pitchFamily="34" charset="0"/>
              </a:rPr>
              <a:t>http://www.bibliothek.uni-regensburg.de/ </a:t>
            </a:r>
          </a:p>
          <a:p>
            <a:pPr algn="ctr" eaLnBrk="0" hangingPunct="0"/>
            <a:endParaRPr lang="de-DE" sz="1300" dirty="0">
              <a:latin typeface="Verdana" pitchFamily="34" charset="0"/>
            </a:endParaRPr>
          </a:p>
        </p:txBody>
      </p:sp>
      <p:pic>
        <p:nvPicPr>
          <p:cNvPr id="7" name="Picture 8" descr="P7040002_nachbearbeit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66" y="3355107"/>
            <a:ext cx="42306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5400600" cy="526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Grafik 18" descr="Deutschland_K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429312"/>
            <a:ext cx="2304256" cy="27998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Flussdiagramm: Verbindungsstelle 20"/>
          <p:cNvSpPr/>
          <p:nvPr/>
        </p:nvSpPr>
        <p:spPr>
          <a:xfrm>
            <a:off x="7956376" y="4581128"/>
            <a:ext cx="144016" cy="14401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7342502" y="5446781"/>
            <a:ext cx="1405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err="1" smtClean="0">
                <a:latin typeface="Verdana" pitchFamily="34" charset="0"/>
              </a:rPr>
              <a:t>Allemagne</a:t>
            </a:r>
            <a:endParaRPr lang="de-DE" sz="16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 err="1" smtClean="0">
                <a:latin typeface="Verdana" pitchFamily="34" charset="0"/>
              </a:rPr>
              <a:t>Bavière</a:t>
            </a:r>
            <a:endParaRPr lang="de-DE" sz="16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 smtClean="0">
                <a:latin typeface="Verdana" pitchFamily="34" charset="0"/>
              </a:rPr>
              <a:t>Regensburg</a:t>
            </a:r>
            <a:endParaRPr lang="de-DE" sz="1600" dirty="0">
              <a:latin typeface="Verdana" pitchFamily="34" charset="0"/>
            </a:endParaRPr>
          </a:p>
        </p:txBody>
      </p:sp>
      <p:sp>
        <p:nvSpPr>
          <p:cNvPr id="23" name="Flussdiagramm: Verbindungsstelle 22"/>
          <p:cNvSpPr/>
          <p:nvPr/>
        </p:nvSpPr>
        <p:spPr>
          <a:xfrm>
            <a:off x="7164288" y="6309320"/>
            <a:ext cx="144016" cy="14401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7096435" y="5949280"/>
            <a:ext cx="283877" cy="288032"/>
          </a:xfrm>
          <a:custGeom>
            <a:avLst/>
            <a:gdLst>
              <a:gd name="connsiteX0" fmla="*/ 23661 w 1061596"/>
              <a:gd name="connsiteY0" fmla="*/ 206276 h 1077133"/>
              <a:gd name="connsiteX1" fmla="*/ 81718 w 1061596"/>
              <a:gd name="connsiteY1" fmla="*/ 90161 h 1077133"/>
              <a:gd name="connsiteX2" fmla="*/ 110747 w 1061596"/>
              <a:gd name="connsiteY2" fmla="*/ 46619 h 1077133"/>
              <a:gd name="connsiteX3" fmla="*/ 197833 w 1061596"/>
              <a:gd name="connsiteY3" fmla="*/ 17590 h 1077133"/>
              <a:gd name="connsiteX4" fmla="*/ 241375 w 1061596"/>
              <a:gd name="connsiteY4" fmla="*/ 3076 h 1077133"/>
              <a:gd name="connsiteX5" fmla="*/ 342975 w 1061596"/>
              <a:gd name="connsiteY5" fmla="*/ 17590 h 1077133"/>
              <a:gd name="connsiteX6" fmla="*/ 647775 w 1061596"/>
              <a:gd name="connsiteY6" fmla="*/ 32104 h 1077133"/>
              <a:gd name="connsiteX7" fmla="*/ 662290 w 1061596"/>
              <a:gd name="connsiteY7" fmla="*/ 104676 h 1077133"/>
              <a:gd name="connsiteX8" fmla="*/ 705833 w 1061596"/>
              <a:gd name="connsiteY8" fmla="*/ 119190 h 1077133"/>
              <a:gd name="connsiteX9" fmla="*/ 807433 w 1061596"/>
              <a:gd name="connsiteY9" fmla="*/ 133704 h 1077133"/>
              <a:gd name="connsiteX10" fmla="*/ 850975 w 1061596"/>
              <a:gd name="connsiteY10" fmla="*/ 162733 h 1077133"/>
              <a:gd name="connsiteX11" fmla="*/ 865490 w 1061596"/>
              <a:gd name="connsiteY11" fmla="*/ 206276 h 1077133"/>
              <a:gd name="connsiteX12" fmla="*/ 880004 w 1061596"/>
              <a:gd name="connsiteY12" fmla="*/ 409476 h 1077133"/>
              <a:gd name="connsiteX13" fmla="*/ 967090 w 1061596"/>
              <a:gd name="connsiteY13" fmla="*/ 467533 h 1077133"/>
              <a:gd name="connsiteX14" fmla="*/ 1010633 w 1061596"/>
              <a:gd name="connsiteY14" fmla="*/ 496561 h 1077133"/>
              <a:gd name="connsiteX15" fmla="*/ 1025147 w 1061596"/>
              <a:gd name="connsiteY15" fmla="*/ 540104 h 1077133"/>
              <a:gd name="connsiteX16" fmla="*/ 1054175 w 1061596"/>
              <a:gd name="connsiteY16" fmla="*/ 641704 h 1077133"/>
              <a:gd name="connsiteX17" fmla="*/ 1039661 w 1061596"/>
              <a:gd name="connsiteY17" fmla="*/ 685247 h 1077133"/>
              <a:gd name="connsiteX18" fmla="*/ 967090 w 1061596"/>
              <a:gd name="connsiteY18" fmla="*/ 699761 h 1077133"/>
              <a:gd name="connsiteX19" fmla="*/ 909033 w 1061596"/>
              <a:gd name="connsiteY19" fmla="*/ 714276 h 1077133"/>
              <a:gd name="connsiteX20" fmla="*/ 865490 w 1061596"/>
              <a:gd name="connsiteY20" fmla="*/ 743304 h 1077133"/>
              <a:gd name="connsiteX21" fmla="*/ 894518 w 1061596"/>
              <a:gd name="connsiteY21" fmla="*/ 917476 h 1077133"/>
              <a:gd name="connsiteX22" fmla="*/ 880004 w 1061596"/>
              <a:gd name="connsiteY22" fmla="*/ 1004561 h 1077133"/>
              <a:gd name="connsiteX23" fmla="*/ 836461 w 1061596"/>
              <a:gd name="connsiteY23" fmla="*/ 990047 h 1077133"/>
              <a:gd name="connsiteX24" fmla="*/ 749375 w 1061596"/>
              <a:gd name="connsiteY24" fmla="*/ 946504 h 1077133"/>
              <a:gd name="connsiteX25" fmla="*/ 546175 w 1061596"/>
              <a:gd name="connsiteY25" fmla="*/ 961019 h 1077133"/>
              <a:gd name="connsiteX26" fmla="*/ 473604 w 1061596"/>
              <a:gd name="connsiteY26" fmla="*/ 1048104 h 1077133"/>
              <a:gd name="connsiteX27" fmla="*/ 430061 w 1061596"/>
              <a:gd name="connsiteY27" fmla="*/ 1077133 h 1077133"/>
              <a:gd name="connsiteX28" fmla="*/ 357490 w 1061596"/>
              <a:gd name="connsiteY28" fmla="*/ 1062619 h 1077133"/>
              <a:gd name="connsiteX29" fmla="*/ 313947 w 1061596"/>
              <a:gd name="connsiteY29" fmla="*/ 1033590 h 1077133"/>
              <a:gd name="connsiteX30" fmla="*/ 255890 w 1061596"/>
              <a:gd name="connsiteY30" fmla="*/ 1048104 h 1077133"/>
              <a:gd name="connsiteX31" fmla="*/ 226861 w 1061596"/>
              <a:gd name="connsiteY31" fmla="*/ 1004561 h 1077133"/>
              <a:gd name="connsiteX32" fmla="*/ 183318 w 1061596"/>
              <a:gd name="connsiteY32" fmla="*/ 990047 h 1077133"/>
              <a:gd name="connsiteX33" fmla="*/ 226861 w 1061596"/>
              <a:gd name="connsiteY33" fmla="*/ 902961 h 1077133"/>
              <a:gd name="connsiteX34" fmla="*/ 241375 w 1061596"/>
              <a:gd name="connsiteY34" fmla="*/ 714276 h 1077133"/>
              <a:gd name="connsiteX35" fmla="*/ 284918 w 1061596"/>
              <a:gd name="connsiteY35" fmla="*/ 699761 h 1077133"/>
              <a:gd name="connsiteX36" fmla="*/ 241375 w 1061596"/>
              <a:gd name="connsiteY36" fmla="*/ 409476 h 1077133"/>
              <a:gd name="connsiteX37" fmla="*/ 183318 w 1061596"/>
              <a:gd name="connsiteY37" fmla="*/ 307876 h 1077133"/>
              <a:gd name="connsiteX38" fmla="*/ 154290 w 1061596"/>
              <a:gd name="connsiteY38" fmla="*/ 264333 h 1077133"/>
              <a:gd name="connsiteX39" fmla="*/ 81718 w 1061596"/>
              <a:gd name="connsiteY39" fmla="*/ 249819 h 1077133"/>
              <a:gd name="connsiteX40" fmla="*/ 38175 w 1061596"/>
              <a:gd name="connsiteY40" fmla="*/ 235304 h 1077133"/>
              <a:gd name="connsiteX41" fmla="*/ 23661 w 1061596"/>
              <a:gd name="connsiteY41" fmla="*/ 206276 h 107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61596" h="1077133">
                <a:moveTo>
                  <a:pt x="23661" y="206276"/>
                </a:moveTo>
                <a:cubicBezTo>
                  <a:pt x="53128" y="0"/>
                  <a:pt x="0" y="155534"/>
                  <a:pt x="81718" y="90161"/>
                </a:cubicBezTo>
                <a:cubicBezTo>
                  <a:pt x="95339" y="79264"/>
                  <a:pt x="95955" y="55864"/>
                  <a:pt x="110747" y="46619"/>
                </a:cubicBezTo>
                <a:cubicBezTo>
                  <a:pt x="136695" y="30402"/>
                  <a:pt x="168804" y="27266"/>
                  <a:pt x="197833" y="17590"/>
                </a:cubicBezTo>
                <a:lnTo>
                  <a:pt x="241375" y="3076"/>
                </a:lnTo>
                <a:cubicBezTo>
                  <a:pt x="275242" y="7914"/>
                  <a:pt x="308851" y="15153"/>
                  <a:pt x="342975" y="17590"/>
                </a:cubicBezTo>
                <a:cubicBezTo>
                  <a:pt x="444432" y="24837"/>
                  <a:pt x="549644" y="5341"/>
                  <a:pt x="647775" y="32104"/>
                </a:cubicBezTo>
                <a:cubicBezTo>
                  <a:pt x="671576" y="38595"/>
                  <a:pt x="648606" y="84150"/>
                  <a:pt x="662290" y="104676"/>
                </a:cubicBezTo>
                <a:cubicBezTo>
                  <a:pt x="670777" y="117406"/>
                  <a:pt x="690831" y="116190"/>
                  <a:pt x="705833" y="119190"/>
                </a:cubicBezTo>
                <a:cubicBezTo>
                  <a:pt x="739379" y="125899"/>
                  <a:pt x="773566" y="128866"/>
                  <a:pt x="807433" y="133704"/>
                </a:cubicBezTo>
                <a:cubicBezTo>
                  <a:pt x="821947" y="143380"/>
                  <a:pt x="840078" y="149112"/>
                  <a:pt x="850975" y="162733"/>
                </a:cubicBezTo>
                <a:cubicBezTo>
                  <a:pt x="860532" y="174680"/>
                  <a:pt x="863702" y="191081"/>
                  <a:pt x="865490" y="206276"/>
                </a:cubicBezTo>
                <a:cubicBezTo>
                  <a:pt x="873424" y="273717"/>
                  <a:pt x="855392" y="346187"/>
                  <a:pt x="880004" y="409476"/>
                </a:cubicBezTo>
                <a:cubicBezTo>
                  <a:pt x="892649" y="441992"/>
                  <a:pt x="938061" y="448181"/>
                  <a:pt x="967090" y="467533"/>
                </a:cubicBezTo>
                <a:lnTo>
                  <a:pt x="1010633" y="496561"/>
                </a:lnTo>
                <a:cubicBezTo>
                  <a:pt x="1015471" y="511075"/>
                  <a:pt x="1020944" y="525393"/>
                  <a:pt x="1025147" y="540104"/>
                </a:cubicBezTo>
                <a:cubicBezTo>
                  <a:pt x="1061596" y="667679"/>
                  <a:pt x="1019375" y="537303"/>
                  <a:pt x="1054175" y="641704"/>
                </a:cubicBezTo>
                <a:cubicBezTo>
                  <a:pt x="1049337" y="656218"/>
                  <a:pt x="1052391" y="676760"/>
                  <a:pt x="1039661" y="685247"/>
                </a:cubicBezTo>
                <a:cubicBezTo>
                  <a:pt x="1019135" y="698931"/>
                  <a:pt x="991172" y="694409"/>
                  <a:pt x="967090" y="699761"/>
                </a:cubicBezTo>
                <a:cubicBezTo>
                  <a:pt x="947617" y="704088"/>
                  <a:pt x="928385" y="709438"/>
                  <a:pt x="909033" y="714276"/>
                </a:cubicBezTo>
                <a:cubicBezTo>
                  <a:pt x="894519" y="723952"/>
                  <a:pt x="868611" y="726141"/>
                  <a:pt x="865490" y="743304"/>
                </a:cubicBezTo>
                <a:cubicBezTo>
                  <a:pt x="854052" y="806212"/>
                  <a:pt x="875803" y="861329"/>
                  <a:pt x="894518" y="917476"/>
                </a:cubicBezTo>
                <a:cubicBezTo>
                  <a:pt x="889680" y="946504"/>
                  <a:pt x="898388" y="981581"/>
                  <a:pt x="880004" y="1004561"/>
                </a:cubicBezTo>
                <a:cubicBezTo>
                  <a:pt x="870447" y="1016508"/>
                  <a:pt x="850145" y="996889"/>
                  <a:pt x="836461" y="990047"/>
                </a:cubicBezTo>
                <a:cubicBezTo>
                  <a:pt x="723907" y="933771"/>
                  <a:pt x="858829" y="982990"/>
                  <a:pt x="749375" y="946504"/>
                </a:cubicBezTo>
                <a:cubicBezTo>
                  <a:pt x="681642" y="951342"/>
                  <a:pt x="612276" y="945466"/>
                  <a:pt x="546175" y="961019"/>
                </a:cubicBezTo>
                <a:cubicBezTo>
                  <a:pt x="515083" y="968335"/>
                  <a:pt x="492956" y="1028752"/>
                  <a:pt x="473604" y="1048104"/>
                </a:cubicBezTo>
                <a:cubicBezTo>
                  <a:pt x="461269" y="1060439"/>
                  <a:pt x="444575" y="1067457"/>
                  <a:pt x="430061" y="1077133"/>
                </a:cubicBezTo>
                <a:cubicBezTo>
                  <a:pt x="405871" y="1072295"/>
                  <a:pt x="380589" y="1071281"/>
                  <a:pt x="357490" y="1062619"/>
                </a:cubicBezTo>
                <a:cubicBezTo>
                  <a:pt x="341157" y="1056494"/>
                  <a:pt x="331216" y="1036057"/>
                  <a:pt x="313947" y="1033590"/>
                </a:cubicBezTo>
                <a:cubicBezTo>
                  <a:pt x="294200" y="1030769"/>
                  <a:pt x="275242" y="1043266"/>
                  <a:pt x="255890" y="1048104"/>
                </a:cubicBezTo>
                <a:cubicBezTo>
                  <a:pt x="246214" y="1033590"/>
                  <a:pt x="240483" y="1015458"/>
                  <a:pt x="226861" y="1004561"/>
                </a:cubicBezTo>
                <a:cubicBezTo>
                  <a:pt x="214914" y="995004"/>
                  <a:pt x="190160" y="1003731"/>
                  <a:pt x="183318" y="990047"/>
                </a:cubicBezTo>
                <a:cubicBezTo>
                  <a:pt x="174734" y="972879"/>
                  <a:pt x="221973" y="910294"/>
                  <a:pt x="226861" y="902961"/>
                </a:cubicBezTo>
                <a:cubicBezTo>
                  <a:pt x="231699" y="840066"/>
                  <a:pt x="224045" y="774930"/>
                  <a:pt x="241375" y="714276"/>
                </a:cubicBezTo>
                <a:cubicBezTo>
                  <a:pt x="245578" y="699565"/>
                  <a:pt x="283228" y="714967"/>
                  <a:pt x="284918" y="699761"/>
                </a:cubicBezTo>
                <a:cubicBezTo>
                  <a:pt x="307856" y="493319"/>
                  <a:pt x="307959" y="509351"/>
                  <a:pt x="241375" y="409476"/>
                </a:cubicBezTo>
                <a:cubicBezTo>
                  <a:pt x="215889" y="282044"/>
                  <a:pt x="252727" y="377285"/>
                  <a:pt x="183318" y="307876"/>
                </a:cubicBezTo>
                <a:cubicBezTo>
                  <a:pt x="170983" y="295541"/>
                  <a:pt x="169436" y="272988"/>
                  <a:pt x="154290" y="264333"/>
                </a:cubicBezTo>
                <a:cubicBezTo>
                  <a:pt x="132871" y="252093"/>
                  <a:pt x="105651" y="255802"/>
                  <a:pt x="81718" y="249819"/>
                </a:cubicBezTo>
                <a:cubicBezTo>
                  <a:pt x="66875" y="246108"/>
                  <a:pt x="52689" y="240142"/>
                  <a:pt x="38175" y="235304"/>
                </a:cubicBezTo>
                <a:lnTo>
                  <a:pt x="23661" y="206276"/>
                </a:lnTo>
                <a:close/>
              </a:path>
            </a:pathLst>
          </a:custGeom>
          <a:solidFill>
            <a:srgbClr val="E2C5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lussdiagramm: Verbindungsstelle 24"/>
          <p:cNvSpPr/>
          <p:nvPr/>
        </p:nvSpPr>
        <p:spPr>
          <a:xfrm>
            <a:off x="3131840" y="4365104"/>
            <a:ext cx="72008" cy="7200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2699792" y="836712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Verdana" pitchFamily="34" charset="0"/>
              </a:rPr>
              <a:t>D’abord</a:t>
            </a:r>
            <a:r>
              <a:rPr lang="en-US" sz="1600" dirty="0">
                <a:latin typeface="Verdana" pitchFamily="34" charset="0"/>
              </a:rPr>
              <a:t> je me </a:t>
            </a:r>
            <a:r>
              <a:rPr lang="en-US" sz="1600" dirty="0" err="1">
                <a:latin typeface="Verdana" pitchFamily="34" charset="0"/>
              </a:rPr>
              <a:t>suis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présentée</a:t>
            </a:r>
            <a:r>
              <a:rPr lang="en-US" sz="1600" dirty="0">
                <a:latin typeface="Verdana" pitchFamily="34" charset="0"/>
              </a:rPr>
              <a:t> et </a:t>
            </a:r>
            <a:r>
              <a:rPr lang="en-US" sz="1600" dirty="0" err="1">
                <a:latin typeface="Verdana" pitchFamily="34" charset="0"/>
              </a:rPr>
              <a:t>j’ai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expliqué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où</a:t>
            </a:r>
            <a:r>
              <a:rPr lang="en-US" sz="1600" dirty="0">
                <a:latin typeface="Verdana" pitchFamily="34" charset="0"/>
              </a:rPr>
              <a:t> se </a:t>
            </a:r>
            <a:r>
              <a:rPr lang="en-US" sz="1600" dirty="0" err="1">
                <a:latin typeface="Verdana" pitchFamily="34" charset="0"/>
              </a:rPr>
              <a:t>situe</a:t>
            </a:r>
            <a:r>
              <a:rPr lang="en-US" sz="1600" dirty="0">
                <a:latin typeface="Verdana" pitchFamily="34" charset="0"/>
              </a:rPr>
              <a:t> la </a:t>
            </a:r>
            <a:r>
              <a:rPr lang="en-US" sz="1600" dirty="0" err="1">
                <a:latin typeface="Verdana" pitchFamily="34" charset="0"/>
              </a:rPr>
              <a:t>Universitätsbibliothek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sur</a:t>
            </a:r>
            <a:r>
              <a:rPr lang="en-US" sz="1600" dirty="0">
                <a:latin typeface="Verdana" pitchFamily="34" charset="0"/>
              </a:rPr>
              <a:t> le plan </a:t>
            </a:r>
            <a:r>
              <a:rPr lang="en-US" sz="1600" dirty="0" err="1" smtClean="0">
                <a:latin typeface="Verdana" pitchFamily="34" charset="0"/>
              </a:rPr>
              <a:t>géographique</a:t>
            </a:r>
            <a:r>
              <a:rPr lang="en-US" sz="1600" dirty="0" smtClean="0">
                <a:latin typeface="Verdana" pitchFamily="34" charset="0"/>
              </a:rPr>
              <a:t>.</a:t>
            </a:r>
            <a:endParaRPr lang="de-DE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egensburg_Steinerne_Bruecke_06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0"/>
            <a:ext cx="10222992" cy="688538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3528" y="620688"/>
            <a:ext cx="4734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Verdana" pitchFamily="34" charset="0"/>
              </a:rPr>
              <a:t>Voici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une</a:t>
            </a:r>
            <a:r>
              <a:rPr lang="en-US" sz="1600" b="1" dirty="0">
                <a:latin typeface="Verdana" pitchFamily="34" charset="0"/>
              </a:rPr>
              <a:t> photo de la </a:t>
            </a:r>
            <a:r>
              <a:rPr lang="en-US" sz="1600" b="1" dirty="0" err="1">
                <a:latin typeface="Verdana" pitchFamily="34" charset="0"/>
              </a:rPr>
              <a:t>ville</a:t>
            </a:r>
            <a:r>
              <a:rPr lang="en-US" sz="1600" b="1" dirty="0">
                <a:latin typeface="Verdana" pitchFamily="34" charset="0"/>
              </a:rPr>
              <a:t> de Regensburg avec la </a:t>
            </a:r>
            <a:r>
              <a:rPr lang="en-US" sz="1600" b="1" dirty="0" err="1">
                <a:latin typeface="Verdana" pitchFamily="34" charset="0"/>
              </a:rPr>
              <a:t>cathédrale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gothique</a:t>
            </a:r>
            <a:r>
              <a:rPr lang="en-US" sz="1600" b="1" dirty="0">
                <a:latin typeface="Verdana" pitchFamily="34" charset="0"/>
              </a:rPr>
              <a:t> Saint-Pierre et le </a:t>
            </a:r>
            <a:r>
              <a:rPr lang="en-US" sz="1600" b="1" dirty="0" err="1">
                <a:latin typeface="Verdana" pitchFamily="34" charset="0"/>
              </a:rPr>
              <a:t>pont</a:t>
            </a:r>
            <a:r>
              <a:rPr lang="en-US" sz="1600" b="1" dirty="0">
                <a:latin typeface="Verdana" pitchFamily="34" charset="0"/>
              </a:rPr>
              <a:t> de </a:t>
            </a:r>
            <a:r>
              <a:rPr lang="en-US" sz="1600" b="1" dirty="0" err="1">
                <a:latin typeface="Verdana" pitchFamily="34" charset="0"/>
              </a:rPr>
              <a:t>pierre</a:t>
            </a:r>
            <a:r>
              <a:rPr lang="en-US" sz="1600" b="1" dirty="0">
                <a:latin typeface="Verdana" pitchFamily="34" charset="0"/>
              </a:rPr>
              <a:t>, un </a:t>
            </a:r>
            <a:r>
              <a:rPr lang="en-US" sz="1600" b="1" dirty="0" err="1">
                <a:latin typeface="Verdana" pitchFamily="34" charset="0"/>
              </a:rPr>
              <a:t>pont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très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vieux</a:t>
            </a:r>
            <a:r>
              <a:rPr lang="en-US" sz="1600" b="1" dirty="0">
                <a:latin typeface="Verdana" pitchFamily="34" charset="0"/>
              </a:rPr>
              <a:t>, de </a:t>
            </a:r>
            <a:r>
              <a:rPr lang="en-US" sz="1600" b="1" dirty="0" err="1">
                <a:latin typeface="Verdana" pitchFamily="34" charset="0"/>
              </a:rPr>
              <a:t>l’architecture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romane</a:t>
            </a:r>
            <a:r>
              <a:rPr lang="en-US" sz="1600" b="1" dirty="0">
                <a:latin typeface="Verdana" pitchFamily="34" charset="0"/>
              </a:rPr>
              <a:t>.</a:t>
            </a:r>
            <a:endParaRPr lang="de-DE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bibliothek.uni-regensburg.de/lageplaene/lesesaele.png"/>
          <p:cNvPicPr>
            <a:picLocks noChangeAspect="1" noChangeArrowheads="1"/>
          </p:cNvPicPr>
          <p:nvPr/>
        </p:nvPicPr>
        <p:blipFill>
          <a:blip r:embed="rId2" cstate="print"/>
          <a:srcRect r="21251"/>
          <a:stretch>
            <a:fillRect/>
          </a:stretch>
        </p:blipFill>
        <p:spPr bwMode="auto">
          <a:xfrm>
            <a:off x="611560" y="1268760"/>
            <a:ext cx="6812986" cy="5392800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899592" y="1844824"/>
            <a:ext cx="7416824" cy="0"/>
          </a:xfrm>
          <a:prstGeom prst="line">
            <a:avLst/>
          </a:prstGeom>
          <a:ln w="12700">
            <a:solidFill>
              <a:srgbClr val="8E8E8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feld 28"/>
          <p:cNvSpPr txBox="1">
            <a:spLocks noChangeArrowheads="1"/>
          </p:cNvSpPr>
          <p:nvPr/>
        </p:nvSpPr>
        <p:spPr bwMode="auto">
          <a:xfrm>
            <a:off x="827584" y="1475492"/>
            <a:ext cx="742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Verdana" pitchFamily="34" charset="0"/>
              </a:rPr>
              <a:t>14 </a:t>
            </a:r>
            <a:r>
              <a:rPr lang="en-US" b="1" dirty="0" err="1" smtClean="0">
                <a:latin typeface="Verdana" pitchFamily="34" charset="0"/>
              </a:rPr>
              <a:t>salles</a:t>
            </a:r>
            <a:r>
              <a:rPr lang="en-US" b="1" dirty="0" smtClean="0">
                <a:latin typeface="Verdana" pitchFamily="34" charset="0"/>
              </a:rPr>
              <a:t> de lecture </a:t>
            </a:r>
            <a:r>
              <a:rPr lang="en-US" b="1" dirty="0" err="1" smtClean="0">
                <a:latin typeface="Verdana" pitchFamily="34" charset="0"/>
              </a:rPr>
              <a:t>décentralisées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</a:rPr>
              <a:t>sur</a:t>
            </a:r>
            <a:r>
              <a:rPr lang="en-US" b="1" dirty="0" smtClean="0">
                <a:latin typeface="Verdana" pitchFamily="34" charset="0"/>
              </a:rPr>
              <a:t> le campus… </a:t>
            </a:r>
          </a:p>
        </p:txBody>
      </p:sp>
      <p:sp>
        <p:nvSpPr>
          <p:cNvPr id="15" name="Rechteck 14"/>
          <p:cNvSpPr/>
          <p:nvPr/>
        </p:nvSpPr>
        <p:spPr>
          <a:xfrm>
            <a:off x="179512" y="6209928"/>
            <a:ext cx="33123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  <a:latin typeface="Verdana" pitchFamily="34" charset="0"/>
              </a:rPr>
              <a:t>campus</a:t>
            </a:r>
            <a:r>
              <a:rPr lang="de-DE" sz="1200" dirty="0" smtClean="0">
                <a:solidFill>
                  <a:schemeClr val="tx1"/>
                </a:solidFill>
                <a:latin typeface="Verdana" pitchFamily="34" charset="0"/>
              </a:rPr>
              <a:t> de </a:t>
            </a:r>
            <a:r>
              <a:rPr lang="de-DE" sz="1200" dirty="0" err="1" smtClean="0">
                <a:solidFill>
                  <a:schemeClr val="tx1"/>
                </a:solidFill>
                <a:latin typeface="Verdana" pitchFamily="34" charset="0"/>
              </a:rPr>
              <a:t>l‘Université</a:t>
            </a:r>
            <a:r>
              <a:rPr lang="de-DE" sz="1200" dirty="0" smtClean="0">
                <a:solidFill>
                  <a:schemeClr val="tx1"/>
                </a:solidFill>
                <a:latin typeface="Verdana" pitchFamily="34" charset="0"/>
              </a:rPr>
              <a:t> de Regensburg</a:t>
            </a:r>
            <a:endParaRPr lang="de-DE" sz="1200" dirty="0"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515719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</a:rPr>
              <a:t>… et à </a:t>
            </a:r>
            <a:r>
              <a:rPr lang="de-DE" b="1" dirty="0" err="1" smtClean="0">
                <a:latin typeface="Verdana" pitchFamily="34" charset="0"/>
              </a:rPr>
              <a:t>proximité</a:t>
            </a:r>
            <a:r>
              <a:rPr lang="de-DE" b="1" dirty="0" smtClean="0">
                <a:latin typeface="Verdana" pitchFamily="34" charset="0"/>
              </a:rPr>
              <a:t> des </a:t>
            </a:r>
            <a:r>
              <a:rPr lang="de-DE" b="1" dirty="0" err="1" smtClean="0">
                <a:latin typeface="Verdana" pitchFamily="34" charset="0"/>
              </a:rPr>
              <a:t>facultés</a:t>
            </a:r>
            <a:r>
              <a:rPr lang="de-DE" b="1" dirty="0" smtClean="0">
                <a:latin typeface="Verdana" pitchFamily="34" charset="0"/>
              </a:rPr>
              <a:t> individuelles</a:t>
            </a:r>
            <a:endParaRPr lang="de-DE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1556792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i="1" dirty="0" smtClean="0">
              <a:latin typeface="Verdana" pitchFamily="34" charset="0"/>
              <a:cs typeface="Times New Roman" pitchFamily="18" charset="0"/>
            </a:endParaRPr>
          </a:p>
          <a:p>
            <a:r>
              <a:rPr lang="de-DE" sz="1600" i="1" dirty="0" smtClean="0">
                <a:latin typeface="Verdana" pitchFamily="34" charset="0"/>
                <a:cs typeface="Times New Roman" pitchFamily="18" charset="0"/>
              </a:rPr>
              <a:t>Page </a:t>
            </a:r>
            <a:r>
              <a:rPr lang="de-DE" sz="1600" i="1" dirty="0">
                <a:latin typeface="Verdana" pitchFamily="34" charset="0"/>
                <a:cs typeface="Times New Roman" pitchFamily="18" charset="0"/>
              </a:rPr>
              <a:t>4, plan du </a:t>
            </a:r>
            <a:r>
              <a:rPr lang="de-DE" sz="1600" i="1" dirty="0" err="1">
                <a:latin typeface="Verdana" pitchFamily="34" charset="0"/>
                <a:cs typeface="Times New Roman" pitchFamily="18" charset="0"/>
              </a:rPr>
              <a:t>campus</a:t>
            </a:r>
            <a:r>
              <a:rPr lang="de-DE" sz="1600" i="1" dirty="0">
                <a:latin typeface="Verdana" pitchFamily="34" charset="0"/>
                <a:cs typeface="Times New Roman" pitchFamily="18" charset="0"/>
              </a:rPr>
              <a:t> de Regensburg:</a:t>
            </a:r>
          </a:p>
          <a:p>
            <a:endParaRPr lang="de-DE" dirty="0">
              <a:latin typeface="Verdana" pitchFamily="34" charset="0"/>
              <a:cs typeface="Times New Roman" pitchFamily="18" charset="0"/>
            </a:endParaRPr>
          </a:p>
          <a:p>
            <a:r>
              <a:rPr lang="en-US" dirty="0" err="1">
                <a:latin typeface="Verdana" pitchFamily="34" charset="0"/>
                <a:cs typeface="Times New Roman" pitchFamily="18" charset="0"/>
              </a:rPr>
              <a:t>L’Université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de Regensburg a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été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smtClean="0">
                <a:latin typeface="Verdana" pitchFamily="34" charset="0"/>
                <a:cs typeface="Times New Roman" pitchFamily="18" charset="0"/>
              </a:rPr>
              <a:t>fondé 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en 1964; à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ce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temps-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là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endParaRPr lang="en-US" dirty="0" smtClean="0">
              <a:latin typeface="Verdana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Verdana" pitchFamily="34" charset="0"/>
                <a:cs typeface="Times New Roman" pitchFamily="18" charset="0"/>
              </a:rPr>
              <a:t>on 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a appliqué un concept </a:t>
            </a:r>
            <a:r>
              <a:rPr lang="en-US" dirty="0" smtClean="0">
                <a:latin typeface="Verdana" pitchFamily="34" charset="0"/>
                <a:cs typeface="Times New Roman" pitchFamily="18" charset="0"/>
              </a:rPr>
              <a:t>nouveau:</a:t>
            </a:r>
            <a:endParaRPr lang="en-US" dirty="0">
              <a:latin typeface="Verdana" pitchFamily="34" charset="0"/>
              <a:cs typeface="Times New Roman" pitchFamily="18" charset="0"/>
            </a:endParaRPr>
          </a:p>
          <a:p>
            <a:endParaRPr lang="de-DE" dirty="0">
              <a:latin typeface="Verdana" pitchFamily="34" charset="0"/>
              <a:cs typeface="Times New Roman" pitchFamily="18" charset="0"/>
            </a:endParaRPr>
          </a:p>
          <a:p>
            <a:r>
              <a:rPr lang="en-US" dirty="0" err="1">
                <a:latin typeface="Verdana" pitchFamily="34" charset="0"/>
                <a:cs typeface="Times New Roman" pitchFamily="18" charset="0"/>
              </a:rPr>
              <a:t>C’est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une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„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université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campus“, tout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est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à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proximité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Verdana" pitchFamily="34" charset="0"/>
                <a:cs typeface="Times New Roman" pitchFamily="18" charset="0"/>
              </a:rPr>
              <a:t>L’acquisition</a:t>
            </a:r>
            <a:r>
              <a:rPr lang="en-US" dirty="0" smtClean="0">
                <a:latin typeface="Verdana" pitchFamily="34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Verdana" pitchFamily="34" charset="0"/>
                <a:cs typeface="Times New Roman" pitchFamily="18" charset="0"/>
              </a:rPr>
              <a:t>et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l’administration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budgetaire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sont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organisées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de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manière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centrale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y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compris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le personnel</a:t>
            </a:r>
            <a:r>
              <a:rPr lang="en-US" dirty="0" smtClean="0">
                <a:latin typeface="Verdana" pitchFamily="34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Verdana" pitchFamily="34" charset="0"/>
              <a:cs typeface="Times New Roman" pitchFamily="18" charset="0"/>
            </a:endParaRPr>
          </a:p>
          <a:p>
            <a:r>
              <a:rPr lang="en-US" dirty="0" err="1" smtClean="0">
                <a:latin typeface="Verdana" pitchFamily="34" charset="0"/>
                <a:cs typeface="Times New Roman" pitchFamily="18" charset="0"/>
              </a:rPr>
              <a:t>Voici</a:t>
            </a:r>
            <a:r>
              <a:rPr lang="en-US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la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bibliothèque</a:t>
            </a: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Verdana" pitchFamily="34" charset="0"/>
                <a:cs typeface="Times New Roman" pitchFamily="18" charset="0"/>
              </a:rPr>
              <a:t>centrale</a:t>
            </a:r>
            <a:r>
              <a:rPr lang="en-US" dirty="0" smtClean="0">
                <a:latin typeface="Verdana" pitchFamily="34" charset="0"/>
                <a:cs typeface="Times New Roman" pitchFamily="18" charset="0"/>
              </a:rPr>
              <a:t> de la </a:t>
            </a:r>
            <a:r>
              <a:rPr lang="en-US" dirty="0" err="1" smtClean="0">
                <a:latin typeface="Verdana" pitchFamily="34" charset="0"/>
                <a:cs typeface="Times New Roman" pitchFamily="18" charset="0"/>
              </a:rPr>
              <a:t>Universitätsbibliothek</a:t>
            </a:r>
            <a:r>
              <a:rPr lang="en-US" dirty="0" smtClean="0">
                <a:latin typeface="Verdana" pitchFamily="34" charset="0"/>
                <a:cs typeface="Times New Roman" pitchFamily="18" charset="0"/>
              </a:rPr>
              <a:t>.</a:t>
            </a:r>
            <a:endParaRPr lang="en-US" dirty="0">
              <a:latin typeface="Verdana" pitchFamily="34" charset="0"/>
              <a:cs typeface="Times New Roman" pitchFamily="18" charset="0"/>
            </a:endParaRPr>
          </a:p>
          <a:p>
            <a:endParaRPr lang="en-US" dirty="0">
              <a:latin typeface="Verdana" pitchFamily="34" charset="0"/>
              <a:cs typeface="Times New Roman" pitchFamily="18" charset="0"/>
            </a:endParaRPr>
          </a:p>
          <a:p>
            <a:r>
              <a:rPr lang="en-US" dirty="0">
                <a:latin typeface="Verdana" pitchFamily="34" charset="0"/>
              </a:rPr>
              <a:t>Il y a 14 </a:t>
            </a:r>
            <a:r>
              <a:rPr lang="en-US" dirty="0" err="1">
                <a:latin typeface="Verdana" pitchFamily="34" charset="0"/>
              </a:rPr>
              <a:t>salles</a:t>
            </a:r>
            <a:r>
              <a:rPr lang="en-US" dirty="0">
                <a:latin typeface="Verdana" pitchFamily="34" charset="0"/>
              </a:rPr>
              <a:t> de lecture </a:t>
            </a:r>
            <a:r>
              <a:rPr lang="en-US" dirty="0" err="1">
                <a:latin typeface="Verdana" pitchFamily="34" charset="0"/>
              </a:rPr>
              <a:t>décentralisées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sur</a:t>
            </a:r>
            <a:r>
              <a:rPr lang="en-US" dirty="0">
                <a:latin typeface="Verdana" pitchFamily="34" charset="0"/>
              </a:rPr>
              <a:t> le campus et à </a:t>
            </a:r>
            <a:r>
              <a:rPr lang="en-US" dirty="0" err="1">
                <a:latin typeface="Verdana" pitchFamily="34" charset="0"/>
              </a:rPr>
              <a:t>proximité</a:t>
            </a:r>
            <a:r>
              <a:rPr lang="en-US" dirty="0">
                <a:latin typeface="Verdana" pitchFamily="34" charset="0"/>
              </a:rPr>
              <a:t> des </a:t>
            </a:r>
            <a:r>
              <a:rPr lang="en-US" dirty="0" err="1">
                <a:latin typeface="Verdana" pitchFamily="34" charset="0"/>
              </a:rPr>
              <a:t>facultés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individuelles</a:t>
            </a:r>
            <a:r>
              <a:rPr lang="en-US" dirty="0">
                <a:latin typeface="Verdana" pitchFamily="34" charset="0"/>
              </a:rPr>
              <a:t>. </a:t>
            </a:r>
            <a:r>
              <a:rPr lang="en-US" dirty="0" err="1">
                <a:latin typeface="Verdana" pitchFamily="34" charset="0"/>
              </a:rPr>
              <a:t>Voici</a:t>
            </a:r>
            <a:r>
              <a:rPr lang="en-US" dirty="0">
                <a:latin typeface="Verdana" pitchFamily="34" charset="0"/>
              </a:rPr>
              <a:t> par </a:t>
            </a:r>
            <a:r>
              <a:rPr lang="en-US" dirty="0" err="1">
                <a:latin typeface="Verdana" pitchFamily="34" charset="0"/>
              </a:rPr>
              <a:t>exemple</a:t>
            </a:r>
            <a:r>
              <a:rPr lang="en-US" dirty="0">
                <a:latin typeface="Verdana" pitchFamily="34" charset="0"/>
              </a:rPr>
              <a:t> la </a:t>
            </a:r>
            <a:r>
              <a:rPr lang="en-US" dirty="0" err="1">
                <a:latin typeface="Verdana" pitchFamily="34" charset="0"/>
              </a:rPr>
              <a:t>salle</a:t>
            </a:r>
            <a:r>
              <a:rPr lang="en-US" dirty="0">
                <a:latin typeface="Verdana" pitchFamily="34" charset="0"/>
              </a:rPr>
              <a:t> de lecture de la </a:t>
            </a:r>
            <a:r>
              <a:rPr lang="en-US" dirty="0" err="1">
                <a:latin typeface="Verdana" pitchFamily="34" charset="0"/>
              </a:rPr>
              <a:t>mathématique</a:t>
            </a:r>
            <a:r>
              <a:rPr lang="en-US" dirty="0">
                <a:latin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</a:rPr>
              <a:t>voici</a:t>
            </a:r>
            <a:r>
              <a:rPr lang="en-US" dirty="0">
                <a:latin typeface="Verdana" pitchFamily="34" charset="0"/>
              </a:rPr>
              <a:t> les </a:t>
            </a:r>
            <a:r>
              <a:rPr lang="en-US" dirty="0" err="1">
                <a:latin typeface="Verdana" pitchFamily="34" charset="0"/>
              </a:rPr>
              <a:t>salles</a:t>
            </a:r>
            <a:r>
              <a:rPr lang="en-US" dirty="0">
                <a:latin typeface="Verdana" pitchFamily="34" charset="0"/>
              </a:rPr>
              <a:t> de lecture du </a:t>
            </a:r>
            <a:r>
              <a:rPr lang="en-US" dirty="0" err="1">
                <a:latin typeface="Verdana" pitchFamily="34" charset="0"/>
              </a:rPr>
              <a:t>droit</a:t>
            </a:r>
            <a:r>
              <a:rPr lang="en-US" dirty="0">
                <a:latin typeface="Verdana" pitchFamily="34" charset="0"/>
              </a:rPr>
              <a:t> et de </a:t>
            </a:r>
            <a:r>
              <a:rPr lang="en-US" dirty="0" err="1">
                <a:latin typeface="Verdana" pitchFamily="34" charset="0"/>
              </a:rPr>
              <a:t>l’économie</a:t>
            </a:r>
            <a:r>
              <a:rPr lang="en-US" dirty="0">
                <a:latin typeface="Verdana" pitchFamily="34" charset="0"/>
              </a:rPr>
              <a:t>.</a:t>
            </a:r>
            <a:endParaRPr lang="de-DE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3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1556792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i="1" dirty="0" smtClean="0">
              <a:latin typeface="Verdana" pitchFamily="34" charset="0"/>
              <a:cs typeface="Times New Roman" pitchFamily="18" charset="0"/>
            </a:endParaRPr>
          </a:p>
          <a:p>
            <a:r>
              <a:rPr lang="de-DE" sz="1600" i="1" dirty="0" smtClean="0">
                <a:latin typeface="Verdana" pitchFamily="34" charset="0"/>
                <a:cs typeface="Times New Roman" pitchFamily="18" charset="0"/>
              </a:rPr>
              <a:t>Page </a:t>
            </a:r>
            <a:r>
              <a:rPr lang="de-DE" sz="1600" i="1" dirty="0">
                <a:latin typeface="Verdana" pitchFamily="34" charset="0"/>
                <a:cs typeface="Times New Roman" pitchFamily="18" charset="0"/>
              </a:rPr>
              <a:t>4, plan du </a:t>
            </a:r>
            <a:r>
              <a:rPr lang="de-DE" sz="1600" i="1" dirty="0" err="1">
                <a:latin typeface="Verdana" pitchFamily="34" charset="0"/>
                <a:cs typeface="Times New Roman" pitchFamily="18" charset="0"/>
              </a:rPr>
              <a:t>campus</a:t>
            </a:r>
            <a:r>
              <a:rPr lang="de-DE" sz="1600" i="1" dirty="0">
                <a:latin typeface="Verdana" pitchFamily="34" charset="0"/>
                <a:cs typeface="Times New Roman" pitchFamily="18" charset="0"/>
              </a:rPr>
              <a:t> de Regensburg:</a:t>
            </a:r>
          </a:p>
          <a:p>
            <a:endParaRPr lang="de-DE" dirty="0">
              <a:latin typeface="Verdana" pitchFamily="34" charset="0"/>
              <a:cs typeface="Times New Roman" pitchFamily="18" charset="0"/>
            </a:endParaRPr>
          </a:p>
          <a:p>
            <a:r>
              <a:rPr lang="en-US" dirty="0" err="1">
                <a:latin typeface="Verdana" pitchFamily="34" charset="0"/>
              </a:rPr>
              <a:t>Ce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sont</a:t>
            </a:r>
            <a:r>
              <a:rPr lang="en-US" dirty="0">
                <a:latin typeface="Verdana" pitchFamily="34" charset="0"/>
              </a:rPr>
              <a:t> au total 3,6 millions de </a:t>
            </a:r>
            <a:r>
              <a:rPr lang="en-US" dirty="0" err="1">
                <a:latin typeface="Verdana" pitchFamily="34" charset="0"/>
              </a:rPr>
              <a:t>médias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dont</a:t>
            </a:r>
            <a:r>
              <a:rPr lang="en-US" dirty="0">
                <a:latin typeface="Verdana" pitchFamily="34" charset="0"/>
              </a:rPr>
              <a:t> 40 % </a:t>
            </a:r>
            <a:r>
              <a:rPr lang="en-US" dirty="0" err="1">
                <a:latin typeface="Verdana" pitchFamily="34" charset="0"/>
              </a:rPr>
              <a:t>sont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en</a:t>
            </a:r>
          </a:p>
          <a:p>
            <a:r>
              <a:rPr lang="en-US" dirty="0" err="1" smtClean="0">
                <a:latin typeface="Verdana" pitchFamily="34" charset="0"/>
              </a:rPr>
              <a:t>libre-accès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et 60% </a:t>
            </a:r>
            <a:r>
              <a:rPr lang="en-US" dirty="0" err="1">
                <a:latin typeface="Verdana" pitchFamily="34" charset="0"/>
              </a:rPr>
              <a:t>dans</a:t>
            </a:r>
            <a:r>
              <a:rPr lang="en-US" dirty="0">
                <a:latin typeface="Verdana" pitchFamily="34" charset="0"/>
              </a:rPr>
              <a:t> les </a:t>
            </a:r>
            <a:r>
              <a:rPr lang="en-US" dirty="0" err="1">
                <a:latin typeface="Verdana" pitchFamily="34" charset="0"/>
              </a:rPr>
              <a:t>magasins</a:t>
            </a:r>
            <a:r>
              <a:rPr lang="en-US" dirty="0">
                <a:latin typeface="Verdana" pitchFamily="34" charset="0"/>
              </a:rPr>
              <a:t> du </a:t>
            </a:r>
            <a:r>
              <a:rPr lang="en-US" dirty="0" err="1">
                <a:latin typeface="Verdana" pitchFamily="34" charset="0"/>
              </a:rPr>
              <a:t>bâtiment</a:t>
            </a:r>
            <a:r>
              <a:rPr lang="en-US" dirty="0">
                <a:latin typeface="Verdana" pitchFamily="34" charset="0"/>
              </a:rPr>
              <a:t> central de la </a:t>
            </a:r>
            <a:r>
              <a:rPr lang="en-US" dirty="0" err="1">
                <a:latin typeface="Verdana" pitchFamily="34" charset="0"/>
              </a:rPr>
              <a:t>b</a:t>
            </a:r>
            <a:r>
              <a:rPr lang="en-US" dirty="0" err="1" smtClean="0">
                <a:latin typeface="Verdana" pitchFamily="34" charset="0"/>
              </a:rPr>
              <a:t>ibliothèque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u</a:t>
            </a:r>
            <a:r>
              <a:rPr lang="en-US" dirty="0" err="1" smtClean="0">
                <a:latin typeface="Verdana" pitchFamily="34" charset="0"/>
              </a:rPr>
              <a:t>niversitaire</a:t>
            </a:r>
            <a:r>
              <a:rPr lang="en-US" dirty="0" smtClean="0">
                <a:latin typeface="Verdana" pitchFamily="34" charset="0"/>
              </a:rPr>
              <a:t>.</a:t>
            </a:r>
          </a:p>
          <a:p>
            <a:endParaRPr lang="en-US" dirty="0">
              <a:latin typeface="Verdana" pitchFamily="34" charset="0"/>
            </a:endParaRPr>
          </a:p>
          <a:p>
            <a:endParaRPr lang="en-US" dirty="0" smtClean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Les </a:t>
            </a:r>
            <a:r>
              <a:rPr lang="en-US" dirty="0" err="1">
                <a:latin typeface="Verdana" pitchFamily="34" charset="0"/>
              </a:rPr>
              <a:t>usagers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ont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accès</a:t>
            </a:r>
            <a:r>
              <a:rPr lang="en-US" dirty="0">
                <a:latin typeface="Verdana" pitchFamily="34" charset="0"/>
              </a:rPr>
              <a:t> à environ </a:t>
            </a:r>
            <a:r>
              <a:rPr lang="en-US" dirty="0" smtClean="0">
                <a:latin typeface="Verdana" pitchFamily="34" charset="0"/>
              </a:rPr>
              <a:t>500.000 </a:t>
            </a:r>
            <a:r>
              <a:rPr lang="en-US" dirty="0">
                <a:latin typeface="Verdana" pitchFamily="34" charset="0"/>
              </a:rPr>
              <a:t>de e-books et à </a:t>
            </a:r>
            <a:r>
              <a:rPr lang="en-US" dirty="0" smtClean="0">
                <a:latin typeface="Verdana" pitchFamily="34" charset="0"/>
              </a:rPr>
              <a:t>environ 13.000 </a:t>
            </a:r>
            <a:r>
              <a:rPr lang="en-US" dirty="0" err="1">
                <a:latin typeface="Verdana" pitchFamily="34" charset="0"/>
              </a:rPr>
              <a:t>titres</a:t>
            </a:r>
            <a:r>
              <a:rPr lang="en-US" dirty="0">
                <a:latin typeface="Verdana" pitchFamily="34" charset="0"/>
              </a:rPr>
              <a:t> de </a:t>
            </a:r>
            <a:r>
              <a:rPr lang="en-US" dirty="0" err="1">
                <a:latin typeface="Verdana" pitchFamily="34" charset="0"/>
              </a:rPr>
              <a:t>périodiques</a:t>
            </a:r>
            <a:r>
              <a:rPr lang="en-US" dirty="0">
                <a:latin typeface="Verdana" pitchFamily="34" charset="0"/>
              </a:rPr>
              <a:t> sous </a:t>
            </a:r>
            <a:r>
              <a:rPr lang="en-US" dirty="0" err="1">
                <a:latin typeface="Verdana" pitchFamily="34" charset="0"/>
              </a:rPr>
              <a:t>forme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éléctronique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ou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imprimée</a:t>
            </a:r>
            <a:r>
              <a:rPr lang="en-US" dirty="0">
                <a:latin typeface="Verdana" pitchFamily="34" charset="0"/>
              </a:rPr>
              <a:t>.</a:t>
            </a:r>
            <a:endParaRPr lang="de-DE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1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0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268761"/>
            <a:ext cx="8138161" cy="542544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547810" y="892563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/>
              <a:t>bibliothèque</a:t>
            </a:r>
            <a:r>
              <a:rPr lang="en-US" dirty="0"/>
              <a:t> </a:t>
            </a:r>
            <a:r>
              <a:rPr lang="en-US" dirty="0" err="1"/>
              <a:t>centrale</a:t>
            </a:r>
            <a:r>
              <a:rPr lang="en-US" dirty="0"/>
              <a:t>, </a:t>
            </a:r>
            <a:r>
              <a:rPr lang="en-US" dirty="0" err="1"/>
              <a:t>vue</a:t>
            </a:r>
            <a:r>
              <a:rPr lang="en-US" dirty="0"/>
              <a:t> par le lac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1556792"/>
            <a:ext cx="79928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i="1" dirty="0" smtClean="0">
              <a:latin typeface="Verdana" pitchFamily="34" charset="0"/>
              <a:cs typeface="Times New Roman" pitchFamily="18" charset="0"/>
            </a:endParaRPr>
          </a:p>
          <a:p>
            <a:r>
              <a:rPr lang="de-DE" sz="1600" i="1" dirty="0" smtClean="0">
                <a:latin typeface="Verdana" pitchFamily="34" charset="0"/>
                <a:cs typeface="Times New Roman" pitchFamily="18" charset="0"/>
              </a:rPr>
              <a:t>Page 7, </a:t>
            </a:r>
            <a:r>
              <a:rPr lang="en-US" sz="1600" i="1" dirty="0">
                <a:latin typeface="Verdana" pitchFamily="34" charset="0"/>
              </a:rPr>
              <a:t>la </a:t>
            </a:r>
            <a:r>
              <a:rPr lang="en-US" sz="1600" i="1" dirty="0" err="1">
                <a:latin typeface="Verdana" pitchFamily="34" charset="0"/>
              </a:rPr>
              <a:t>bibliothèque</a:t>
            </a:r>
            <a:r>
              <a:rPr lang="en-US" sz="1600" i="1" dirty="0">
                <a:latin typeface="Verdana" pitchFamily="34" charset="0"/>
              </a:rPr>
              <a:t> </a:t>
            </a:r>
            <a:r>
              <a:rPr lang="en-US" sz="1600" i="1" dirty="0" err="1">
                <a:latin typeface="Verdana" pitchFamily="34" charset="0"/>
              </a:rPr>
              <a:t>centrale</a:t>
            </a:r>
            <a:r>
              <a:rPr lang="en-US" sz="1600" i="1" dirty="0">
                <a:latin typeface="Verdana" pitchFamily="34" charset="0"/>
              </a:rPr>
              <a:t>, </a:t>
            </a:r>
            <a:r>
              <a:rPr lang="en-US" sz="1600" i="1" dirty="0" err="1">
                <a:latin typeface="Verdana" pitchFamily="34" charset="0"/>
              </a:rPr>
              <a:t>vue</a:t>
            </a:r>
            <a:r>
              <a:rPr lang="en-US" sz="1600" i="1" dirty="0">
                <a:latin typeface="Verdana" pitchFamily="34" charset="0"/>
              </a:rPr>
              <a:t> par le </a:t>
            </a:r>
            <a:r>
              <a:rPr lang="en-US" sz="1600" i="1" dirty="0" smtClean="0">
                <a:latin typeface="Verdana" pitchFamily="34" charset="0"/>
              </a:rPr>
              <a:t>lac: </a:t>
            </a:r>
            <a:endParaRPr lang="de-DE" sz="1600" i="1" dirty="0">
              <a:latin typeface="Verdana" pitchFamily="34" charset="0"/>
            </a:endParaRPr>
          </a:p>
          <a:p>
            <a:endParaRPr lang="de-DE" dirty="0">
              <a:latin typeface="Verdana" pitchFamily="34" charset="0"/>
              <a:cs typeface="Times New Roman" pitchFamily="18" charset="0"/>
            </a:endParaRPr>
          </a:p>
          <a:p>
            <a:r>
              <a:rPr lang="en-US" dirty="0" err="1">
                <a:latin typeface="Verdana" pitchFamily="34" charset="0"/>
              </a:rPr>
              <a:t>Voici</a:t>
            </a:r>
            <a:r>
              <a:rPr lang="en-US" dirty="0">
                <a:latin typeface="Verdana" pitchFamily="34" charset="0"/>
              </a:rPr>
              <a:t> la </a:t>
            </a:r>
            <a:r>
              <a:rPr lang="en-US" dirty="0" err="1">
                <a:latin typeface="Verdana" pitchFamily="34" charset="0"/>
              </a:rPr>
              <a:t>bibliothèque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centrale</a:t>
            </a:r>
            <a:r>
              <a:rPr lang="en-US" dirty="0">
                <a:latin typeface="Verdana" pitchFamily="34" charset="0"/>
              </a:rPr>
              <a:t> avec de </a:t>
            </a:r>
            <a:r>
              <a:rPr lang="en-US" dirty="0" err="1">
                <a:latin typeface="Verdana" pitchFamily="34" charset="0"/>
              </a:rPr>
              <a:t>différents</a:t>
            </a:r>
            <a:r>
              <a:rPr lang="en-US" dirty="0">
                <a:latin typeface="Verdana" pitchFamily="34" charset="0"/>
              </a:rPr>
              <a:t> services </a:t>
            </a:r>
            <a:r>
              <a:rPr lang="en-US" dirty="0" err="1">
                <a:latin typeface="Verdana" pitchFamily="34" charset="0"/>
              </a:rPr>
              <a:t>centralisés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comme</a:t>
            </a:r>
            <a:r>
              <a:rPr lang="en-US" dirty="0">
                <a:latin typeface="Verdana" pitchFamily="34" charset="0"/>
              </a:rPr>
              <a:t> par </a:t>
            </a:r>
            <a:r>
              <a:rPr lang="en-US" dirty="0" err="1">
                <a:latin typeface="Verdana" pitchFamily="34" charset="0"/>
              </a:rPr>
              <a:t>exemple</a:t>
            </a:r>
            <a:r>
              <a:rPr lang="en-US" dirty="0">
                <a:latin typeface="Verdana" pitchFamily="34" charset="0"/>
              </a:rPr>
              <a:t> le </a:t>
            </a:r>
            <a:r>
              <a:rPr lang="en-US" dirty="0" err="1">
                <a:latin typeface="Verdana" pitchFamily="34" charset="0"/>
              </a:rPr>
              <a:t>centre</a:t>
            </a:r>
            <a:r>
              <a:rPr lang="en-US" dirty="0">
                <a:latin typeface="Verdana" pitchFamily="34" charset="0"/>
              </a:rPr>
              <a:t> des services </a:t>
            </a:r>
            <a:r>
              <a:rPr lang="en-US" dirty="0" err="1">
                <a:latin typeface="Verdana" pitchFamily="34" charset="0"/>
              </a:rPr>
              <a:t>d’information</a:t>
            </a:r>
            <a:r>
              <a:rPr lang="en-US" dirty="0">
                <a:latin typeface="Verdana" pitchFamily="34" charset="0"/>
              </a:rPr>
              <a:t>, les </a:t>
            </a:r>
            <a:r>
              <a:rPr lang="en-US" dirty="0" err="1">
                <a:latin typeface="Verdana" pitchFamily="34" charset="0"/>
              </a:rPr>
              <a:t>grandes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salles</a:t>
            </a:r>
            <a:r>
              <a:rPr lang="en-US" dirty="0">
                <a:latin typeface="Verdana" pitchFamily="34" charset="0"/>
              </a:rPr>
              <a:t> de lecture </a:t>
            </a:r>
            <a:r>
              <a:rPr lang="en-US" dirty="0" err="1">
                <a:latin typeface="Verdana" pitchFamily="34" charset="0"/>
              </a:rPr>
              <a:t>ou</a:t>
            </a:r>
            <a:r>
              <a:rPr lang="en-US" dirty="0">
                <a:latin typeface="Verdana" pitchFamily="34" charset="0"/>
              </a:rPr>
              <a:t> les </a:t>
            </a:r>
            <a:r>
              <a:rPr lang="en-US" dirty="0" err="1">
                <a:latin typeface="Verdana" pitchFamily="34" charset="0"/>
              </a:rPr>
              <a:t>salles</a:t>
            </a:r>
            <a:r>
              <a:rPr lang="en-US" dirty="0">
                <a:latin typeface="Verdana" pitchFamily="34" charset="0"/>
              </a:rPr>
              <a:t> de lecture </a:t>
            </a:r>
            <a:r>
              <a:rPr lang="en-US" dirty="0" err="1">
                <a:latin typeface="Verdana" pitchFamily="34" charset="0"/>
              </a:rPr>
              <a:t>specialisées</a:t>
            </a:r>
            <a:r>
              <a:rPr lang="en-US" dirty="0">
                <a:latin typeface="Verdana" pitchFamily="34" charset="0"/>
              </a:rPr>
              <a:t> par </a:t>
            </a:r>
            <a:r>
              <a:rPr lang="en-US" dirty="0" err="1">
                <a:latin typeface="Verdana" pitchFamily="34" charset="0"/>
              </a:rPr>
              <a:t>exemple</a:t>
            </a:r>
            <a:r>
              <a:rPr lang="en-US" dirty="0">
                <a:latin typeface="Verdana" pitchFamily="34" charset="0"/>
              </a:rPr>
              <a:t> pour les </a:t>
            </a:r>
            <a:r>
              <a:rPr lang="en-US" dirty="0" err="1" smtClean="0">
                <a:latin typeface="Verdana" pitchFamily="34" charset="0"/>
              </a:rPr>
              <a:t>manuscrits</a:t>
            </a:r>
            <a:r>
              <a:rPr lang="en-US" dirty="0" smtClean="0">
                <a:latin typeface="Verdana" pitchFamily="34" charset="0"/>
              </a:rPr>
              <a:t>.</a:t>
            </a:r>
          </a:p>
          <a:p>
            <a:endParaRPr lang="en-US" dirty="0" smtClean="0">
              <a:latin typeface="Verdana" pitchFamily="34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 err="1" smtClean="0">
                <a:latin typeface="Verdana" pitchFamily="34" charset="0"/>
              </a:rPr>
              <a:t>Ce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sont</a:t>
            </a:r>
            <a:r>
              <a:rPr lang="en-US" dirty="0">
                <a:latin typeface="Verdana" pitchFamily="34" charset="0"/>
              </a:rPr>
              <a:t> au total </a:t>
            </a:r>
            <a:r>
              <a:rPr lang="en-US" dirty="0" smtClean="0">
                <a:latin typeface="Verdana" pitchFamily="34" charset="0"/>
              </a:rPr>
              <a:t>3.800 </a:t>
            </a:r>
            <a:r>
              <a:rPr lang="en-US" dirty="0">
                <a:latin typeface="Verdana" pitchFamily="34" charset="0"/>
              </a:rPr>
              <a:t>places </a:t>
            </a:r>
            <a:r>
              <a:rPr lang="en-US" dirty="0" err="1">
                <a:latin typeface="Verdana" pitchFamily="34" charset="0"/>
              </a:rPr>
              <a:t>assises</a:t>
            </a:r>
            <a:r>
              <a:rPr lang="en-US" dirty="0">
                <a:latin typeface="Verdana" pitchFamily="34" charset="0"/>
              </a:rPr>
              <a:t>. Il y a </a:t>
            </a:r>
            <a:r>
              <a:rPr lang="en-US" dirty="0" err="1">
                <a:latin typeface="Verdana" pitchFamily="34" charset="0"/>
              </a:rPr>
              <a:t>aussi</a:t>
            </a:r>
            <a:r>
              <a:rPr lang="en-US" dirty="0">
                <a:latin typeface="Verdana" pitchFamily="34" charset="0"/>
              </a:rPr>
              <a:t> la </a:t>
            </a:r>
            <a:r>
              <a:rPr lang="en-US" dirty="0" err="1">
                <a:latin typeface="Verdana" pitchFamily="34" charset="0"/>
              </a:rPr>
              <a:t>grande</a:t>
            </a:r>
            <a:r>
              <a:rPr lang="en-US" dirty="0">
                <a:latin typeface="Verdana" pitchFamily="34" charset="0"/>
              </a:rPr>
              <a:t> collection de </a:t>
            </a:r>
            <a:r>
              <a:rPr lang="en-US" dirty="0" err="1">
                <a:latin typeface="Verdana" pitchFamily="34" charset="0"/>
              </a:rPr>
              <a:t>livres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d’enseignement</a:t>
            </a:r>
            <a:r>
              <a:rPr lang="en-US" dirty="0">
                <a:latin typeface="Verdana" pitchFamily="34" charset="0"/>
              </a:rPr>
              <a:t> en </a:t>
            </a:r>
            <a:r>
              <a:rPr lang="en-US" dirty="0" err="1">
                <a:latin typeface="Verdana" pitchFamily="34" charset="0"/>
              </a:rPr>
              <a:t>libre-accès</a:t>
            </a:r>
            <a:r>
              <a:rPr lang="en-US" dirty="0">
                <a:latin typeface="Verdana" pitchFamily="34" charset="0"/>
              </a:rPr>
              <a:t>, le prêt à domicile, le prêt-</a:t>
            </a:r>
            <a:r>
              <a:rPr lang="en-US" dirty="0" err="1">
                <a:latin typeface="Verdana" pitchFamily="34" charset="0"/>
              </a:rPr>
              <a:t>interbibliothèques</a:t>
            </a:r>
            <a:r>
              <a:rPr lang="en-US" dirty="0">
                <a:latin typeface="Verdana" pitchFamily="34" charset="0"/>
              </a:rPr>
              <a:t>, les services de </a:t>
            </a:r>
            <a:r>
              <a:rPr lang="en-US" dirty="0" err="1">
                <a:latin typeface="Verdana" pitchFamily="34" charset="0"/>
              </a:rPr>
              <a:t>numérisation</a:t>
            </a:r>
            <a:r>
              <a:rPr lang="en-US" dirty="0">
                <a:latin typeface="Verdana" pitchFamily="34" charset="0"/>
              </a:rPr>
              <a:t> … </a:t>
            </a:r>
            <a:endParaRPr lang="de-DE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8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P509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0" y="0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chemeClr val="bg1"/>
                </a:solidFill>
                <a:latin typeface="Verdana" pitchFamily="34" charset="0"/>
              </a:rPr>
              <a:t>Une</a:t>
            </a:r>
            <a:r>
              <a:rPr lang="de-DE" sz="1600" b="1" dirty="0" smtClean="0">
                <a:solidFill>
                  <a:schemeClr val="bg1"/>
                </a:solidFill>
                <a:latin typeface="Verdana" pitchFamily="34" charset="0"/>
              </a:rPr>
              <a:t> des </a:t>
            </a:r>
            <a:r>
              <a:rPr lang="de-DE" sz="1600" b="1" dirty="0" err="1" smtClean="0">
                <a:solidFill>
                  <a:schemeClr val="bg1"/>
                </a:solidFill>
                <a:latin typeface="Verdana" pitchFamily="34" charset="0"/>
              </a:rPr>
              <a:t>grandes</a:t>
            </a:r>
            <a:r>
              <a:rPr lang="de-DE" sz="1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latin typeface="Verdana" pitchFamily="34" charset="0"/>
              </a:rPr>
              <a:t>salles</a:t>
            </a:r>
            <a:r>
              <a:rPr lang="de-DE" sz="1600" b="1" dirty="0" smtClean="0">
                <a:solidFill>
                  <a:schemeClr val="bg1"/>
                </a:solidFill>
                <a:latin typeface="Verdana" pitchFamily="34" charset="0"/>
              </a:rPr>
              <a:t> de </a:t>
            </a:r>
            <a:r>
              <a:rPr lang="de-DE" sz="1600" b="1" dirty="0" err="1" smtClean="0">
                <a:solidFill>
                  <a:schemeClr val="bg1"/>
                </a:solidFill>
                <a:latin typeface="Verdana" pitchFamily="34" charset="0"/>
              </a:rPr>
              <a:t>lecture</a:t>
            </a:r>
            <a:r>
              <a:rPr lang="de-DE" sz="1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latin typeface="Verdana" pitchFamily="34" charset="0"/>
              </a:rPr>
              <a:t>dans</a:t>
            </a:r>
            <a:r>
              <a:rPr lang="de-DE" sz="1600" b="1" dirty="0" smtClean="0">
                <a:solidFill>
                  <a:schemeClr val="bg1"/>
                </a:solidFill>
                <a:latin typeface="Verdana" pitchFamily="34" charset="0"/>
              </a:rPr>
              <a:t> le </a:t>
            </a:r>
            <a:r>
              <a:rPr lang="de-DE" sz="1600" b="1" dirty="0" err="1" smtClean="0">
                <a:solidFill>
                  <a:schemeClr val="bg1"/>
                </a:solidFill>
                <a:latin typeface="Verdana" pitchFamily="34" charset="0"/>
              </a:rPr>
              <a:t>bâtiment</a:t>
            </a:r>
            <a:r>
              <a:rPr lang="de-DE" sz="1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latin typeface="Verdana" pitchFamily="34" charset="0"/>
              </a:rPr>
              <a:t>central</a:t>
            </a:r>
            <a:endParaRPr lang="de-DE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Bildschirmpräsentation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Gabriele Göser</dc:creator>
  <cp:lastModifiedBy>WXPINST</cp:lastModifiedBy>
  <cp:revision>788</cp:revision>
  <dcterms:modified xsi:type="dcterms:W3CDTF">2012-12-06T06:49:34Z</dcterms:modified>
</cp:coreProperties>
</file>