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5"/>
  </p:notesMasterIdLst>
  <p:handoutMasterIdLst>
    <p:handoutMasterId r:id="rId36"/>
  </p:handoutMasterIdLst>
  <p:sldIdLst>
    <p:sldId id="291" r:id="rId3"/>
    <p:sldId id="257" r:id="rId4"/>
    <p:sldId id="274" r:id="rId5"/>
    <p:sldId id="275" r:id="rId6"/>
    <p:sldId id="292" r:id="rId7"/>
    <p:sldId id="276" r:id="rId8"/>
    <p:sldId id="280" r:id="rId9"/>
    <p:sldId id="299" r:id="rId10"/>
    <p:sldId id="298" r:id="rId11"/>
    <p:sldId id="278" r:id="rId12"/>
    <p:sldId id="279" r:id="rId13"/>
    <p:sldId id="281" r:id="rId14"/>
    <p:sldId id="282" r:id="rId15"/>
    <p:sldId id="293" r:id="rId16"/>
    <p:sldId id="283" r:id="rId17"/>
    <p:sldId id="284" r:id="rId18"/>
    <p:sldId id="285" r:id="rId19"/>
    <p:sldId id="286" r:id="rId20"/>
    <p:sldId id="287" r:id="rId21"/>
    <p:sldId id="294" r:id="rId22"/>
    <p:sldId id="290" r:id="rId23"/>
    <p:sldId id="289" r:id="rId24"/>
    <p:sldId id="258" r:id="rId25"/>
    <p:sldId id="273" r:id="rId26"/>
    <p:sldId id="296" r:id="rId27"/>
    <p:sldId id="262" r:id="rId28"/>
    <p:sldId id="264" r:id="rId29"/>
    <p:sldId id="265" r:id="rId30"/>
    <p:sldId id="266" r:id="rId31"/>
    <p:sldId id="269" r:id="rId32"/>
    <p:sldId id="270" r:id="rId33"/>
    <p:sldId id="271" r:id="rId34"/>
  </p:sldIdLst>
  <p:sldSz cx="9144000" cy="6858000" type="screen4x3"/>
  <p:notesSz cx="7099300" cy="10234613"/>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DejaVu Sans" charset="0"/>
        <a:cs typeface="DejaVu San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DejaVu Sans" charset="0"/>
        <a:cs typeface="DejaVu Sans"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DejaVu Sans" charset="0"/>
        <a:cs typeface="DejaVu Sans"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DejaVu Sans" charset="0"/>
        <a:cs typeface="DejaVu Sans"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DejaVu Sans" charset="0"/>
        <a:cs typeface="DejaVu Sans" charset="0"/>
      </a:defRPr>
    </a:lvl5pPr>
    <a:lvl6pPr marL="2286000" algn="l" defTabSz="914400" rtl="0" eaLnBrk="1" latinLnBrk="0" hangingPunct="1">
      <a:defRPr sz="2400" kern="1200">
        <a:solidFill>
          <a:schemeClr val="bg1"/>
        </a:solidFill>
        <a:latin typeface="Times New Roman" pitchFamily="16" charset="0"/>
        <a:ea typeface="DejaVu Sans" charset="0"/>
        <a:cs typeface="DejaVu Sans" charset="0"/>
      </a:defRPr>
    </a:lvl6pPr>
    <a:lvl7pPr marL="2743200" algn="l" defTabSz="914400" rtl="0" eaLnBrk="1" latinLnBrk="0" hangingPunct="1">
      <a:defRPr sz="2400" kern="1200">
        <a:solidFill>
          <a:schemeClr val="bg1"/>
        </a:solidFill>
        <a:latin typeface="Times New Roman" pitchFamily="16" charset="0"/>
        <a:ea typeface="DejaVu Sans" charset="0"/>
        <a:cs typeface="DejaVu Sans" charset="0"/>
      </a:defRPr>
    </a:lvl7pPr>
    <a:lvl8pPr marL="3200400" algn="l" defTabSz="914400" rtl="0" eaLnBrk="1" latinLnBrk="0" hangingPunct="1">
      <a:defRPr sz="2400" kern="1200">
        <a:solidFill>
          <a:schemeClr val="bg1"/>
        </a:solidFill>
        <a:latin typeface="Times New Roman" pitchFamily="16" charset="0"/>
        <a:ea typeface="DejaVu Sans" charset="0"/>
        <a:cs typeface="DejaVu Sans" charset="0"/>
      </a:defRPr>
    </a:lvl8pPr>
    <a:lvl9pPr marL="3657600" algn="l" defTabSz="914400" rtl="0" eaLnBrk="1" latinLnBrk="0" hangingPunct="1">
      <a:defRPr sz="2400" kern="1200">
        <a:solidFill>
          <a:schemeClr val="bg1"/>
        </a:solidFill>
        <a:latin typeface="Times New Roman" pitchFamily="16" charset="0"/>
        <a:ea typeface="DejaVu Sans" charset="0"/>
        <a:cs typeface="DejaVu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C09336C6-3C41-4EEE-94B3-7E0409DFDC7B}" type="datetimeFigureOut">
              <a:rPr lang="de-DE" smtClean="0"/>
              <a:pPr/>
              <a:t>20.07.2010</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671214A9-94A1-4643-A738-CE50064FEACC}"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9048" tIns="49524" rIns="99048" bIns="49524" anchor="ctr"/>
          <a:lstStyle/>
          <a:p>
            <a:endParaRPr lang="de-DE"/>
          </a:p>
        </p:txBody>
      </p:sp>
      <p:sp>
        <p:nvSpPr>
          <p:cNvPr id="3074" name="Rectangle 2"/>
          <p:cNvSpPr>
            <a:spLocks noGrp="1" noChangeArrowheads="1"/>
          </p:cNvSpPr>
          <p:nvPr>
            <p:ph type="hdr"/>
          </p:nvPr>
        </p:nvSpPr>
        <p:spPr bwMode="auto">
          <a:xfrm>
            <a:off x="1" y="1"/>
            <a:ext cx="3074720" cy="509954"/>
          </a:xfrm>
          <a:prstGeom prst="rect">
            <a:avLst/>
          </a:prstGeom>
          <a:noFill/>
          <a:ln w="9525">
            <a:noFill/>
            <a:round/>
            <a:headEnd/>
            <a:tailEnd/>
          </a:ln>
          <a:effectLst/>
        </p:spPr>
        <p:txBody>
          <a:bodyPr vert="horz" wrap="square" lIns="97488" tIns="50694" rIns="97488" bIns="50694" numCol="1" anchor="t" anchorCtr="0" compatLnSpc="1">
            <a:prstTxWarp prst="textNoShape">
              <a:avLst/>
            </a:prstTxWarp>
          </a:bodyPr>
          <a:lstStyle>
            <a:lvl1pPr eaLnBrk="1">
              <a:tabLst>
                <a:tab pos="784128" algn="l"/>
                <a:tab pos="1568257" algn="l"/>
                <a:tab pos="2352385" algn="l"/>
                <a:tab pos="3136514" algn="l"/>
              </a:tabLst>
              <a:defRPr sz="1300">
                <a:solidFill>
                  <a:srgbClr val="000000"/>
                </a:solidFill>
              </a:defRPr>
            </a:lvl1pPr>
          </a:lstStyle>
          <a:p>
            <a:endParaRPr lang="de-DE"/>
          </a:p>
        </p:txBody>
      </p:sp>
      <p:sp>
        <p:nvSpPr>
          <p:cNvPr id="3075" name="Rectangle 3"/>
          <p:cNvSpPr>
            <a:spLocks noGrp="1" noChangeArrowheads="1"/>
          </p:cNvSpPr>
          <p:nvPr>
            <p:ph type="dt"/>
          </p:nvPr>
        </p:nvSpPr>
        <p:spPr bwMode="auto">
          <a:xfrm>
            <a:off x="4022937" y="1"/>
            <a:ext cx="3074720" cy="509954"/>
          </a:xfrm>
          <a:prstGeom prst="rect">
            <a:avLst/>
          </a:prstGeom>
          <a:noFill/>
          <a:ln w="9525">
            <a:noFill/>
            <a:round/>
            <a:headEnd/>
            <a:tailEnd/>
          </a:ln>
          <a:effectLst/>
        </p:spPr>
        <p:txBody>
          <a:bodyPr vert="horz" wrap="square" lIns="97488" tIns="50694" rIns="97488" bIns="50694" numCol="1" anchor="t" anchorCtr="0" compatLnSpc="1">
            <a:prstTxWarp prst="textNoShape">
              <a:avLst/>
            </a:prstTxWarp>
          </a:bodyPr>
          <a:lstStyle>
            <a:lvl1pPr algn="r" eaLnBrk="1">
              <a:tabLst>
                <a:tab pos="784128" algn="l"/>
                <a:tab pos="1568257" algn="l"/>
                <a:tab pos="2352385" algn="l"/>
                <a:tab pos="3136514" algn="l"/>
              </a:tabLst>
              <a:defRPr sz="1300">
                <a:solidFill>
                  <a:srgbClr val="000000"/>
                </a:solidFill>
              </a:defRPr>
            </a:lvl1pPr>
          </a:lstStyle>
          <a:p>
            <a:endParaRPr lang="de-DE"/>
          </a:p>
        </p:txBody>
      </p:sp>
      <p:sp>
        <p:nvSpPr>
          <p:cNvPr id="3076" name="Rectangle 4"/>
          <p:cNvSpPr>
            <a:spLocks noGrp="1" noRot="1" noChangeAspect="1" noChangeArrowheads="1"/>
          </p:cNvSpPr>
          <p:nvPr>
            <p:ph type="sldImg"/>
          </p:nvPr>
        </p:nvSpPr>
        <p:spPr bwMode="auto">
          <a:xfrm>
            <a:off x="992188" y="768350"/>
            <a:ext cx="5113337" cy="3835400"/>
          </a:xfrm>
          <a:prstGeom prst="rect">
            <a:avLst/>
          </a:prstGeom>
          <a:solidFill>
            <a:srgbClr val="FFFFFF"/>
          </a:solidFill>
          <a:ln w="9360">
            <a:solidFill>
              <a:srgbClr val="000000"/>
            </a:solidFill>
            <a:miter lim="800000"/>
            <a:headEnd/>
            <a:tailEnd/>
          </a:ln>
          <a:effectLst/>
        </p:spPr>
      </p:sp>
      <p:sp>
        <p:nvSpPr>
          <p:cNvPr id="3077" name="Rectangle 5"/>
          <p:cNvSpPr>
            <a:spLocks noGrp="1" noChangeArrowheads="1"/>
          </p:cNvSpPr>
          <p:nvPr>
            <p:ph type="body"/>
          </p:nvPr>
        </p:nvSpPr>
        <p:spPr bwMode="auto">
          <a:xfrm>
            <a:off x="946574" y="4861442"/>
            <a:ext cx="5204510" cy="4603800"/>
          </a:xfrm>
          <a:prstGeom prst="rect">
            <a:avLst/>
          </a:prstGeom>
          <a:noFill/>
          <a:ln w="9525">
            <a:noFill/>
            <a:round/>
            <a:headEnd/>
            <a:tailEnd/>
          </a:ln>
          <a:effectLst/>
        </p:spPr>
        <p:txBody>
          <a:bodyPr vert="horz" wrap="square" lIns="97488" tIns="50694" rIns="97488" bIns="50694" numCol="1" anchor="t" anchorCtr="0" compatLnSpc="1">
            <a:prstTxWarp prst="textNoShape">
              <a:avLst/>
            </a:prstTxWarp>
          </a:bodyPr>
          <a:lstStyle/>
          <a:p>
            <a:pPr lvl="0"/>
            <a:endParaRPr lang="de-DE" smtClean="0"/>
          </a:p>
        </p:txBody>
      </p:sp>
      <p:sp>
        <p:nvSpPr>
          <p:cNvPr id="3078" name="Rectangle 6"/>
          <p:cNvSpPr>
            <a:spLocks noGrp="1" noChangeArrowheads="1"/>
          </p:cNvSpPr>
          <p:nvPr>
            <p:ph type="ftr"/>
          </p:nvPr>
        </p:nvSpPr>
        <p:spPr bwMode="auto">
          <a:xfrm>
            <a:off x="1" y="9722883"/>
            <a:ext cx="3074720" cy="509954"/>
          </a:xfrm>
          <a:prstGeom prst="rect">
            <a:avLst/>
          </a:prstGeom>
          <a:noFill/>
          <a:ln w="9525">
            <a:noFill/>
            <a:round/>
            <a:headEnd/>
            <a:tailEnd/>
          </a:ln>
          <a:effectLst/>
        </p:spPr>
        <p:txBody>
          <a:bodyPr vert="horz" wrap="square" lIns="97488" tIns="50694" rIns="97488" bIns="50694" numCol="1" anchor="b" anchorCtr="0" compatLnSpc="1">
            <a:prstTxWarp prst="textNoShape">
              <a:avLst/>
            </a:prstTxWarp>
          </a:bodyPr>
          <a:lstStyle>
            <a:lvl1pPr eaLnBrk="1">
              <a:tabLst>
                <a:tab pos="784128" algn="l"/>
                <a:tab pos="1568257" algn="l"/>
                <a:tab pos="2352385" algn="l"/>
                <a:tab pos="3136514" algn="l"/>
              </a:tabLst>
              <a:defRPr sz="1300">
                <a:solidFill>
                  <a:srgbClr val="000000"/>
                </a:solidFill>
              </a:defRPr>
            </a:lvl1pPr>
          </a:lstStyle>
          <a:p>
            <a:endParaRPr lang="de-DE"/>
          </a:p>
        </p:txBody>
      </p:sp>
      <p:sp>
        <p:nvSpPr>
          <p:cNvPr id="3079" name="Rectangle 7"/>
          <p:cNvSpPr>
            <a:spLocks noGrp="1" noChangeArrowheads="1"/>
          </p:cNvSpPr>
          <p:nvPr>
            <p:ph type="sldNum"/>
          </p:nvPr>
        </p:nvSpPr>
        <p:spPr bwMode="auto">
          <a:xfrm>
            <a:off x="4022937" y="9722883"/>
            <a:ext cx="3074720" cy="509954"/>
          </a:xfrm>
          <a:prstGeom prst="rect">
            <a:avLst/>
          </a:prstGeom>
          <a:noFill/>
          <a:ln w="9525">
            <a:noFill/>
            <a:round/>
            <a:headEnd/>
            <a:tailEnd/>
          </a:ln>
          <a:effectLst/>
        </p:spPr>
        <p:txBody>
          <a:bodyPr vert="horz" wrap="square" lIns="97488" tIns="50694" rIns="97488" bIns="50694" numCol="1" anchor="b" anchorCtr="0" compatLnSpc="1">
            <a:prstTxWarp prst="textNoShape">
              <a:avLst/>
            </a:prstTxWarp>
          </a:bodyPr>
          <a:lstStyle>
            <a:lvl1pPr algn="r" eaLnBrk="1">
              <a:tabLst>
                <a:tab pos="784128" algn="l"/>
                <a:tab pos="1568257" algn="l"/>
                <a:tab pos="2352385" algn="l"/>
                <a:tab pos="3136514" algn="l"/>
              </a:tabLst>
              <a:defRPr sz="1300">
                <a:solidFill>
                  <a:srgbClr val="000000"/>
                </a:solidFill>
              </a:defRPr>
            </a:lvl1pPr>
          </a:lstStyle>
          <a:p>
            <a:fld id="{CB127BEE-DC85-46D3-A923-A7F51195B14A}" type="slidenum">
              <a:rPr lang="de-DE"/>
              <a:pPr/>
              <a:t>‹Nr.›</a:t>
            </a:fld>
            <a:endParaRPr 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EB8F712-43D6-4BFE-B9AB-47490B8F73C6}" type="slidenum">
              <a:rPr lang="de-DE"/>
              <a:pPr/>
              <a:t>2</a:t>
            </a:fld>
            <a:endParaRPr lang="de-DE"/>
          </a:p>
        </p:txBody>
      </p:sp>
      <p:sp>
        <p:nvSpPr>
          <p:cNvPr id="21505" name="Rectangle 1"/>
          <p:cNvSpPr txBox="1">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946574" y="4861442"/>
            <a:ext cx="5206153" cy="4710410"/>
          </a:xfrm>
          <a:prstGeom prst="rect">
            <a:avLst/>
          </a:prstGeom>
          <a:noFill/>
          <a:ln>
            <a:round/>
            <a:headEnd/>
            <a:tailEnd/>
          </a:ln>
        </p:spPr>
        <p:txBody>
          <a:bodyPr wrap="none" anchor="ct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CEFB7E7-3EE1-4ABB-9F31-1D59209844B0}" type="slidenum">
              <a:rPr lang="de-DE"/>
              <a:pPr/>
              <a:t>31</a:t>
            </a:fld>
            <a:endParaRPr lang="de-DE"/>
          </a:p>
        </p:txBody>
      </p:sp>
      <p:sp>
        <p:nvSpPr>
          <p:cNvPr id="34817" name="Rectangle 1"/>
          <p:cNvSpPr txBox="1">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946574" y="4861442"/>
            <a:ext cx="5206153" cy="4609130"/>
          </a:xfrm>
          <a:prstGeom prst="rect">
            <a:avLst/>
          </a:prstGeom>
          <a:noFill/>
          <a:ln>
            <a:round/>
            <a:headEnd/>
            <a:tailEnd/>
          </a:ln>
        </p:spPr>
        <p:txBody>
          <a:bodyPr wrap="none" anchor="ct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92F5E6E-53FD-44DA-B8E0-0F58CF9FD0F0}" type="slidenum">
              <a:rPr lang="de-DE"/>
              <a:pPr/>
              <a:t>32</a:t>
            </a:fld>
            <a:endParaRPr lang="de-DE"/>
          </a:p>
        </p:txBody>
      </p:sp>
      <p:sp>
        <p:nvSpPr>
          <p:cNvPr id="35841" name="Rectangle 1"/>
          <p:cNvSpPr txBox="1">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946574" y="4861442"/>
            <a:ext cx="5206153" cy="4609130"/>
          </a:xfrm>
          <a:prstGeom prst="rect">
            <a:avLst/>
          </a:prstGeom>
          <a:noFill/>
          <a:ln>
            <a:round/>
            <a:headEnd/>
            <a:tailEnd/>
          </a:ln>
        </p:spPr>
        <p:txBody>
          <a:bodyPr wrap="none" anchor="ct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47A7E4C-22B6-4FD0-9861-09A2F922B501}" type="slidenum">
              <a:rPr lang="de-DE"/>
              <a:pPr/>
              <a:t>8</a:t>
            </a:fld>
            <a:endParaRPr lang="de-DE"/>
          </a:p>
        </p:txBody>
      </p:sp>
      <p:sp>
        <p:nvSpPr>
          <p:cNvPr id="24577" name="Rectangle 1"/>
          <p:cNvSpPr txBox="1">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946574" y="4861442"/>
            <a:ext cx="5206153" cy="4609130"/>
          </a:xfrm>
          <a:prstGeom prst="rect">
            <a:avLst/>
          </a:prstGeom>
          <a:noFill/>
          <a:ln>
            <a:round/>
            <a:headEnd/>
            <a:tailEnd/>
          </a:ln>
        </p:spPr>
        <p:txBody>
          <a:bodyPr wrap="none" anchor="ct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2C3C7F5-EA7B-4FAE-86D2-7F9E8310D793}" type="slidenum">
              <a:rPr lang="de-DE"/>
              <a:pPr/>
              <a:t>9</a:t>
            </a:fld>
            <a:endParaRPr lang="de-DE"/>
          </a:p>
        </p:txBody>
      </p:sp>
      <p:sp>
        <p:nvSpPr>
          <p:cNvPr id="25601" name="Rectangle 1"/>
          <p:cNvSpPr txBox="1">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946574" y="4861442"/>
            <a:ext cx="5206153" cy="4609130"/>
          </a:xfrm>
          <a:prstGeom prst="rect">
            <a:avLst/>
          </a:prstGeom>
          <a:noFill/>
          <a:ln>
            <a:round/>
            <a:headEnd/>
            <a:tailEnd/>
          </a:ln>
        </p:spPr>
        <p:txBody>
          <a:bodyPr wrap="none" anchor="ct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59A97BA-5D44-4827-A923-F2792E020F26}" type="slidenum">
              <a:rPr lang="de-DE"/>
              <a:pPr/>
              <a:t>23</a:t>
            </a:fld>
            <a:endParaRPr lang="de-DE"/>
          </a:p>
        </p:txBody>
      </p:sp>
      <p:sp>
        <p:nvSpPr>
          <p:cNvPr id="22529" name="Rectangle 1"/>
          <p:cNvSpPr txBox="1">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946574" y="4861442"/>
            <a:ext cx="5206153" cy="4609130"/>
          </a:xfrm>
          <a:prstGeom prst="rect">
            <a:avLst/>
          </a:prstGeom>
          <a:noFill/>
          <a:ln>
            <a:round/>
            <a:headEnd/>
            <a:tailEnd/>
          </a:ln>
        </p:spPr>
        <p:txBody>
          <a:bodyPr wrap="none" anchor="ct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4B9B179-B1E4-4376-91FD-94AB80FD2DF0}" type="slidenum">
              <a:rPr lang="de-DE"/>
              <a:pPr/>
              <a:t>26</a:t>
            </a:fld>
            <a:endParaRPr lang="de-DE"/>
          </a:p>
        </p:txBody>
      </p:sp>
      <p:sp>
        <p:nvSpPr>
          <p:cNvPr id="26625" name="Rectangle 1"/>
          <p:cNvSpPr txBox="1">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946574" y="4861442"/>
            <a:ext cx="5206153" cy="4609130"/>
          </a:xfrm>
          <a:prstGeom prst="rect">
            <a:avLst/>
          </a:prstGeom>
          <a:noFill/>
          <a:ln>
            <a:round/>
            <a:headEnd/>
            <a:tailEnd/>
          </a:ln>
        </p:spPr>
        <p:txBody>
          <a:bodyPr wrap="none" anchor="ct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BC93AE4-7DE2-42FF-95EB-09E5A296315F}" type="slidenum">
              <a:rPr lang="de-DE"/>
              <a:pPr/>
              <a:t>27</a:t>
            </a:fld>
            <a:endParaRPr lang="de-DE"/>
          </a:p>
        </p:txBody>
      </p:sp>
      <p:sp>
        <p:nvSpPr>
          <p:cNvPr id="28673" name="Rectangle 1"/>
          <p:cNvSpPr txBox="1">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946574" y="4861442"/>
            <a:ext cx="5206153" cy="4609130"/>
          </a:xfrm>
          <a:prstGeom prst="rect">
            <a:avLst/>
          </a:prstGeom>
          <a:noFill/>
          <a:ln>
            <a:round/>
            <a:headEnd/>
            <a:tailEnd/>
          </a:ln>
        </p:spPr>
        <p:txBody>
          <a:bodyPr wrap="none" anchor="ct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1834404-CC9B-43B8-BD23-7DFA7138E4B7}" type="slidenum">
              <a:rPr lang="de-DE"/>
              <a:pPr/>
              <a:t>28</a:t>
            </a:fld>
            <a:endParaRPr lang="de-DE"/>
          </a:p>
        </p:txBody>
      </p:sp>
      <p:sp>
        <p:nvSpPr>
          <p:cNvPr id="29697" name="Rectangle 1"/>
          <p:cNvSpPr txBox="1">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946574" y="4861442"/>
            <a:ext cx="5206153" cy="4609130"/>
          </a:xfrm>
          <a:prstGeom prst="rect">
            <a:avLst/>
          </a:prstGeom>
          <a:noFill/>
          <a:ln>
            <a:round/>
            <a:headEnd/>
            <a:tailEnd/>
          </a:ln>
        </p:spPr>
        <p:txBody>
          <a:bodyPr wrap="none" anchor="ct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C358BAE-3744-47B6-9EC9-93FD40DD51BB}" type="slidenum">
              <a:rPr lang="de-DE"/>
              <a:pPr/>
              <a:t>29</a:t>
            </a:fld>
            <a:endParaRPr lang="de-DE"/>
          </a:p>
        </p:txBody>
      </p:sp>
      <p:sp>
        <p:nvSpPr>
          <p:cNvPr id="30721" name="Rectangle 1"/>
          <p:cNvSpPr txBox="1">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946574" y="4861442"/>
            <a:ext cx="5206153" cy="4609130"/>
          </a:xfrm>
          <a:prstGeom prst="rect">
            <a:avLst/>
          </a:prstGeom>
          <a:noFill/>
          <a:ln>
            <a:round/>
            <a:headEnd/>
            <a:tailEnd/>
          </a:ln>
        </p:spPr>
        <p:txBody>
          <a:bodyPr wrap="none" anchor="ct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F214F81-500C-4CCB-B0B3-6F2DD57F1466}" type="slidenum">
              <a:rPr lang="de-DE"/>
              <a:pPr/>
              <a:t>30</a:t>
            </a:fld>
            <a:endParaRPr lang="de-DE"/>
          </a:p>
        </p:txBody>
      </p:sp>
      <p:sp>
        <p:nvSpPr>
          <p:cNvPr id="33793" name="Rectangle 1"/>
          <p:cNvSpPr txBox="1">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946574" y="4861442"/>
            <a:ext cx="5206153" cy="4609130"/>
          </a:xfrm>
          <a:prstGeom prst="rect">
            <a:avLst/>
          </a:prstGeom>
          <a:noFill/>
          <a:ln>
            <a:round/>
            <a:headEnd/>
            <a:tailEnd/>
          </a:ln>
        </p:spPr>
        <p:txBody>
          <a:bodyPr wrap="none" anchor="ct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ußzeilenplatzhalter 3"/>
          <p:cNvSpPr>
            <a:spLocks noGrp="1"/>
          </p:cNvSpPr>
          <p:nvPr>
            <p:ph type="ftr" idx="10"/>
          </p:nvPr>
        </p:nvSpPr>
        <p:spPr/>
        <p:txBody>
          <a:bodyPr/>
          <a:lstStyle>
            <a:lvl1pPr>
              <a:defRPr/>
            </a:lvl1pPr>
          </a:lstStyle>
          <a:p>
            <a:r>
              <a:rPr lang="de-DE" dirty="0"/>
              <a:t>Publikationsserver der Universität Regensburg · Regensburg · 19. Oktober 2009</a:t>
            </a:r>
          </a:p>
        </p:txBody>
      </p:sp>
      <p:sp>
        <p:nvSpPr>
          <p:cNvPr id="5" name="Datumsplatzhalter 4"/>
          <p:cNvSpPr>
            <a:spLocks noGrp="1"/>
          </p:cNvSpPr>
          <p:nvPr>
            <p:ph type="dt" idx="11"/>
          </p:nvPr>
        </p:nvSpPr>
        <p:spPr/>
        <p:txBody>
          <a:bodyPr/>
          <a:lstStyle>
            <a:lvl1pPr>
              <a:defRPr/>
            </a:lvl1pPr>
          </a:lstStyle>
          <a:p>
            <a:r>
              <a:rPr lang="de-DE"/>
              <a:t>Dr. Gernot Deinzer</a:t>
            </a:r>
            <a:br>
              <a:rPr lang="de-DE"/>
            </a:br>
            <a:r>
              <a:rPr lang="de-DE">
                <a:latin typeface="+mn-lt"/>
              </a:rPr>
              <a:t>Fachreferate Mathematik, Physik, Informatik</a:t>
            </a:r>
            <a:br>
              <a:rPr lang="de-DE">
                <a:latin typeface="+mn-lt"/>
              </a:rPr>
            </a:br>
            <a:r>
              <a:rPr lang="de-DE">
                <a:latin typeface="+mn-lt"/>
              </a:rPr>
              <a:t>Universitätsbibliothek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idx="10"/>
          </p:nvPr>
        </p:nvSpPr>
        <p:spPr/>
        <p:txBody>
          <a:bodyPr/>
          <a:lstStyle>
            <a:lvl1pPr>
              <a:defRPr/>
            </a:lvl1pPr>
          </a:lstStyle>
          <a:p>
            <a:r>
              <a:rPr lang="de-DE" dirty="0"/>
              <a:t>Publikationsserver der Universität Regensburg · Regensburg · 19. Oktober 2009</a:t>
            </a:r>
          </a:p>
        </p:txBody>
      </p:sp>
      <p:sp>
        <p:nvSpPr>
          <p:cNvPr id="5" name="Datumsplatzhalter 4"/>
          <p:cNvSpPr>
            <a:spLocks noGrp="1"/>
          </p:cNvSpPr>
          <p:nvPr>
            <p:ph type="dt" idx="11"/>
          </p:nvPr>
        </p:nvSpPr>
        <p:spPr/>
        <p:txBody>
          <a:bodyPr/>
          <a:lstStyle>
            <a:lvl1pPr>
              <a:defRPr/>
            </a:lvl1pPr>
          </a:lstStyle>
          <a:p>
            <a:r>
              <a:rPr lang="de-DE"/>
              <a:t>Dr. Gernot Deinzer</a:t>
            </a:r>
            <a:br>
              <a:rPr lang="de-DE"/>
            </a:br>
            <a:r>
              <a:rPr lang="de-DE">
                <a:latin typeface="+mn-lt"/>
              </a:rPr>
              <a:t>Fachreferate Mathematik, Physik, Informatik</a:t>
            </a:r>
            <a:br>
              <a:rPr lang="de-DE">
                <a:latin typeface="+mn-lt"/>
              </a:rPr>
            </a:br>
            <a:r>
              <a:rPr lang="de-DE">
                <a:latin typeface="+mn-lt"/>
              </a:rPr>
              <a:t>Universitätsbibliothek</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180138" y="1284288"/>
            <a:ext cx="1611312" cy="48101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344613" y="1284288"/>
            <a:ext cx="4683125" cy="48101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idx="10"/>
          </p:nvPr>
        </p:nvSpPr>
        <p:spPr/>
        <p:txBody>
          <a:bodyPr/>
          <a:lstStyle>
            <a:lvl1pPr>
              <a:defRPr/>
            </a:lvl1pPr>
          </a:lstStyle>
          <a:p>
            <a:r>
              <a:rPr lang="de-DE" dirty="0"/>
              <a:t>Publikationsserver der Universität Regensburg · Regensburg · 19. Oktober 2009</a:t>
            </a:r>
          </a:p>
        </p:txBody>
      </p:sp>
      <p:sp>
        <p:nvSpPr>
          <p:cNvPr id="5" name="Datumsplatzhalter 4"/>
          <p:cNvSpPr>
            <a:spLocks noGrp="1"/>
          </p:cNvSpPr>
          <p:nvPr>
            <p:ph type="dt" idx="11"/>
          </p:nvPr>
        </p:nvSpPr>
        <p:spPr/>
        <p:txBody>
          <a:bodyPr/>
          <a:lstStyle>
            <a:lvl1pPr>
              <a:defRPr/>
            </a:lvl1pPr>
          </a:lstStyle>
          <a:p>
            <a:r>
              <a:rPr lang="de-DE"/>
              <a:t>Dr. Gernot Deinzer</a:t>
            </a:r>
            <a:br>
              <a:rPr lang="de-DE"/>
            </a:br>
            <a:r>
              <a:rPr lang="de-DE">
                <a:latin typeface="+mn-lt"/>
              </a:rPr>
              <a:t>Fachreferate Mathematik, Physik, Informatik</a:t>
            </a:r>
            <a:br>
              <a:rPr lang="de-DE">
                <a:latin typeface="+mn-lt"/>
              </a:rPr>
            </a:br>
            <a:r>
              <a:rPr lang="de-DE">
                <a:latin typeface="+mn-lt"/>
              </a:rPr>
              <a:t>Universitätsbibliothek</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1344613" y="1284288"/>
            <a:ext cx="6446837" cy="695325"/>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1344613" y="2133600"/>
            <a:ext cx="6446837" cy="3960813"/>
          </a:xfrm>
        </p:spPr>
        <p:txBody>
          <a:bodyPr/>
          <a:lstStyle/>
          <a:p>
            <a:endParaRPr lang="de-DE"/>
          </a:p>
        </p:txBody>
      </p:sp>
      <p:sp>
        <p:nvSpPr>
          <p:cNvPr id="4" name="Fußzeilenplatzhalter 3"/>
          <p:cNvSpPr>
            <a:spLocks noGrp="1"/>
          </p:cNvSpPr>
          <p:nvPr>
            <p:ph type="ftr" idx="10"/>
          </p:nvPr>
        </p:nvSpPr>
        <p:spPr>
          <a:xfrm>
            <a:off x="1344613" y="6261100"/>
            <a:ext cx="6446837" cy="595313"/>
          </a:xfrm>
        </p:spPr>
        <p:txBody>
          <a:bodyPr/>
          <a:lstStyle>
            <a:lvl1pPr>
              <a:defRPr/>
            </a:lvl1pPr>
          </a:lstStyle>
          <a:p>
            <a:r>
              <a:rPr lang="de-DE" dirty="0"/>
              <a:t>Publikationsserver der Universität Regensburg · Regensburg · 19. Oktober 2009</a:t>
            </a:r>
          </a:p>
        </p:txBody>
      </p:sp>
      <p:sp>
        <p:nvSpPr>
          <p:cNvPr id="5" name="Datumsplatzhalter 4"/>
          <p:cNvSpPr>
            <a:spLocks noGrp="1"/>
          </p:cNvSpPr>
          <p:nvPr>
            <p:ph type="dt" idx="11"/>
          </p:nvPr>
        </p:nvSpPr>
        <p:spPr>
          <a:xfrm>
            <a:off x="4565650" y="509588"/>
            <a:ext cx="3225800" cy="506412"/>
          </a:xfrm>
        </p:spPr>
        <p:txBody>
          <a:bodyPr/>
          <a:lstStyle>
            <a:lvl1pPr>
              <a:defRPr/>
            </a:lvl1pPr>
          </a:lstStyle>
          <a:p>
            <a:r>
              <a:rPr lang="de-DE"/>
              <a:t>Dr. Gernot Deinzer</a:t>
            </a:r>
            <a:br>
              <a:rPr lang="de-DE"/>
            </a:br>
            <a:r>
              <a:rPr lang="de-DE">
                <a:latin typeface="+mn-lt"/>
              </a:rPr>
              <a:t>Fachreferate Mathematik, Physik, Informatik</a:t>
            </a:r>
            <a:br>
              <a:rPr lang="de-DE">
                <a:latin typeface="+mn-lt"/>
              </a:rPr>
            </a:br>
            <a:r>
              <a:rPr lang="de-DE">
                <a:latin typeface="+mn-lt"/>
              </a:rPr>
              <a:t>Universitätsbibliothek</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ußzeilenplatzhalter 3"/>
          <p:cNvSpPr>
            <a:spLocks noGrp="1"/>
          </p:cNvSpPr>
          <p:nvPr>
            <p:ph type="ftr" idx="10"/>
          </p:nvPr>
        </p:nvSpPr>
        <p:spPr/>
        <p:txBody>
          <a:bodyPr/>
          <a:lstStyle>
            <a:lvl1pPr>
              <a:defRPr/>
            </a:lvl1pPr>
          </a:lstStyle>
          <a:p>
            <a:r>
              <a:rPr lang="de-DE"/>
              <a:t>Dr. Gernot Deinzer</a:t>
            </a:r>
          </a:p>
          <a:p>
            <a:r>
              <a:rPr lang="de-DE"/>
              <a:t>Fachreferate Mathematik, Physik, Informatik</a:t>
            </a:r>
            <a:br>
              <a:rPr lang="de-DE"/>
            </a:br>
            <a:r>
              <a:rPr lang="de-DE"/>
              <a:t>Universitätsbibliothek</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idx="10"/>
          </p:nvPr>
        </p:nvSpPr>
        <p:spPr/>
        <p:txBody>
          <a:bodyPr/>
          <a:lstStyle>
            <a:lvl1pPr>
              <a:defRPr/>
            </a:lvl1pPr>
          </a:lstStyle>
          <a:p>
            <a:r>
              <a:rPr lang="de-DE"/>
              <a:t>Dr. Gernot Deinzer</a:t>
            </a:r>
          </a:p>
          <a:p>
            <a:r>
              <a:rPr lang="de-DE"/>
              <a:t>Fachreferate Mathematik, Physik, Informatik</a:t>
            </a:r>
            <a:br>
              <a:rPr lang="de-DE"/>
            </a:br>
            <a:r>
              <a:rPr lang="de-DE"/>
              <a:t>Universitätsbibliothek</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idx="10"/>
          </p:nvPr>
        </p:nvSpPr>
        <p:spPr/>
        <p:txBody>
          <a:bodyPr/>
          <a:lstStyle>
            <a:lvl1pPr>
              <a:defRPr/>
            </a:lvl1pPr>
          </a:lstStyle>
          <a:p>
            <a:r>
              <a:rPr lang="de-DE"/>
              <a:t>Dr. Gernot Deinzer</a:t>
            </a:r>
          </a:p>
          <a:p>
            <a:r>
              <a:rPr lang="de-DE"/>
              <a:t>Fachreferate Mathematik, Physik, Informatik</a:t>
            </a:r>
            <a:br>
              <a:rPr lang="de-DE"/>
            </a:br>
            <a:r>
              <a:rPr lang="de-DE"/>
              <a:t>Universitätsbibliothek</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idx="10"/>
          </p:nvPr>
        </p:nvSpPr>
        <p:spPr/>
        <p:txBody>
          <a:bodyPr/>
          <a:lstStyle>
            <a:lvl1pPr>
              <a:defRPr/>
            </a:lvl1pPr>
          </a:lstStyle>
          <a:p>
            <a:r>
              <a:rPr lang="de-DE"/>
              <a:t>Dr. Gernot Deinzer</a:t>
            </a:r>
          </a:p>
          <a:p>
            <a:r>
              <a:rPr lang="de-DE"/>
              <a:t>Fachreferate Mathematik, Physik, Informatik</a:t>
            </a:r>
            <a:br>
              <a:rPr lang="de-DE"/>
            </a:br>
            <a:r>
              <a:rPr lang="de-DE"/>
              <a:t>Universitätsbibliothek</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idx="10"/>
          </p:nvPr>
        </p:nvSpPr>
        <p:spPr/>
        <p:txBody>
          <a:bodyPr/>
          <a:lstStyle>
            <a:lvl1pPr>
              <a:defRPr/>
            </a:lvl1pPr>
          </a:lstStyle>
          <a:p>
            <a:r>
              <a:rPr lang="de-DE"/>
              <a:t>Dr. Gernot Deinzer</a:t>
            </a:r>
          </a:p>
          <a:p>
            <a:r>
              <a:rPr lang="de-DE"/>
              <a:t>Fachreferate Mathematik, Physik, Informatik</a:t>
            </a:r>
            <a:br>
              <a:rPr lang="de-DE"/>
            </a:br>
            <a:r>
              <a:rPr lang="de-DE"/>
              <a:t>Universitätsbibliothek</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Elektronisches Publizieren und</a:t>
            </a:r>
            <a:br>
              <a:rPr lang="de-DE" dirty="0" smtClean="0"/>
            </a:br>
            <a:r>
              <a:rPr lang="de-DE" dirty="0" smtClean="0"/>
              <a:t>Open Access</a:t>
            </a:r>
            <a:endParaRPr lang="de-DE" dirty="0"/>
          </a:p>
        </p:txBody>
      </p:sp>
      <p:sp>
        <p:nvSpPr>
          <p:cNvPr id="3" name="Fußzeilenplatzhalter 2"/>
          <p:cNvSpPr>
            <a:spLocks noGrp="1"/>
          </p:cNvSpPr>
          <p:nvPr>
            <p:ph type="ftr" idx="10"/>
          </p:nvPr>
        </p:nvSpPr>
        <p:spPr/>
        <p:txBody>
          <a:bodyPr/>
          <a:lstStyle>
            <a:lvl1pPr>
              <a:defRPr/>
            </a:lvl1pPr>
          </a:lstStyle>
          <a:p>
            <a:r>
              <a:rPr lang="de-DE"/>
              <a:t>Dr. Gernot Deinzer</a:t>
            </a:r>
          </a:p>
          <a:p>
            <a:r>
              <a:rPr lang="de-DE"/>
              <a:t>Fachreferate Mathematik, Physik, Informatik</a:t>
            </a:r>
            <a:br>
              <a:rPr lang="de-DE"/>
            </a:br>
            <a:r>
              <a:rPr lang="de-DE"/>
              <a:t>Universitätsbibliothek</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idx="10"/>
          </p:nvPr>
        </p:nvSpPr>
        <p:spPr/>
        <p:txBody>
          <a:bodyPr/>
          <a:lstStyle>
            <a:lvl1pPr>
              <a:defRPr/>
            </a:lvl1pPr>
          </a:lstStyle>
          <a:p>
            <a:r>
              <a:rPr lang="de-DE"/>
              <a:t>Dr. Gernot Deinzer</a:t>
            </a:r>
          </a:p>
          <a:p>
            <a:r>
              <a:rPr lang="de-DE"/>
              <a:t>Fachreferate Mathematik, Physik, Informatik</a:t>
            </a:r>
            <a:br>
              <a:rPr lang="de-DE"/>
            </a:br>
            <a:r>
              <a:rPr lang="de-DE"/>
              <a:t>Universitätsbibliothek</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idx="10"/>
          </p:nvPr>
        </p:nvSpPr>
        <p:spPr/>
        <p:txBody>
          <a:bodyPr/>
          <a:lstStyle>
            <a:lvl1pPr>
              <a:defRPr/>
            </a:lvl1pPr>
          </a:lstStyle>
          <a:p>
            <a:r>
              <a:rPr lang="de-DE" dirty="0"/>
              <a:t>Publikationsserver der Universität Regensburg · Regensburg · 19. Oktober 2009</a:t>
            </a:r>
          </a:p>
        </p:txBody>
      </p:sp>
      <p:sp>
        <p:nvSpPr>
          <p:cNvPr id="5" name="Datumsplatzhalter 4"/>
          <p:cNvSpPr>
            <a:spLocks noGrp="1"/>
          </p:cNvSpPr>
          <p:nvPr>
            <p:ph type="dt" idx="11"/>
          </p:nvPr>
        </p:nvSpPr>
        <p:spPr/>
        <p:txBody>
          <a:bodyPr/>
          <a:lstStyle>
            <a:lvl1pPr>
              <a:defRPr/>
            </a:lvl1pPr>
          </a:lstStyle>
          <a:p>
            <a:r>
              <a:rPr lang="de-DE"/>
              <a:t>Dr. Gernot Deinzer</a:t>
            </a:r>
            <a:br>
              <a:rPr lang="de-DE"/>
            </a:br>
            <a:r>
              <a:rPr lang="de-DE">
                <a:latin typeface="+mn-lt"/>
              </a:rPr>
              <a:t>Fachreferate Mathematik, Physik, Informatik</a:t>
            </a:r>
            <a:br>
              <a:rPr lang="de-DE">
                <a:latin typeface="+mn-lt"/>
              </a:rPr>
            </a:br>
            <a:r>
              <a:rPr lang="de-DE">
                <a:latin typeface="+mn-lt"/>
              </a:rPr>
              <a:t>Universitätsbibliothek</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idx="10"/>
          </p:nvPr>
        </p:nvSpPr>
        <p:spPr/>
        <p:txBody>
          <a:bodyPr/>
          <a:lstStyle>
            <a:lvl1pPr>
              <a:defRPr/>
            </a:lvl1pPr>
          </a:lstStyle>
          <a:p>
            <a:r>
              <a:rPr lang="de-DE"/>
              <a:t>Dr. Gernot Deinzer</a:t>
            </a:r>
          </a:p>
          <a:p>
            <a:r>
              <a:rPr lang="de-DE"/>
              <a:t>Fachreferate Mathematik, Physik, Informatik</a:t>
            </a:r>
            <a:br>
              <a:rPr lang="de-DE"/>
            </a:br>
            <a:r>
              <a:rPr lang="de-DE"/>
              <a:t>Universitätsbibliothek</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idx="10"/>
          </p:nvPr>
        </p:nvSpPr>
        <p:spPr/>
        <p:txBody>
          <a:bodyPr/>
          <a:lstStyle>
            <a:lvl1pPr>
              <a:defRPr/>
            </a:lvl1pPr>
          </a:lstStyle>
          <a:p>
            <a:r>
              <a:rPr lang="de-DE"/>
              <a:t>Dr. Gernot Deinzer</a:t>
            </a:r>
          </a:p>
          <a:p>
            <a:r>
              <a:rPr lang="de-DE"/>
              <a:t>Fachreferate Mathematik, Physik, Informatik</a:t>
            </a:r>
            <a:br>
              <a:rPr lang="de-DE"/>
            </a:br>
            <a:r>
              <a:rPr lang="de-DE"/>
              <a:t>Universitätsbibliothek</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idx="10"/>
          </p:nvPr>
        </p:nvSpPr>
        <p:spPr/>
        <p:txBody>
          <a:bodyPr/>
          <a:lstStyle>
            <a:lvl1pPr>
              <a:defRPr/>
            </a:lvl1pPr>
          </a:lstStyle>
          <a:p>
            <a:r>
              <a:rPr lang="de-DE"/>
              <a:t>Dr. Gernot Deinzer</a:t>
            </a:r>
          </a:p>
          <a:p>
            <a:r>
              <a:rPr lang="de-DE"/>
              <a:t>Fachreferate Mathematik, Physik, Informatik</a:t>
            </a:r>
            <a:br>
              <a:rPr lang="de-DE"/>
            </a:br>
            <a:r>
              <a:rPr lang="de-DE"/>
              <a:t>Universitätsbibliothek</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72300" y="1604963"/>
            <a:ext cx="2170113" cy="45243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4963"/>
            <a:ext cx="6362700" cy="45243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idx="10"/>
          </p:nvPr>
        </p:nvSpPr>
        <p:spPr/>
        <p:txBody>
          <a:bodyPr/>
          <a:lstStyle>
            <a:lvl1pPr>
              <a:defRPr/>
            </a:lvl1pPr>
          </a:lstStyle>
          <a:p>
            <a:r>
              <a:rPr lang="de-DE"/>
              <a:t>Dr. Gernot Deinzer</a:t>
            </a:r>
          </a:p>
          <a:p>
            <a:r>
              <a:rPr lang="de-DE"/>
              <a:t>Fachreferate Mathematik, Physik, Informatik</a:t>
            </a:r>
            <a:br>
              <a:rPr lang="de-DE"/>
            </a:br>
            <a:r>
              <a:rPr lang="de-DE"/>
              <a:t>Universitätsbibliothek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idx="10"/>
          </p:nvPr>
        </p:nvSpPr>
        <p:spPr/>
        <p:txBody>
          <a:bodyPr/>
          <a:lstStyle>
            <a:lvl1pPr>
              <a:defRPr/>
            </a:lvl1pPr>
          </a:lstStyle>
          <a:p>
            <a:r>
              <a:rPr lang="de-DE" dirty="0"/>
              <a:t>Publikationsserver der Universität Regensburg · Regensburg · 19. Oktober 2009</a:t>
            </a:r>
          </a:p>
        </p:txBody>
      </p:sp>
      <p:sp>
        <p:nvSpPr>
          <p:cNvPr id="5" name="Datumsplatzhalter 4"/>
          <p:cNvSpPr>
            <a:spLocks noGrp="1"/>
          </p:cNvSpPr>
          <p:nvPr>
            <p:ph type="dt" idx="11"/>
          </p:nvPr>
        </p:nvSpPr>
        <p:spPr/>
        <p:txBody>
          <a:bodyPr/>
          <a:lstStyle>
            <a:lvl1pPr>
              <a:defRPr/>
            </a:lvl1pPr>
          </a:lstStyle>
          <a:p>
            <a:r>
              <a:rPr lang="de-DE"/>
              <a:t>Dr. Gernot Deinzer</a:t>
            </a:r>
            <a:br>
              <a:rPr lang="de-DE"/>
            </a:br>
            <a:r>
              <a:rPr lang="de-DE">
                <a:latin typeface="+mn-lt"/>
              </a:rPr>
              <a:t>Fachreferate Mathematik, Physik, Informatik</a:t>
            </a:r>
            <a:br>
              <a:rPr lang="de-DE">
                <a:latin typeface="+mn-lt"/>
              </a:rPr>
            </a:br>
            <a:r>
              <a:rPr lang="de-DE">
                <a:latin typeface="+mn-lt"/>
              </a:rPr>
              <a:t>Universitätsbibliothek</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344613" y="2133600"/>
            <a:ext cx="3146425"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3438" y="2133600"/>
            <a:ext cx="3148012"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idx="10"/>
          </p:nvPr>
        </p:nvSpPr>
        <p:spPr/>
        <p:txBody>
          <a:bodyPr/>
          <a:lstStyle>
            <a:lvl1pPr>
              <a:defRPr/>
            </a:lvl1pPr>
          </a:lstStyle>
          <a:p>
            <a:r>
              <a:rPr lang="de-DE" dirty="0"/>
              <a:t>Publikationsserver der Universität Regensburg · Regensburg · 19. Oktober 2009</a:t>
            </a:r>
          </a:p>
        </p:txBody>
      </p:sp>
      <p:sp>
        <p:nvSpPr>
          <p:cNvPr id="6" name="Datumsplatzhalter 5"/>
          <p:cNvSpPr>
            <a:spLocks noGrp="1"/>
          </p:cNvSpPr>
          <p:nvPr>
            <p:ph type="dt" idx="11"/>
          </p:nvPr>
        </p:nvSpPr>
        <p:spPr/>
        <p:txBody>
          <a:bodyPr/>
          <a:lstStyle>
            <a:lvl1pPr>
              <a:defRPr/>
            </a:lvl1pPr>
          </a:lstStyle>
          <a:p>
            <a:r>
              <a:rPr lang="de-DE"/>
              <a:t>Dr. Gernot Deinzer</a:t>
            </a:r>
            <a:br>
              <a:rPr lang="de-DE"/>
            </a:br>
            <a:r>
              <a:rPr lang="de-DE">
                <a:latin typeface="+mn-lt"/>
              </a:rPr>
              <a:t>Fachreferate Mathematik, Physik, Informatik</a:t>
            </a:r>
            <a:br>
              <a:rPr lang="de-DE">
                <a:latin typeface="+mn-lt"/>
              </a:rPr>
            </a:br>
            <a:r>
              <a:rPr lang="de-DE">
                <a:latin typeface="+mn-lt"/>
              </a:rPr>
              <a:t>Universitätsbibliothek</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idx="10"/>
          </p:nvPr>
        </p:nvSpPr>
        <p:spPr/>
        <p:txBody>
          <a:bodyPr/>
          <a:lstStyle>
            <a:lvl1pPr>
              <a:defRPr/>
            </a:lvl1pPr>
          </a:lstStyle>
          <a:p>
            <a:r>
              <a:rPr lang="de-DE" dirty="0" smtClean="0"/>
              <a:t>Elektronisches Publizieren und Open Access · Regensburg · 21. Juli 2010</a:t>
            </a:r>
            <a:endParaRPr lang="de-DE" dirty="0"/>
          </a:p>
        </p:txBody>
      </p:sp>
      <p:sp>
        <p:nvSpPr>
          <p:cNvPr id="8" name="Datumsplatzhalter 7"/>
          <p:cNvSpPr>
            <a:spLocks noGrp="1"/>
          </p:cNvSpPr>
          <p:nvPr>
            <p:ph type="dt" idx="11"/>
          </p:nvPr>
        </p:nvSpPr>
        <p:spPr/>
        <p:txBody>
          <a:bodyPr/>
          <a:lstStyle>
            <a:lvl1pPr>
              <a:defRPr/>
            </a:lvl1pPr>
          </a:lstStyle>
          <a:p>
            <a:r>
              <a:rPr lang="de-DE"/>
              <a:t>Dr. Gernot Deinzer</a:t>
            </a:r>
            <a:br>
              <a:rPr lang="de-DE"/>
            </a:br>
            <a:r>
              <a:rPr lang="de-DE">
                <a:latin typeface="+mn-lt"/>
              </a:rPr>
              <a:t>Fachreferate Mathematik, Physik, Informatik</a:t>
            </a:r>
            <a:br>
              <a:rPr lang="de-DE">
                <a:latin typeface="+mn-lt"/>
              </a:rPr>
            </a:br>
            <a:r>
              <a:rPr lang="de-DE">
                <a:latin typeface="+mn-lt"/>
              </a:rPr>
              <a:t>Universitätsbibliothek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idx="10"/>
          </p:nvPr>
        </p:nvSpPr>
        <p:spPr/>
        <p:txBody>
          <a:bodyPr/>
          <a:lstStyle>
            <a:lvl1pPr>
              <a:defRPr/>
            </a:lvl1pPr>
          </a:lstStyle>
          <a:p>
            <a:r>
              <a:rPr lang="de-DE" dirty="0"/>
              <a:t>Publikationsserver der Universität Regensburg · Regensburg · 19. Oktober 2009</a:t>
            </a:r>
          </a:p>
        </p:txBody>
      </p:sp>
      <p:sp>
        <p:nvSpPr>
          <p:cNvPr id="4" name="Datumsplatzhalter 3"/>
          <p:cNvSpPr>
            <a:spLocks noGrp="1"/>
          </p:cNvSpPr>
          <p:nvPr>
            <p:ph type="dt" idx="11"/>
          </p:nvPr>
        </p:nvSpPr>
        <p:spPr/>
        <p:txBody>
          <a:bodyPr/>
          <a:lstStyle>
            <a:lvl1pPr>
              <a:defRPr/>
            </a:lvl1pPr>
          </a:lstStyle>
          <a:p>
            <a:r>
              <a:rPr lang="de-DE"/>
              <a:t>Dr. Gernot Deinzer</a:t>
            </a:r>
            <a:br>
              <a:rPr lang="de-DE"/>
            </a:br>
            <a:r>
              <a:rPr lang="de-DE">
                <a:latin typeface="+mn-lt"/>
              </a:rPr>
              <a:t>Fachreferate Mathematik, Physik, Informatik</a:t>
            </a:r>
            <a:br>
              <a:rPr lang="de-DE">
                <a:latin typeface="+mn-lt"/>
              </a:rPr>
            </a:br>
            <a:r>
              <a:rPr lang="de-DE">
                <a:latin typeface="+mn-lt"/>
              </a:rPr>
              <a:t>Universitätsbibliothek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idx="10"/>
          </p:nvPr>
        </p:nvSpPr>
        <p:spPr/>
        <p:txBody>
          <a:bodyPr/>
          <a:lstStyle>
            <a:lvl1pPr>
              <a:defRPr/>
            </a:lvl1pPr>
          </a:lstStyle>
          <a:p>
            <a:r>
              <a:rPr lang="de-DE" dirty="0"/>
              <a:t>Publikationsserver der Universität Regensburg · Regensburg · 19. Oktober 2009</a:t>
            </a:r>
          </a:p>
        </p:txBody>
      </p:sp>
      <p:sp>
        <p:nvSpPr>
          <p:cNvPr id="3" name="Datumsplatzhalter 2"/>
          <p:cNvSpPr>
            <a:spLocks noGrp="1"/>
          </p:cNvSpPr>
          <p:nvPr>
            <p:ph type="dt" idx="11"/>
          </p:nvPr>
        </p:nvSpPr>
        <p:spPr/>
        <p:txBody>
          <a:bodyPr/>
          <a:lstStyle>
            <a:lvl1pPr>
              <a:defRPr/>
            </a:lvl1pPr>
          </a:lstStyle>
          <a:p>
            <a:r>
              <a:rPr lang="de-DE"/>
              <a:t>Dr. Gernot Deinzer</a:t>
            </a:r>
            <a:br>
              <a:rPr lang="de-DE"/>
            </a:br>
            <a:r>
              <a:rPr lang="de-DE">
                <a:latin typeface="+mn-lt"/>
              </a:rPr>
              <a:t>Fachreferate Mathematik, Physik, Informatik</a:t>
            </a:r>
            <a:br>
              <a:rPr lang="de-DE">
                <a:latin typeface="+mn-lt"/>
              </a:rPr>
            </a:br>
            <a:r>
              <a:rPr lang="de-DE">
                <a:latin typeface="+mn-lt"/>
              </a:rPr>
              <a:t>Universitätsbibliothek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idx="10"/>
          </p:nvPr>
        </p:nvSpPr>
        <p:spPr/>
        <p:txBody>
          <a:bodyPr/>
          <a:lstStyle>
            <a:lvl1pPr>
              <a:defRPr/>
            </a:lvl1pPr>
          </a:lstStyle>
          <a:p>
            <a:r>
              <a:rPr lang="de-DE" dirty="0"/>
              <a:t>Publikationsserver der Universität Regensburg · Regensburg · 19. Oktober 2009</a:t>
            </a:r>
          </a:p>
        </p:txBody>
      </p:sp>
      <p:sp>
        <p:nvSpPr>
          <p:cNvPr id="6" name="Datumsplatzhalter 5"/>
          <p:cNvSpPr>
            <a:spLocks noGrp="1"/>
          </p:cNvSpPr>
          <p:nvPr>
            <p:ph type="dt" idx="11"/>
          </p:nvPr>
        </p:nvSpPr>
        <p:spPr/>
        <p:txBody>
          <a:bodyPr/>
          <a:lstStyle>
            <a:lvl1pPr>
              <a:defRPr/>
            </a:lvl1pPr>
          </a:lstStyle>
          <a:p>
            <a:r>
              <a:rPr lang="de-DE"/>
              <a:t>Dr. Gernot Deinzer</a:t>
            </a:r>
            <a:br>
              <a:rPr lang="de-DE"/>
            </a:br>
            <a:r>
              <a:rPr lang="de-DE">
                <a:latin typeface="+mn-lt"/>
              </a:rPr>
              <a:t>Fachreferate Mathematik, Physik, Informatik</a:t>
            </a:r>
            <a:br>
              <a:rPr lang="de-DE">
                <a:latin typeface="+mn-lt"/>
              </a:rPr>
            </a:br>
            <a:r>
              <a:rPr lang="de-DE">
                <a:latin typeface="+mn-lt"/>
              </a:rPr>
              <a:t>Universitätsbibliothek</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idx="10"/>
          </p:nvPr>
        </p:nvSpPr>
        <p:spPr/>
        <p:txBody>
          <a:bodyPr/>
          <a:lstStyle>
            <a:lvl1pPr>
              <a:defRPr/>
            </a:lvl1pPr>
          </a:lstStyle>
          <a:p>
            <a:r>
              <a:rPr lang="de-DE" dirty="0"/>
              <a:t>Publikationsserver der Universität Regensburg · Regensburg · 19. Oktober 2009</a:t>
            </a:r>
          </a:p>
        </p:txBody>
      </p:sp>
      <p:sp>
        <p:nvSpPr>
          <p:cNvPr id="6" name="Datumsplatzhalter 5"/>
          <p:cNvSpPr>
            <a:spLocks noGrp="1"/>
          </p:cNvSpPr>
          <p:nvPr>
            <p:ph type="dt" idx="11"/>
          </p:nvPr>
        </p:nvSpPr>
        <p:spPr/>
        <p:txBody>
          <a:bodyPr/>
          <a:lstStyle>
            <a:lvl1pPr>
              <a:defRPr/>
            </a:lvl1pPr>
          </a:lstStyle>
          <a:p>
            <a:r>
              <a:rPr lang="de-DE"/>
              <a:t>Dr. Gernot Deinzer</a:t>
            </a:r>
            <a:br>
              <a:rPr lang="de-DE"/>
            </a:br>
            <a:r>
              <a:rPr lang="de-DE">
                <a:latin typeface="+mn-lt"/>
              </a:rPr>
              <a:t>Fachreferate Mathematik, Physik, Informatik</a:t>
            </a:r>
            <a:br>
              <a:rPr lang="de-DE">
                <a:latin typeface="+mn-lt"/>
              </a:rPr>
            </a:br>
            <a:r>
              <a:rPr lang="de-DE">
                <a:latin typeface="+mn-lt"/>
              </a:rPr>
              <a:t>Universitätsbibliothek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ftr"/>
          </p:nvPr>
        </p:nvSpPr>
        <p:spPr bwMode="auto">
          <a:xfrm>
            <a:off x="1344613" y="6261100"/>
            <a:ext cx="6446837" cy="5953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hangingPunct="1">
              <a:lnSpc>
                <a:spcPts val="988"/>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a:solidFill>
                  <a:srgbClr val="000000"/>
                </a:solidFill>
                <a:latin typeface="+mn-lt"/>
              </a:defRPr>
            </a:lvl1pPr>
          </a:lstStyle>
          <a:p>
            <a:r>
              <a:rPr lang="de-DE" dirty="0" smtClean="0"/>
              <a:t>Elektronisches Publizieren und Open Access · Regensburg · 21. Juli 2010</a:t>
            </a:r>
            <a:endParaRPr lang="de-DE" dirty="0"/>
          </a:p>
        </p:txBody>
      </p:sp>
      <p:sp>
        <p:nvSpPr>
          <p:cNvPr id="1026" name="Rectangle 2"/>
          <p:cNvSpPr>
            <a:spLocks noGrp="1" noChangeArrowheads="1"/>
          </p:cNvSpPr>
          <p:nvPr>
            <p:ph type="title"/>
          </p:nvPr>
        </p:nvSpPr>
        <p:spPr bwMode="auto">
          <a:xfrm>
            <a:off x="1344613" y="1284288"/>
            <a:ext cx="6446837" cy="6953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Klicken Sie, um das Format des Titeltextes zu bearbeiten</a:t>
            </a:r>
          </a:p>
        </p:txBody>
      </p:sp>
      <p:sp>
        <p:nvSpPr>
          <p:cNvPr id="1027" name="Rectangle 3"/>
          <p:cNvSpPr>
            <a:spLocks noGrp="1" noChangeArrowheads="1"/>
          </p:cNvSpPr>
          <p:nvPr>
            <p:ph type="body" idx="1"/>
          </p:nvPr>
        </p:nvSpPr>
        <p:spPr bwMode="auto">
          <a:xfrm>
            <a:off x="1344613" y="2133600"/>
            <a:ext cx="6446837" cy="3960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grpSp>
        <p:nvGrpSpPr>
          <p:cNvPr id="1028" name="Group 4"/>
          <p:cNvGrpSpPr>
            <a:grpSpLocks/>
          </p:cNvGrpSpPr>
          <p:nvPr/>
        </p:nvGrpSpPr>
        <p:grpSpPr bwMode="auto">
          <a:xfrm>
            <a:off x="0" y="0"/>
            <a:ext cx="7789863" cy="985838"/>
            <a:chOff x="0" y="0"/>
            <a:chExt cx="4907" cy="621"/>
          </a:xfrm>
        </p:grpSpPr>
        <p:pic>
          <p:nvPicPr>
            <p:cNvPr id="1029" name="Picture 5"/>
            <p:cNvPicPr>
              <a:picLocks noChangeAspect="1" noChangeArrowheads="1"/>
            </p:cNvPicPr>
            <p:nvPr/>
          </p:nvPicPr>
          <p:blipFill>
            <a:blip r:embed="rId14" cstate="print"/>
            <a:srcRect/>
            <a:stretch>
              <a:fillRect/>
            </a:stretch>
          </p:blipFill>
          <p:spPr bwMode="auto">
            <a:xfrm>
              <a:off x="0" y="0"/>
              <a:ext cx="1359" cy="622"/>
            </a:xfrm>
            <a:prstGeom prst="rect">
              <a:avLst/>
            </a:prstGeom>
            <a:noFill/>
            <a:ln w="9525">
              <a:noFill/>
              <a:round/>
              <a:headEnd/>
              <a:tailEnd/>
            </a:ln>
            <a:effectLst/>
          </p:spPr>
        </p:pic>
        <p:grpSp>
          <p:nvGrpSpPr>
            <p:cNvPr id="1030" name="Group 6"/>
            <p:cNvGrpSpPr>
              <a:grpSpLocks/>
            </p:cNvGrpSpPr>
            <p:nvPr/>
          </p:nvGrpSpPr>
          <p:grpSpPr bwMode="auto">
            <a:xfrm>
              <a:off x="850" y="0"/>
              <a:ext cx="4057" cy="253"/>
              <a:chOff x="850" y="0"/>
              <a:chExt cx="4057" cy="253"/>
            </a:xfrm>
          </p:grpSpPr>
          <p:sp>
            <p:nvSpPr>
              <p:cNvPr id="1031" name="Rectangle 7"/>
              <p:cNvSpPr>
                <a:spLocks noChangeArrowheads="1"/>
              </p:cNvSpPr>
              <p:nvPr/>
            </p:nvSpPr>
            <p:spPr bwMode="auto">
              <a:xfrm>
                <a:off x="850" y="0"/>
                <a:ext cx="2029" cy="254"/>
              </a:xfrm>
              <a:prstGeom prst="rect">
                <a:avLst/>
              </a:prstGeom>
              <a:solidFill>
                <a:srgbClr val="8E8E8E"/>
              </a:solidFill>
              <a:ln w="9525">
                <a:noFill/>
                <a:round/>
                <a:headEnd/>
                <a:tailEnd/>
              </a:ln>
              <a:effectLst/>
            </p:spPr>
            <p:txBody>
              <a:bodyPr wrap="none" anchor="ctr"/>
              <a:lstStyle/>
              <a:p>
                <a:endParaRPr lang="de-DE"/>
              </a:p>
            </p:txBody>
          </p:sp>
          <p:sp>
            <p:nvSpPr>
              <p:cNvPr id="1032" name="Rectangle 8"/>
              <p:cNvSpPr>
                <a:spLocks noChangeArrowheads="1"/>
              </p:cNvSpPr>
              <p:nvPr/>
            </p:nvSpPr>
            <p:spPr bwMode="auto">
              <a:xfrm>
                <a:off x="2879" y="0"/>
                <a:ext cx="2029" cy="254"/>
              </a:xfrm>
              <a:prstGeom prst="rect">
                <a:avLst/>
              </a:prstGeom>
              <a:solidFill>
                <a:srgbClr val="A46674"/>
              </a:solidFill>
              <a:ln w="9525">
                <a:noFill/>
                <a:round/>
                <a:headEnd/>
                <a:tailEnd/>
              </a:ln>
              <a:effectLst/>
            </p:spPr>
            <p:txBody>
              <a:bodyPr wrap="none" anchor="ctr"/>
              <a:lstStyle/>
              <a:p>
                <a:endParaRPr lang="de-DE"/>
              </a:p>
            </p:txBody>
          </p:sp>
        </p:grpSp>
      </p:grpSp>
      <p:sp>
        <p:nvSpPr>
          <p:cNvPr id="1033" name="Rectangle 9"/>
          <p:cNvSpPr>
            <a:spLocks noChangeArrowheads="1"/>
          </p:cNvSpPr>
          <p:nvPr/>
        </p:nvSpPr>
        <p:spPr bwMode="auto">
          <a:xfrm>
            <a:off x="4211638" y="531813"/>
            <a:ext cx="184150" cy="219075"/>
          </a:xfrm>
          <a:prstGeom prst="rect">
            <a:avLst/>
          </a:prstGeom>
          <a:noFill/>
          <a:ln w="9525">
            <a:noFill/>
            <a:round/>
            <a:headEnd/>
            <a:tailEnd/>
          </a:ln>
          <a:effectLst/>
        </p:spPr>
        <p:txBody>
          <a:bodyPr wrap="none" anchor="ctr"/>
          <a:lstStyle/>
          <a:p>
            <a:endParaRPr lang="de-DE"/>
          </a:p>
        </p:txBody>
      </p:sp>
      <p:sp>
        <p:nvSpPr>
          <p:cNvPr id="1034" name="Rectangle 10"/>
          <p:cNvSpPr>
            <a:spLocks noGrp="1" noChangeArrowheads="1"/>
          </p:cNvSpPr>
          <p:nvPr>
            <p:ph type="dt"/>
          </p:nvPr>
        </p:nvSpPr>
        <p:spPr bwMode="auto">
          <a:xfrm>
            <a:off x="4565650" y="509588"/>
            <a:ext cx="3225800" cy="5064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ts val="988"/>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a:solidFill>
                  <a:srgbClr val="000000"/>
                </a:solidFill>
                <a:latin typeface="+mj-lt"/>
              </a:defRPr>
            </a:lvl1pPr>
          </a:lstStyle>
          <a:p>
            <a:r>
              <a:rPr lang="de-DE"/>
              <a:t>Dr. Gernot Deinzer</a:t>
            </a:r>
            <a:br>
              <a:rPr lang="de-DE"/>
            </a:br>
            <a:r>
              <a:rPr lang="de-DE">
                <a:latin typeface="+mn-lt"/>
              </a:rPr>
              <a:t>Fachreferate Mathematik, Physik, Informatik</a:t>
            </a:r>
            <a:br>
              <a:rPr lang="de-DE">
                <a:latin typeface="+mn-lt"/>
              </a:rPr>
            </a:br>
            <a:r>
              <a:rPr lang="de-DE">
                <a:latin typeface="+mn-lt"/>
              </a:rPr>
              <a:t>Universitätsbibliothek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iming>
    <p:tnLst>
      <p:par>
        <p:cTn id="1" dur="indefinite" restart="never" nodeType="tmRoot"/>
      </p:par>
    </p:tnLst>
  </p:timing>
  <p:hf sldNum="0" hdr="0"/>
  <p:txStyles>
    <p:titleStyle>
      <a:lvl1pPr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mj-lt"/>
          <a:ea typeface="+mj-ea"/>
          <a:cs typeface="+mj-cs"/>
        </a:defRPr>
      </a:lvl1pPr>
      <a:lvl2pPr marL="742950" indent="-285750"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Frutiger Next LT W1G Bold" charset="0"/>
          <a:ea typeface="DejaVu Sans" charset="0"/>
          <a:cs typeface="DejaVu Sans" charset="0"/>
        </a:defRPr>
      </a:lvl2pPr>
      <a:lvl3pPr marL="1143000" indent="-228600"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Frutiger Next LT W1G Bold" charset="0"/>
          <a:ea typeface="DejaVu Sans" charset="0"/>
          <a:cs typeface="DejaVu Sans" charset="0"/>
        </a:defRPr>
      </a:lvl3pPr>
      <a:lvl4pPr marL="1600200" indent="-228600"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Frutiger Next LT W1G Bold" charset="0"/>
          <a:ea typeface="DejaVu Sans" charset="0"/>
          <a:cs typeface="DejaVu Sans" charset="0"/>
        </a:defRPr>
      </a:lvl4pPr>
      <a:lvl5pPr marL="2057400" indent="-228600"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Frutiger Next LT W1G Bold" charset="0"/>
          <a:ea typeface="DejaVu Sans" charset="0"/>
          <a:cs typeface="DejaVu Sans" charset="0"/>
        </a:defRPr>
      </a:lvl5pPr>
      <a:lvl6pPr marL="2514600" indent="-228600"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Frutiger Next LT W1G Bold" charset="0"/>
          <a:ea typeface="DejaVu Sans" charset="0"/>
          <a:cs typeface="DejaVu Sans" charset="0"/>
        </a:defRPr>
      </a:lvl6pPr>
      <a:lvl7pPr marL="2971800" indent="-228600"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Frutiger Next LT W1G Bold" charset="0"/>
          <a:ea typeface="DejaVu Sans" charset="0"/>
          <a:cs typeface="DejaVu Sans" charset="0"/>
        </a:defRPr>
      </a:lvl7pPr>
      <a:lvl8pPr marL="3429000" indent="-228600"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Frutiger Next LT W1G Bold" charset="0"/>
          <a:ea typeface="DejaVu Sans" charset="0"/>
          <a:cs typeface="DejaVu Sans" charset="0"/>
        </a:defRPr>
      </a:lvl8pPr>
      <a:lvl9pPr marL="3886200" indent="-228600"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Frutiger Next LT W1G Bold" charset="0"/>
          <a:ea typeface="DejaVu Sans" charset="0"/>
          <a:cs typeface="DejaVu Sans" charset="0"/>
        </a:defRPr>
      </a:lvl9pPr>
    </p:titleStyle>
    <p:bodyStyle>
      <a:lvl1pPr marL="342900" indent="-34290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1pPr>
      <a:lvl2pPr marL="742950" indent="-28575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2pPr>
      <a:lvl3pPr marL="1143000" indent="-22860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3pPr>
      <a:lvl4pPr marL="1600200" indent="-22860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4pPr>
      <a:lvl5pPr marL="2057400" indent="-22860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5pPr>
      <a:lvl6pPr marL="2514600" indent="-22860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6pPr>
      <a:lvl7pPr marL="2971800" indent="-22860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7pPr>
      <a:lvl8pPr marL="3429000" indent="-22860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8pPr>
      <a:lvl9pPr marL="3886200" indent="-22860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0" y="0"/>
            <a:ext cx="9139238" cy="6856413"/>
            <a:chOff x="0" y="0"/>
            <a:chExt cx="5757" cy="4319"/>
          </a:xfrm>
        </p:grpSpPr>
        <p:pic>
          <p:nvPicPr>
            <p:cNvPr id="2050" name="Picture 2"/>
            <p:cNvPicPr>
              <a:picLocks noChangeAspect="1" noChangeArrowheads="1"/>
            </p:cNvPicPr>
            <p:nvPr/>
          </p:nvPicPr>
          <p:blipFill>
            <a:blip r:embed="rId13" cstate="print"/>
            <a:srcRect/>
            <a:stretch>
              <a:fillRect/>
            </a:stretch>
          </p:blipFill>
          <p:spPr bwMode="auto">
            <a:xfrm>
              <a:off x="0" y="2991"/>
              <a:ext cx="3280" cy="1329"/>
            </a:xfrm>
            <a:prstGeom prst="rect">
              <a:avLst/>
            </a:prstGeom>
            <a:noFill/>
            <a:ln w="9525">
              <a:noFill/>
              <a:round/>
              <a:headEnd/>
              <a:tailEnd/>
            </a:ln>
            <a:effectLst/>
          </p:spPr>
        </p:pic>
        <p:sp>
          <p:nvSpPr>
            <p:cNvPr id="2051" name="Rectangle 3"/>
            <p:cNvSpPr>
              <a:spLocks noChangeArrowheads="1"/>
            </p:cNvSpPr>
            <p:nvPr/>
          </p:nvSpPr>
          <p:spPr bwMode="auto">
            <a:xfrm>
              <a:off x="0" y="0"/>
              <a:ext cx="5758" cy="2880"/>
            </a:xfrm>
            <a:prstGeom prst="rect">
              <a:avLst/>
            </a:prstGeom>
            <a:solidFill>
              <a:srgbClr val="C6C6C6"/>
            </a:solidFill>
            <a:ln w="9525">
              <a:noFill/>
              <a:round/>
              <a:headEnd/>
              <a:tailEnd/>
            </a:ln>
            <a:effectLst/>
          </p:spPr>
          <p:txBody>
            <a:bodyPr wrap="none" anchor="ctr"/>
            <a:lstStyle/>
            <a:p>
              <a:endParaRPr lang="de-DE"/>
            </a:p>
          </p:txBody>
        </p:sp>
        <p:sp>
          <p:nvSpPr>
            <p:cNvPr id="2052" name="Rectangle 4"/>
            <p:cNvSpPr>
              <a:spLocks noChangeArrowheads="1"/>
            </p:cNvSpPr>
            <p:nvPr/>
          </p:nvSpPr>
          <p:spPr bwMode="auto">
            <a:xfrm>
              <a:off x="1983" y="2880"/>
              <a:ext cx="3775" cy="594"/>
            </a:xfrm>
            <a:prstGeom prst="rect">
              <a:avLst/>
            </a:prstGeom>
            <a:solidFill>
              <a:srgbClr val="A46674"/>
            </a:solidFill>
            <a:ln w="9525">
              <a:noFill/>
              <a:round/>
              <a:headEnd/>
              <a:tailEnd/>
            </a:ln>
            <a:effectLst/>
          </p:spPr>
          <p:txBody>
            <a:bodyPr wrap="none" lIns="0" tIns="0" rIns="0" bIns="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solidFill>
                    <a:srgbClr val="000000"/>
                  </a:solidFill>
                </a:rPr>
                <a:t>  </a:t>
              </a:r>
            </a:p>
          </p:txBody>
        </p:sp>
      </p:grpSp>
      <p:sp>
        <p:nvSpPr>
          <p:cNvPr id="2053" name="Rectangle 5"/>
          <p:cNvSpPr>
            <a:spLocks noGrp="1" noChangeArrowheads="1"/>
          </p:cNvSpPr>
          <p:nvPr>
            <p:ph type="title"/>
          </p:nvPr>
        </p:nvSpPr>
        <p:spPr bwMode="auto">
          <a:xfrm>
            <a:off x="3148013" y="2433638"/>
            <a:ext cx="5994400" cy="6588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Klicken Sie, um das Format des Titeltextes zu bearbeiten</a:t>
            </a:r>
          </a:p>
        </p:txBody>
      </p:sp>
      <p:sp>
        <p:nvSpPr>
          <p:cNvPr id="2054" name="Rectangle 6"/>
          <p:cNvSpPr>
            <a:spLocks noGrp="1" noChangeArrowheads="1"/>
          </p:cNvSpPr>
          <p:nvPr>
            <p:ph type="ftr"/>
          </p:nvPr>
        </p:nvSpPr>
        <p:spPr bwMode="auto">
          <a:xfrm>
            <a:off x="3148013" y="3548063"/>
            <a:ext cx="5994400" cy="1095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tabLst>
                <a:tab pos="723900" algn="l"/>
                <a:tab pos="1447800" algn="l"/>
                <a:tab pos="2171700" algn="l"/>
                <a:tab pos="2895600" algn="l"/>
                <a:tab pos="3619500" algn="l"/>
                <a:tab pos="4343400" algn="l"/>
                <a:tab pos="5067300" algn="l"/>
                <a:tab pos="5791200" algn="l"/>
              </a:tabLst>
              <a:defRPr sz="1800">
                <a:solidFill>
                  <a:srgbClr val="000000"/>
                </a:solidFill>
                <a:latin typeface="+mj-lt"/>
              </a:defRPr>
            </a:lvl1pPr>
          </a:lstStyle>
          <a:p>
            <a:r>
              <a:rPr lang="de-DE"/>
              <a:t>Dr. Gernot Deinzer</a:t>
            </a:r>
          </a:p>
          <a:p>
            <a:r>
              <a:rPr lang="de-DE"/>
              <a:t>Fachreferate Mathematik, Physik, Informatik</a:t>
            </a:r>
            <a:br>
              <a:rPr lang="de-DE"/>
            </a:br>
            <a:r>
              <a:rPr lang="de-DE"/>
              <a:t>Universitätsbibliothek</a:t>
            </a:r>
          </a:p>
        </p:txBody>
      </p:sp>
      <p:sp>
        <p:nvSpPr>
          <p:cNvPr id="2055" name="Rectangle 7"/>
          <p:cNvSpPr>
            <a:spLocks noGrp="1" noChangeArrowheads="1"/>
          </p:cNvSpPr>
          <p:nvPr>
            <p:ph type="body" idx="1"/>
          </p:nvPr>
        </p:nvSpPr>
        <p:spPr bwMode="auto">
          <a:xfrm>
            <a:off x="457200" y="1604963"/>
            <a:ext cx="8228013"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mj-lt"/>
          <a:ea typeface="+mj-ea"/>
          <a:cs typeface="+mj-cs"/>
        </a:defRPr>
      </a:lvl1pPr>
      <a:lvl2pPr marL="742950" indent="-285750"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Frutiger Next LT W1G Bold" charset="0"/>
          <a:ea typeface="DejaVu Sans" charset="0"/>
          <a:cs typeface="DejaVu Sans" charset="0"/>
        </a:defRPr>
      </a:lvl2pPr>
      <a:lvl3pPr marL="1143000" indent="-228600"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Frutiger Next LT W1G Bold" charset="0"/>
          <a:ea typeface="DejaVu Sans" charset="0"/>
          <a:cs typeface="DejaVu Sans" charset="0"/>
        </a:defRPr>
      </a:lvl3pPr>
      <a:lvl4pPr marL="1600200" indent="-228600"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Frutiger Next LT W1G Bold" charset="0"/>
          <a:ea typeface="DejaVu Sans" charset="0"/>
          <a:cs typeface="DejaVu Sans" charset="0"/>
        </a:defRPr>
      </a:lvl4pPr>
      <a:lvl5pPr marL="2057400" indent="-228600"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Frutiger Next LT W1G Bold" charset="0"/>
          <a:ea typeface="DejaVu Sans" charset="0"/>
          <a:cs typeface="DejaVu Sans" charset="0"/>
        </a:defRPr>
      </a:lvl5pPr>
      <a:lvl6pPr marL="2514600" indent="-228600"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Frutiger Next LT W1G Bold" charset="0"/>
          <a:ea typeface="DejaVu Sans" charset="0"/>
          <a:cs typeface="DejaVu Sans" charset="0"/>
        </a:defRPr>
      </a:lvl6pPr>
      <a:lvl7pPr marL="2971800" indent="-228600"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Frutiger Next LT W1G Bold" charset="0"/>
          <a:ea typeface="DejaVu Sans" charset="0"/>
          <a:cs typeface="DejaVu Sans" charset="0"/>
        </a:defRPr>
      </a:lvl7pPr>
      <a:lvl8pPr marL="3429000" indent="-228600"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Frutiger Next LT W1G Bold" charset="0"/>
          <a:ea typeface="DejaVu Sans" charset="0"/>
          <a:cs typeface="DejaVu Sans" charset="0"/>
        </a:defRPr>
      </a:lvl8pPr>
      <a:lvl9pPr marL="3886200" indent="-228600" algn="l" defTabSz="449263" rtl="0" fontAlgn="base">
        <a:lnSpc>
          <a:spcPts val="2588"/>
        </a:lnSpc>
        <a:spcBef>
          <a:spcPct val="0"/>
        </a:spcBef>
        <a:spcAft>
          <a:spcPct val="0"/>
        </a:spcAft>
        <a:buClr>
          <a:srgbClr val="000000"/>
        </a:buClr>
        <a:buSzPct val="100000"/>
        <a:buFont typeface="Times New Roman" pitchFamily="16" charset="0"/>
        <a:defRPr sz="2400">
          <a:solidFill>
            <a:srgbClr val="000000"/>
          </a:solidFill>
          <a:latin typeface="Frutiger Next LT W1G Bold" charset="0"/>
          <a:ea typeface="DejaVu Sans" charset="0"/>
          <a:cs typeface="DejaVu Sans" charset="0"/>
        </a:defRPr>
      </a:lvl9pPr>
    </p:titleStyle>
    <p:bodyStyle>
      <a:lvl1pPr marL="342900" indent="-34290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1pPr>
      <a:lvl2pPr marL="742950" indent="-28575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2pPr>
      <a:lvl3pPr marL="1143000" indent="-22860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3pPr>
      <a:lvl4pPr marL="1600200" indent="-22860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4pPr>
      <a:lvl5pPr marL="2057400" indent="-22860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5pPr>
      <a:lvl6pPr marL="2514600" indent="-22860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6pPr>
      <a:lvl7pPr marL="2971800" indent="-22860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7pPr>
      <a:lvl8pPr marL="3429000" indent="-22860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8pPr>
      <a:lvl9pPr marL="3886200" indent="-228600" algn="l" defTabSz="449263" rtl="0" fontAlgn="base">
        <a:lnSpc>
          <a:spcPts val="1800"/>
        </a:lnSpc>
        <a:spcBef>
          <a:spcPct val="0"/>
        </a:spcBef>
        <a:spcAft>
          <a:spcPct val="0"/>
        </a:spcAft>
        <a:buClr>
          <a:srgbClr val="000000"/>
        </a:buClr>
        <a:buSzPct val="100000"/>
        <a:buFont typeface="Times New Roman" pitchFamily="16" charset="0"/>
        <a:defRPr sz="1600">
          <a:solidFill>
            <a:srgbClr val="000000"/>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pen-access.net/de/allgemeines/rechtsfragen/sherparomeoliste/" TargetMode="External"/><Relationship Id="rId2" Type="http://schemas.openxmlformats.org/officeDocument/2006/relationships/hyperlink" Target="http://www.sherpa.ac.uk/rome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repec.org/" TargetMode="External"/><Relationship Id="rId2" Type="http://schemas.openxmlformats.org/officeDocument/2006/relationships/hyperlink" Target="http://cogprints.org/" TargetMode="External"/><Relationship Id="rId1" Type="http://schemas.openxmlformats.org/officeDocument/2006/relationships/slideLayout" Target="../slideLayouts/slideLayout2.xml"/><Relationship Id="rId4" Type="http://schemas.openxmlformats.org/officeDocument/2006/relationships/hyperlink" Target="http://eprints.rclis.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open-access.net/de/allgemeines/rechtsfragen/sherparomeolist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open-access.net/de/allgemeines/rechtsfragen/sherparomeolist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pub.uni-regensburg.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Elektronisches Publizieren und</a:t>
            </a:r>
            <a:br>
              <a:rPr lang="de-DE" dirty="0" smtClean="0"/>
            </a:br>
            <a:r>
              <a:rPr lang="de-DE" dirty="0" smtClean="0"/>
              <a:t>Open Access</a:t>
            </a:r>
            <a:endParaRPr lang="de-DE" dirty="0"/>
          </a:p>
        </p:txBody>
      </p:sp>
      <p:sp>
        <p:nvSpPr>
          <p:cNvPr id="4" name="Fußzeilenplatzhalter 3"/>
          <p:cNvSpPr>
            <a:spLocks noGrp="1"/>
          </p:cNvSpPr>
          <p:nvPr>
            <p:ph type="ftr" idx="10"/>
          </p:nvPr>
        </p:nvSpPr>
        <p:spPr>
          <a:xfrm>
            <a:off x="3148013" y="3548063"/>
            <a:ext cx="5994400" cy="1105073"/>
          </a:xfrm>
        </p:spPr>
        <p:txBody>
          <a:bodyPr/>
          <a:lstStyle/>
          <a:p>
            <a:r>
              <a:rPr lang="de-DE" dirty="0" smtClean="0"/>
              <a:t>Dr. Gernot </a:t>
            </a:r>
            <a:r>
              <a:rPr lang="de-DE" dirty="0" err="1" smtClean="0"/>
              <a:t>Deinzer</a:t>
            </a:r>
            <a:endParaRPr lang="de-DE" dirty="0" smtClean="0"/>
          </a:p>
          <a:p>
            <a:r>
              <a:rPr lang="de-DE" dirty="0" smtClean="0"/>
              <a:t>Fachreferate Mathematik, Physik, Informatik</a:t>
            </a:r>
            <a:br>
              <a:rPr lang="de-DE" dirty="0" smtClean="0"/>
            </a:br>
            <a:r>
              <a:rPr lang="de-DE" dirty="0" smtClean="0"/>
              <a:t>Universitätsbibliothek</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a:t>
            </a:r>
            <a:r>
              <a:rPr lang="de-DE" dirty="0" smtClean="0"/>
              <a:t>olden </a:t>
            </a:r>
            <a:r>
              <a:rPr lang="de-DE" dirty="0" smtClean="0"/>
              <a:t>Roa</a:t>
            </a:r>
            <a:r>
              <a:rPr lang="de-DE" dirty="0" smtClean="0"/>
              <a:t>d </a:t>
            </a:r>
            <a:r>
              <a:rPr lang="de-DE" dirty="0" err="1" smtClean="0"/>
              <a:t>to</a:t>
            </a:r>
            <a:r>
              <a:rPr lang="de-DE" dirty="0" smtClean="0"/>
              <a:t> open </a:t>
            </a:r>
            <a:r>
              <a:rPr lang="de-DE" dirty="0" err="1" smtClean="0"/>
              <a:t>access</a:t>
            </a:r>
            <a:endParaRPr lang="de-DE" dirty="0"/>
          </a:p>
        </p:txBody>
      </p:sp>
      <p:sp>
        <p:nvSpPr>
          <p:cNvPr id="3" name="Inhaltsplatzhalter 2"/>
          <p:cNvSpPr>
            <a:spLocks noGrp="1"/>
          </p:cNvSpPr>
          <p:nvPr>
            <p:ph idx="1"/>
          </p:nvPr>
        </p:nvSpPr>
        <p:spPr/>
        <p:txBody>
          <a:bodyPr/>
          <a:lstStyle/>
          <a:p>
            <a:r>
              <a:rPr lang="de-DE" b="1" dirty="0" smtClean="0"/>
              <a:t>Open-Access-Zeitschriften</a:t>
            </a:r>
          </a:p>
          <a:p>
            <a:endParaRPr lang="de-DE" dirty="0" smtClean="0"/>
          </a:p>
          <a:p>
            <a:r>
              <a:rPr lang="de-DE" dirty="0" smtClean="0"/>
              <a:t>Zeitschrift, welche komplett frei zugänglich ist </a:t>
            </a:r>
            <a:endParaRPr lang="de-DE" dirty="0" smtClean="0"/>
          </a:p>
          <a:p>
            <a:endParaRPr lang="de-DE" dirty="0" smtClean="0"/>
          </a:p>
          <a:p>
            <a:r>
              <a:rPr lang="de-DE" b="1" dirty="0" smtClean="0"/>
              <a:t>Entwicklungsgeschichte:</a:t>
            </a:r>
            <a:endParaRPr lang="de-DE" b="1" dirty="0" smtClean="0"/>
          </a:p>
          <a:p>
            <a:endParaRPr lang="en-US" dirty="0"/>
          </a:p>
          <a:p>
            <a:r>
              <a:rPr lang="de-DE" dirty="0"/>
              <a:t>Open Letter renommierter Wissenschaftler (Varmus, </a:t>
            </a:r>
            <a:r>
              <a:rPr lang="de-DE" dirty="0" smtClean="0"/>
              <a:t>Brown, Eisen</a:t>
            </a:r>
            <a:r>
              <a:rPr lang="de-DE" dirty="0"/>
              <a:t>, USA,2000): Boykott aller </a:t>
            </a:r>
            <a:r>
              <a:rPr lang="de-DE" dirty="0" smtClean="0"/>
              <a:t>wissenschaftlicher Zeitschriften </a:t>
            </a:r>
            <a:r>
              <a:rPr lang="de-DE" dirty="0"/>
              <a:t>ab September 2001, die ihre Artikel </a:t>
            </a:r>
            <a:r>
              <a:rPr lang="de-DE" dirty="0" smtClean="0"/>
              <a:t>nicht spätesten </a:t>
            </a:r>
            <a:r>
              <a:rPr lang="de-DE" dirty="0"/>
              <a:t>6 Monate nach </a:t>
            </a:r>
            <a:r>
              <a:rPr lang="de-DE" dirty="0" smtClean="0"/>
              <a:t>Veröffentlichung </a:t>
            </a:r>
            <a:r>
              <a:rPr lang="de-DE" dirty="0"/>
              <a:t>komplett </a:t>
            </a:r>
            <a:r>
              <a:rPr lang="de-DE" dirty="0" smtClean="0"/>
              <a:t>freigeben</a:t>
            </a:r>
          </a:p>
          <a:p>
            <a:r>
              <a:rPr lang="de-DE" dirty="0" smtClean="0"/>
              <a:t>Aufruf </a:t>
            </a:r>
            <a:r>
              <a:rPr lang="de-DE" dirty="0"/>
              <a:t>fand </a:t>
            </a:r>
            <a:r>
              <a:rPr lang="de-DE" dirty="0" smtClean="0"/>
              <a:t>Unterstützung </a:t>
            </a:r>
            <a:r>
              <a:rPr lang="de-DE" dirty="0"/>
              <a:t>durch 27.000 Wissenschaftler </a:t>
            </a:r>
            <a:r>
              <a:rPr lang="de-DE" dirty="0" smtClean="0"/>
              <a:t>aus 170 </a:t>
            </a:r>
            <a:r>
              <a:rPr lang="de-DE" dirty="0" smtClean="0"/>
              <a:t>Ländern</a:t>
            </a:r>
            <a:endParaRPr lang="de-DE" dirty="0"/>
          </a:p>
          <a:p>
            <a:r>
              <a:rPr lang="de-DE" dirty="0"/>
              <a:t>Wenig Wirkung auf </a:t>
            </a:r>
            <a:r>
              <a:rPr lang="de-DE" dirty="0" smtClean="0"/>
              <a:t>Verlagsseite</a:t>
            </a:r>
          </a:p>
          <a:p>
            <a:endParaRPr lang="de-DE" dirty="0"/>
          </a:p>
          <a:p>
            <a:r>
              <a:rPr lang="de-DE" b="1" dirty="0"/>
              <a:t>Neues Ziel</a:t>
            </a:r>
            <a:r>
              <a:rPr lang="de-DE" dirty="0"/>
              <a:t>: </a:t>
            </a:r>
            <a:r>
              <a:rPr lang="de-DE" dirty="0" smtClean="0"/>
              <a:t>Gründung </a:t>
            </a:r>
            <a:r>
              <a:rPr lang="de-DE" dirty="0"/>
              <a:t>eigener OA-Zeitschriften mit </a:t>
            </a:r>
            <a:r>
              <a:rPr lang="de-DE" dirty="0" smtClean="0"/>
              <a:t>Peer Review</a:t>
            </a:r>
          </a:p>
          <a:p>
            <a:endParaRPr lang="de-DE" dirty="0" smtClean="0"/>
          </a:p>
          <a:p>
            <a:r>
              <a:rPr lang="en-US" dirty="0" smtClean="0"/>
              <a:t>Public Library of Science (</a:t>
            </a:r>
            <a:r>
              <a:rPr lang="en-US" dirty="0" err="1" smtClean="0"/>
              <a:t>PLoS</a:t>
            </a:r>
            <a:r>
              <a:rPr lang="en-US" dirty="0" smtClean="0"/>
              <a:t>)</a:t>
            </a:r>
            <a:endParaRPr lang="de-DE" dirty="0"/>
          </a:p>
          <a:p>
            <a:r>
              <a:rPr lang="de-DE" dirty="0"/>
              <a:t>Oktober 2003 erste Ausgabe von </a:t>
            </a:r>
            <a:r>
              <a:rPr lang="de-DE" dirty="0" err="1"/>
              <a:t>PLoS</a:t>
            </a:r>
            <a:r>
              <a:rPr lang="de-DE" dirty="0"/>
              <a:t> </a:t>
            </a:r>
            <a:r>
              <a:rPr lang="de-DE" dirty="0" err="1"/>
              <a:t>Biology</a:t>
            </a:r>
            <a:r>
              <a:rPr lang="de-DE" dirty="0"/>
              <a:t> </a:t>
            </a:r>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PLoS</a:t>
            </a:r>
            <a:r>
              <a:rPr lang="de-DE" dirty="0" smtClean="0"/>
              <a:t/>
            </a:r>
            <a:br>
              <a:rPr lang="de-DE" dirty="0" smtClean="0"/>
            </a:br>
            <a:endParaRPr lang="de-DE" dirty="0"/>
          </a:p>
        </p:txBody>
      </p:sp>
      <p:sp>
        <p:nvSpPr>
          <p:cNvPr id="3" name="Inhaltsplatzhalter 2"/>
          <p:cNvSpPr>
            <a:spLocks noGrp="1"/>
          </p:cNvSpPr>
          <p:nvPr>
            <p:ph idx="1"/>
          </p:nvPr>
        </p:nvSpPr>
        <p:spPr/>
        <p:txBody>
          <a:bodyPr/>
          <a:lstStyle/>
          <a:p>
            <a:r>
              <a:rPr lang="de-DE" dirty="0" err="1" smtClean="0"/>
              <a:t>PLoS</a:t>
            </a:r>
            <a:r>
              <a:rPr lang="de-DE" dirty="0" smtClean="0"/>
              <a:t> </a:t>
            </a:r>
            <a:r>
              <a:rPr lang="de-DE" dirty="0"/>
              <a:t>Zeitschriften</a:t>
            </a:r>
          </a:p>
          <a:p>
            <a:endParaRPr lang="de-DE" dirty="0" smtClean="0"/>
          </a:p>
          <a:p>
            <a:r>
              <a:rPr lang="de-DE" dirty="0" err="1" smtClean="0"/>
              <a:t>PLoS</a:t>
            </a:r>
            <a:r>
              <a:rPr lang="de-DE" dirty="0" smtClean="0"/>
              <a:t> </a:t>
            </a:r>
            <a:r>
              <a:rPr lang="de-DE" dirty="0" err="1"/>
              <a:t>Biology</a:t>
            </a:r>
            <a:r>
              <a:rPr lang="de-DE" dirty="0"/>
              <a:t> (IF 12,68)</a:t>
            </a:r>
          </a:p>
          <a:p>
            <a:r>
              <a:rPr lang="de-DE" dirty="0" err="1"/>
              <a:t>PLoS</a:t>
            </a:r>
            <a:r>
              <a:rPr lang="de-DE" dirty="0"/>
              <a:t> </a:t>
            </a:r>
            <a:r>
              <a:rPr lang="de-DE" dirty="0" err="1"/>
              <a:t>Medicine</a:t>
            </a:r>
            <a:endParaRPr lang="de-DE" dirty="0"/>
          </a:p>
          <a:p>
            <a:r>
              <a:rPr lang="de-DE" dirty="0" err="1"/>
              <a:t>PLoS</a:t>
            </a:r>
            <a:r>
              <a:rPr lang="de-DE" dirty="0"/>
              <a:t> </a:t>
            </a:r>
            <a:r>
              <a:rPr lang="de-DE" dirty="0" err="1"/>
              <a:t>Computational</a:t>
            </a:r>
            <a:r>
              <a:rPr lang="de-DE" dirty="0"/>
              <a:t> </a:t>
            </a:r>
            <a:r>
              <a:rPr lang="de-DE" dirty="0" err="1"/>
              <a:t>Biology</a:t>
            </a:r>
            <a:endParaRPr lang="de-DE" dirty="0"/>
          </a:p>
          <a:p>
            <a:r>
              <a:rPr lang="de-DE" dirty="0" err="1"/>
              <a:t>PLoS</a:t>
            </a:r>
            <a:r>
              <a:rPr lang="de-DE" dirty="0"/>
              <a:t> </a:t>
            </a:r>
            <a:r>
              <a:rPr lang="de-DE" dirty="0" err="1"/>
              <a:t>Genetics</a:t>
            </a:r>
            <a:endParaRPr lang="de-DE" dirty="0"/>
          </a:p>
          <a:p>
            <a:r>
              <a:rPr lang="de-DE" dirty="0" err="1"/>
              <a:t>PLoS</a:t>
            </a:r>
            <a:r>
              <a:rPr lang="de-DE" dirty="0"/>
              <a:t> </a:t>
            </a:r>
            <a:r>
              <a:rPr lang="de-DE" dirty="0" err="1"/>
              <a:t>Pathogens</a:t>
            </a:r>
            <a:endParaRPr lang="de-DE" dirty="0"/>
          </a:p>
          <a:p>
            <a:r>
              <a:rPr lang="de-DE" dirty="0" err="1"/>
              <a:t>PLoS</a:t>
            </a:r>
            <a:r>
              <a:rPr lang="de-DE" dirty="0"/>
              <a:t> Clinical Trials (seit Mai 2006)</a:t>
            </a:r>
          </a:p>
          <a:p>
            <a:r>
              <a:rPr lang="de-DE" dirty="0" err="1"/>
              <a:t>PLoS</a:t>
            </a:r>
            <a:r>
              <a:rPr lang="de-DE" dirty="0"/>
              <a:t> </a:t>
            </a:r>
            <a:r>
              <a:rPr lang="de-DE" dirty="0" err="1"/>
              <a:t>One</a:t>
            </a:r>
            <a:r>
              <a:rPr lang="de-DE" dirty="0"/>
              <a:t> (STM </a:t>
            </a:r>
            <a:r>
              <a:rPr lang="de-DE" dirty="0" smtClean="0"/>
              <a:t>interdisziplinär</a:t>
            </a:r>
            <a:r>
              <a:rPr lang="de-DE" dirty="0"/>
              <a:t>)</a:t>
            </a:r>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Open Access Zeitschriften</a:t>
            </a:r>
            <a:r>
              <a:rPr lang="de-DE" dirty="0" smtClean="0"/>
              <a:t/>
            </a:r>
            <a:br>
              <a:rPr lang="de-DE" dirty="0" smtClean="0"/>
            </a:br>
            <a:endParaRPr lang="de-DE" dirty="0"/>
          </a:p>
        </p:txBody>
      </p:sp>
      <p:sp>
        <p:nvSpPr>
          <p:cNvPr id="3" name="Inhaltsplatzhalter 2"/>
          <p:cNvSpPr>
            <a:spLocks noGrp="1"/>
          </p:cNvSpPr>
          <p:nvPr>
            <p:ph idx="1"/>
          </p:nvPr>
        </p:nvSpPr>
        <p:spPr/>
        <p:txBody>
          <a:bodyPr/>
          <a:lstStyle/>
          <a:p>
            <a:r>
              <a:rPr lang="de-DE" b="1" dirty="0" err="1" smtClean="0"/>
              <a:t>BioMed</a:t>
            </a:r>
            <a:r>
              <a:rPr lang="de-DE" b="1" dirty="0" smtClean="0"/>
              <a:t> Central (BMC</a:t>
            </a:r>
            <a:r>
              <a:rPr lang="de-DE" b="1" dirty="0" smtClean="0"/>
              <a:t>)</a:t>
            </a:r>
          </a:p>
          <a:p>
            <a:endParaRPr lang="de-DE" dirty="0"/>
          </a:p>
          <a:p>
            <a:pPr>
              <a:buFont typeface="Arial" pitchFamily="34" charset="0"/>
              <a:buChar char="•"/>
            </a:pPr>
            <a:r>
              <a:rPr lang="de-DE" dirty="0" smtClean="0"/>
              <a:t>Kommerzieller </a:t>
            </a:r>
            <a:r>
              <a:rPr lang="de-DE" dirty="0"/>
              <a:t>Online-Verlag (Biologie/Medizin</a:t>
            </a:r>
            <a:r>
              <a:rPr lang="de-DE" dirty="0" smtClean="0"/>
              <a:t>)</a:t>
            </a:r>
            <a:endParaRPr lang="de-DE" dirty="0" smtClean="0"/>
          </a:p>
          <a:p>
            <a:pPr>
              <a:buFont typeface="Arial" pitchFamily="34" charset="0"/>
              <a:buChar char="•"/>
            </a:pPr>
            <a:r>
              <a:rPr lang="de-DE" dirty="0" smtClean="0"/>
              <a:t>Jetzt </a:t>
            </a:r>
            <a:r>
              <a:rPr lang="de-DE" dirty="0"/>
              <a:t>auch Chemistry Central und </a:t>
            </a:r>
            <a:r>
              <a:rPr lang="de-DE" dirty="0" err="1"/>
              <a:t>PhysMath</a:t>
            </a:r>
            <a:r>
              <a:rPr lang="de-DE" dirty="0"/>
              <a:t> </a:t>
            </a:r>
            <a:r>
              <a:rPr lang="de-DE" dirty="0" smtClean="0"/>
              <a:t>Central</a:t>
            </a:r>
          </a:p>
          <a:p>
            <a:pPr>
              <a:buFont typeface="Arial" pitchFamily="34" charset="0"/>
              <a:buChar char="•"/>
            </a:pPr>
            <a:r>
              <a:rPr lang="de-DE" dirty="0" smtClean="0"/>
              <a:t>2008 von Springer </a:t>
            </a:r>
            <a:r>
              <a:rPr lang="de-DE" dirty="0" smtClean="0"/>
              <a:t>aufgekauft</a:t>
            </a:r>
            <a:endParaRPr lang="de-DE" dirty="0"/>
          </a:p>
          <a:p>
            <a:pPr>
              <a:buFont typeface="Arial" pitchFamily="34" charset="0"/>
              <a:buChar char="•"/>
            </a:pPr>
            <a:r>
              <a:rPr lang="de-DE" dirty="0"/>
              <a:t>Ü</a:t>
            </a:r>
            <a:r>
              <a:rPr lang="de-DE" dirty="0" smtClean="0"/>
              <a:t>ber </a:t>
            </a:r>
            <a:r>
              <a:rPr lang="de-DE" dirty="0"/>
              <a:t>150 OA- Zeitschriften, teilweise bereits mit </a:t>
            </a:r>
            <a:r>
              <a:rPr lang="de-DE" dirty="0" smtClean="0"/>
              <a:t>hohem Impact </a:t>
            </a:r>
            <a:r>
              <a:rPr lang="de-DE" dirty="0" err="1"/>
              <a:t>Factor</a:t>
            </a:r>
            <a:endParaRPr lang="de-DE" dirty="0"/>
          </a:p>
          <a:p>
            <a:pPr>
              <a:buFont typeface="Arial" pitchFamily="34" charset="0"/>
              <a:buChar char="•"/>
            </a:pPr>
            <a:r>
              <a:rPr lang="de-DE" dirty="0"/>
              <a:t>Peer-</a:t>
            </a:r>
            <a:r>
              <a:rPr lang="de-DE" dirty="0" err="1"/>
              <a:t>review</a:t>
            </a:r>
            <a:r>
              <a:rPr lang="de-DE" dirty="0"/>
              <a:t>-Verfahren, ca. 6 Wochen, schnelle </a:t>
            </a:r>
            <a:r>
              <a:rPr lang="de-DE" dirty="0" smtClean="0"/>
              <a:t>Publikation (Tag </a:t>
            </a:r>
            <a:r>
              <a:rPr lang="de-DE" dirty="0"/>
              <a:t>der Annahme)</a:t>
            </a:r>
          </a:p>
          <a:p>
            <a:pPr>
              <a:buFont typeface="Arial" pitchFamily="34" charset="0"/>
              <a:buChar char="•"/>
            </a:pPr>
            <a:r>
              <a:rPr lang="de-DE" dirty="0"/>
              <a:t>Aufnahme der Zitate bei </a:t>
            </a:r>
            <a:r>
              <a:rPr lang="de-DE" dirty="0" err="1"/>
              <a:t>PubMed</a:t>
            </a:r>
            <a:r>
              <a:rPr lang="de-DE" dirty="0"/>
              <a:t>, ISI Web </a:t>
            </a:r>
            <a:r>
              <a:rPr lang="de-DE" dirty="0" err="1"/>
              <a:t>of</a:t>
            </a:r>
            <a:r>
              <a:rPr lang="de-DE" dirty="0"/>
              <a:t> Science</a:t>
            </a:r>
          </a:p>
          <a:p>
            <a:pPr>
              <a:buFont typeface="Arial" pitchFamily="34" charset="0"/>
              <a:buChar char="•"/>
            </a:pPr>
            <a:r>
              <a:rPr lang="de-DE" dirty="0"/>
              <a:t>Autoren zahlen </a:t>
            </a:r>
            <a:r>
              <a:rPr lang="de-DE" dirty="0" smtClean="0"/>
              <a:t>Bearbeitungsgebühr</a:t>
            </a:r>
            <a:r>
              <a:rPr lang="de-DE" dirty="0"/>
              <a:t>, die bei </a:t>
            </a:r>
            <a:r>
              <a:rPr lang="de-DE" dirty="0" smtClean="0"/>
              <a:t>institutioneller Mitgliedschaft </a:t>
            </a:r>
            <a:r>
              <a:rPr lang="de-DE" dirty="0" smtClean="0"/>
              <a:t>entfällt</a:t>
            </a:r>
            <a:endParaRPr lang="de-DE" dirty="0"/>
          </a:p>
          <a:p>
            <a:pPr>
              <a:buFont typeface="Arial" pitchFamily="34" charset="0"/>
              <a:buChar char="•"/>
            </a:pPr>
            <a:r>
              <a:rPr lang="de-DE" dirty="0"/>
              <a:t>Copyright bei den </a:t>
            </a:r>
            <a:r>
              <a:rPr lang="de-DE" dirty="0" smtClean="0"/>
              <a:t>Autoren</a:t>
            </a:r>
          </a:p>
          <a:p>
            <a:pPr>
              <a:buFont typeface="Arial" pitchFamily="34" charset="0"/>
              <a:buChar char="•"/>
            </a:pPr>
            <a:endParaRPr lang="de-DE" dirty="0" smtClean="0"/>
          </a:p>
          <a:p>
            <a:r>
              <a:rPr lang="de-DE" dirty="0" smtClean="0"/>
              <a:t>Directory </a:t>
            </a:r>
            <a:r>
              <a:rPr lang="de-DE" dirty="0" err="1" smtClean="0"/>
              <a:t>of</a:t>
            </a:r>
            <a:r>
              <a:rPr lang="de-DE" dirty="0" smtClean="0"/>
              <a:t> Open Access Journals (DOAJ)</a:t>
            </a:r>
            <a:endParaRPr lang="de-DE" dirty="0"/>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Finanzierung</a:t>
            </a:r>
            <a:br>
              <a:rPr lang="de-DE" dirty="0" smtClean="0"/>
            </a:br>
            <a:endParaRPr lang="de-DE" dirty="0"/>
          </a:p>
        </p:txBody>
      </p:sp>
      <p:sp>
        <p:nvSpPr>
          <p:cNvPr id="3" name="Inhaltsplatzhalter 2"/>
          <p:cNvSpPr>
            <a:spLocks noGrp="1"/>
          </p:cNvSpPr>
          <p:nvPr>
            <p:ph idx="1"/>
          </p:nvPr>
        </p:nvSpPr>
        <p:spPr/>
        <p:txBody>
          <a:bodyPr/>
          <a:lstStyle/>
          <a:p>
            <a:r>
              <a:rPr lang="de-DE" b="1" dirty="0" smtClean="0"/>
              <a:t>Kosten</a:t>
            </a:r>
            <a:endParaRPr lang="de-DE" b="1" dirty="0"/>
          </a:p>
          <a:p>
            <a:endParaRPr lang="de-DE" dirty="0" smtClean="0"/>
          </a:p>
          <a:p>
            <a:pPr>
              <a:buFont typeface="Arial" pitchFamily="34" charset="0"/>
              <a:buChar char="•"/>
            </a:pPr>
            <a:r>
              <a:rPr lang="de-DE" dirty="0" smtClean="0"/>
              <a:t>Herausgabe </a:t>
            </a:r>
            <a:r>
              <a:rPr lang="de-DE" dirty="0"/>
              <a:t>von OA-Zeitschriften</a:t>
            </a:r>
          </a:p>
          <a:p>
            <a:pPr>
              <a:buFont typeface="Arial" pitchFamily="34" charset="0"/>
              <a:buChar char="•"/>
            </a:pPr>
            <a:r>
              <a:rPr lang="de-DE" dirty="0"/>
              <a:t>keine Kosten </a:t>
            </a:r>
            <a:r>
              <a:rPr lang="de-DE" dirty="0" smtClean="0"/>
              <a:t>für </a:t>
            </a:r>
            <a:r>
              <a:rPr lang="de-DE" dirty="0"/>
              <a:t>Artikel</a:t>
            </a:r>
          </a:p>
          <a:p>
            <a:endParaRPr lang="de-DE" dirty="0" smtClean="0"/>
          </a:p>
          <a:p>
            <a:r>
              <a:rPr lang="de-DE" b="1" dirty="0" smtClean="0"/>
              <a:t>Derzeit </a:t>
            </a:r>
            <a:r>
              <a:rPr lang="de-DE" b="1" dirty="0"/>
              <a:t>dominierendes </a:t>
            </a:r>
            <a:r>
              <a:rPr lang="de-DE" b="1" dirty="0" smtClean="0"/>
              <a:t>Geschäftsmodell</a:t>
            </a:r>
            <a:r>
              <a:rPr lang="de-DE" b="1" dirty="0"/>
              <a:t>:</a:t>
            </a:r>
          </a:p>
          <a:p>
            <a:endParaRPr lang="de-DE" dirty="0" smtClean="0"/>
          </a:p>
          <a:p>
            <a:r>
              <a:rPr lang="de-DE" dirty="0" smtClean="0"/>
              <a:t>Umkehrung </a:t>
            </a:r>
            <a:r>
              <a:rPr lang="de-DE" dirty="0"/>
              <a:t>der </a:t>
            </a:r>
            <a:r>
              <a:rPr lang="de-DE" dirty="0" smtClean="0"/>
              <a:t>Finanzströme</a:t>
            </a:r>
            <a:r>
              <a:rPr lang="de-DE" dirty="0"/>
              <a:t>, statt </a:t>
            </a:r>
            <a:r>
              <a:rPr lang="de-DE" dirty="0" smtClean="0"/>
              <a:t>Subskriptionsgebühren </a:t>
            </a:r>
            <a:r>
              <a:rPr lang="de-DE" dirty="0" smtClean="0"/>
              <a:t>durch die </a:t>
            </a:r>
            <a:r>
              <a:rPr lang="de-DE" dirty="0"/>
              <a:t>Leser werden </a:t>
            </a:r>
            <a:r>
              <a:rPr lang="de-DE" dirty="0" smtClean="0"/>
              <a:t>Publikationsgebühren </a:t>
            </a:r>
            <a:r>
              <a:rPr lang="de-DE" dirty="0"/>
              <a:t>durch die Autoren </a:t>
            </a:r>
            <a:r>
              <a:rPr lang="de-DE" dirty="0" smtClean="0"/>
              <a:t>bzw. deren </a:t>
            </a:r>
            <a:r>
              <a:rPr lang="de-DE" dirty="0"/>
              <a:t>Institutionen gezahlt</a:t>
            </a:r>
          </a:p>
          <a:p>
            <a:endParaRPr lang="de-DE" dirty="0" smtClean="0"/>
          </a:p>
          <a:p>
            <a:r>
              <a:rPr lang="de-DE" b="1" dirty="0" smtClean="0"/>
              <a:t>Möglichkeit</a:t>
            </a:r>
            <a:r>
              <a:rPr lang="de-DE" b="1" dirty="0"/>
              <a:t>:</a:t>
            </a:r>
          </a:p>
          <a:p>
            <a:endParaRPr lang="de-DE" dirty="0" smtClean="0"/>
          </a:p>
          <a:p>
            <a:r>
              <a:rPr lang="de-DE" dirty="0" smtClean="0"/>
              <a:t>Institutionen </a:t>
            </a:r>
            <a:r>
              <a:rPr lang="de-DE" dirty="0"/>
              <a:t>(z.B. DFG) bieten an, </a:t>
            </a:r>
            <a:r>
              <a:rPr lang="de-DE" dirty="0" smtClean="0"/>
              <a:t>Publikationsgebühren </a:t>
            </a:r>
            <a:r>
              <a:rPr lang="de-DE" dirty="0" smtClean="0"/>
              <a:t>bei Stipendien </a:t>
            </a:r>
            <a:r>
              <a:rPr lang="de-DE" dirty="0"/>
              <a:t>etc. </a:t>
            </a:r>
            <a:r>
              <a:rPr lang="de-DE" dirty="0" smtClean="0"/>
              <a:t>zusätzlich </a:t>
            </a:r>
            <a:r>
              <a:rPr lang="de-DE" dirty="0"/>
              <a:t>zu vergeben</a:t>
            </a:r>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a:t>
            </a:r>
            <a:endParaRPr lang="de-DE" dirty="0"/>
          </a:p>
        </p:txBody>
      </p:sp>
      <p:sp>
        <p:nvSpPr>
          <p:cNvPr id="3" name="Inhaltsplatzhalter 2"/>
          <p:cNvSpPr>
            <a:spLocks noGrp="1"/>
          </p:cNvSpPr>
          <p:nvPr>
            <p:ph idx="1"/>
          </p:nvPr>
        </p:nvSpPr>
        <p:spPr/>
        <p:txBody>
          <a:bodyPr/>
          <a:lstStyle/>
          <a:p>
            <a:r>
              <a:rPr lang="de-DE" dirty="0" smtClean="0"/>
              <a:t>Nenne je fünf Open Access Zeitschriften aus den Gebieten:</a:t>
            </a:r>
          </a:p>
          <a:p>
            <a:endParaRPr lang="de-DE" dirty="0" smtClean="0"/>
          </a:p>
          <a:p>
            <a:pPr>
              <a:buFont typeface="Arial" pitchFamily="34" charset="0"/>
              <a:buChar char="•"/>
            </a:pPr>
            <a:r>
              <a:rPr lang="de-DE" dirty="0" smtClean="0"/>
              <a:t>Geschichte</a:t>
            </a:r>
          </a:p>
          <a:p>
            <a:pPr>
              <a:buFont typeface="Arial" pitchFamily="34" charset="0"/>
              <a:buChar char="•"/>
            </a:pPr>
            <a:r>
              <a:rPr lang="de-DE" dirty="0" smtClean="0"/>
              <a:t>Medizin</a:t>
            </a:r>
          </a:p>
          <a:p>
            <a:pPr>
              <a:buFont typeface="Arial" pitchFamily="34" charset="0"/>
              <a:buChar char="•"/>
            </a:pPr>
            <a:r>
              <a:rPr lang="de-DE" dirty="0" smtClean="0"/>
              <a:t>Wirtschaftswissenschaften</a:t>
            </a:r>
          </a:p>
          <a:p>
            <a:pPr>
              <a:buFont typeface="Arial" pitchFamily="34" charset="0"/>
              <a:buChar char="•"/>
            </a:pPr>
            <a:r>
              <a:rPr lang="de-DE" dirty="0" smtClean="0"/>
              <a:t>Informationswissenschaft</a:t>
            </a:r>
            <a:endParaRPr lang="de-DE" dirty="0"/>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p>
          <a:p>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a:t>
            </a:r>
            <a:r>
              <a:rPr lang="en-US" dirty="0" smtClean="0"/>
              <a:t>reen </a:t>
            </a:r>
            <a:r>
              <a:rPr lang="en-US" dirty="0" smtClean="0"/>
              <a:t>R</a:t>
            </a:r>
            <a:r>
              <a:rPr lang="en-US" dirty="0" smtClean="0"/>
              <a:t>oad </a:t>
            </a:r>
            <a:r>
              <a:rPr lang="en-US" dirty="0" smtClean="0"/>
              <a:t>to open access</a:t>
            </a:r>
            <a:endParaRPr lang="de-DE" dirty="0"/>
          </a:p>
        </p:txBody>
      </p:sp>
      <p:sp>
        <p:nvSpPr>
          <p:cNvPr id="3" name="Inhaltsplatzhalter 2"/>
          <p:cNvSpPr>
            <a:spLocks noGrp="1"/>
          </p:cNvSpPr>
          <p:nvPr>
            <p:ph idx="1"/>
          </p:nvPr>
        </p:nvSpPr>
        <p:spPr/>
        <p:txBody>
          <a:bodyPr/>
          <a:lstStyle/>
          <a:p>
            <a:r>
              <a:rPr lang="en-US" b="1" dirty="0"/>
              <a:t>Self-Archiving </a:t>
            </a:r>
            <a:endParaRPr lang="en-US" b="1" dirty="0" smtClean="0"/>
          </a:p>
          <a:p>
            <a:endParaRPr lang="de-DE" dirty="0" smtClean="0"/>
          </a:p>
          <a:p>
            <a:pPr>
              <a:buFont typeface="Arial" pitchFamily="34" charset="0"/>
              <a:buChar char="•"/>
            </a:pPr>
            <a:r>
              <a:rPr lang="de-DE" dirty="0" smtClean="0"/>
              <a:t>Veröffentlichung </a:t>
            </a:r>
            <a:r>
              <a:rPr lang="de-DE" dirty="0"/>
              <a:t>als </a:t>
            </a:r>
            <a:r>
              <a:rPr lang="de-DE" dirty="0" smtClean="0"/>
              <a:t>Print- oder elektr. </a:t>
            </a:r>
            <a:r>
              <a:rPr lang="de-DE" dirty="0"/>
              <a:t>P</a:t>
            </a:r>
            <a:r>
              <a:rPr lang="de-DE" dirty="0" smtClean="0"/>
              <a:t>ublikation</a:t>
            </a:r>
            <a:endParaRPr lang="de-DE" dirty="0"/>
          </a:p>
          <a:p>
            <a:pPr>
              <a:buFont typeface="Arial" pitchFamily="34" charset="0"/>
              <a:buChar char="•"/>
            </a:pPr>
            <a:r>
              <a:rPr lang="de-DE" dirty="0"/>
              <a:t>digitale Speicherung durch Wissenschaftler selbst</a:t>
            </a:r>
          </a:p>
          <a:p>
            <a:pPr>
              <a:buFont typeface="Arial" pitchFamily="34" charset="0"/>
              <a:buChar char="•"/>
            </a:pPr>
            <a:r>
              <a:rPr lang="de-DE" dirty="0" smtClean="0"/>
              <a:t>möglich </a:t>
            </a:r>
            <a:r>
              <a:rPr lang="de-DE" dirty="0"/>
              <a:t>auf eigener Homepage , vom Institut, der </a:t>
            </a:r>
            <a:r>
              <a:rPr lang="de-DE" dirty="0" smtClean="0"/>
              <a:t>UB</a:t>
            </a:r>
            <a:endParaRPr lang="de-DE" dirty="0"/>
          </a:p>
          <a:p>
            <a:pPr>
              <a:buFont typeface="Arial" pitchFamily="34" charset="0"/>
              <a:buChar char="•"/>
            </a:pPr>
            <a:r>
              <a:rPr lang="de-DE" dirty="0" smtClean="0"/>
              <a:t>Kompatibilität </a:t>
            </a:r>
            <a:r>
              <a:rPr lang="de-DE" dirty="0"/>
              <a:t>mittels Standards (Open Archives Initiative)</a:t>
            </a:r>
          </a:p>
          <a:p>
            <a:pPr>
              <a:buFont typeface="Arial" pitchFamily="34" charset="0"/>
              <a:buChar char="•"/>
            </a:pPr>
            <a:r>
              <a:rPr lang="de-DE" dirty="0"/>
              <a:t>Urheberrecht?</a:t>
            </a:r>
          </a:p>
          <a:p>
            <a:pPr>
              <a:buFont typeface="Arial" pitchFamily="34" charset="0"/>
              <a:buChar char="•"/>
            </a:pPr>
            <a:r>
              <a:rPr lang="de-DE" dirty="0" smtClean="0"/>
              <a:t>Möglich </a:t>
            </a:r>
            <a:r>
              <a:rPr lang="de-DE" dirty="0"/>
              <a:t>bei 68% der </a:t>
            </a:r>
            <a:r>
              <a:rPr lang="de-DE" dirty="0" smtClean="0"/>
              <a:t>Verlage =&gt; </a:t>
            </a:r>
            <a:r>
              <a:rPr lang="de-DE" dirty="0"/>
              <a:t>Sherpa-Romeo Liste </a:t>
            </a:r>
            <a:r>
              <a:rPr lang="de-DE" dirty="0" smtClean="0">
                <a:hlinkClick r:id="rId2"/>
              </a:rPr>
              <a:t>englisch</a:t>
            </a:r>
            <a:r>
              <a:rPr lang="de-DE" dirty="0" smtClean="0"/>
              <a:t> </a:t>
            </a:r>
            <a:r>
              <a:rPr lang="de-DE" dirty="0" smtClean="0">
                <a:hlinkClick r:id="rId3"/>
              </a:rPr>
              <a:t>deutsch</a:t>
            </a:r>
            <a:endParaRPr lang="de-DE" dirty="0"/>
          </a:p>
          <a:p>
            <a:endParaRPr lang="de-DE" dirty="0" smtClean="0"/>
          </a:p>
          <a:p>
            <a:r>
              <a:rPr lang="de-DE" b="1" dirty="0" smtClean="0"/>
              <a:t>Vorteil</a:t>
            </a:r>
          </a:p>
          <a:p>
            <a:endParaRPr lang="de-DE" dirty="0"/>
          </a:p>
          <a:p>
            <a:r>
              <a:rPr lang="de-DE" dirty="0"/>
              <a:t>Wesentlich </a:t>
            </a:r>
            <a:r>
              <a:rPr lang="de-DE" dirty="0" smtClean="0"/>
              <a:t>höhere </a:t>
            </a:r>
            <a:r>
              <a:rPr lang="de-DE" dirty="0"/>
              <a:t>Anzahl von Zitaten auf das </a:t>
            </a:r>
            <a:r>
              <a:rPr lang="de-DE" dirty="0" smtClean="0"/>
              <a:t>Dokument, </a:t>
            </a:r>
            <a:r>
              <a:rPr lang="en-US" dirty="0" err="1" smtClean="0"/>
              <a:t>siehe</a:t>
            </a:r>
            <a:r>
              <a:rPr lang="en-US" dirty="0"/>
              <a:t>: </a:t>
            </a:r>
            <a:endParaRPr lang="en-US" dirty="0" smtClean="0"/>
          </a:p>
          <a:p>
            <a:r>
              <a:rPr lang="en-US" dirty="0" smtClean="0"/>
              <a:t>Swan</a:t>
            </a:r>
            <a:r>
              <a:rPr lang="en-US" dirty="0"/>
              <a:t>, Alma: Open Access and the Progress of Science in: </a:t>
            </a:r>
            <a:r>
              <a:rPr lang="en-US" dirty="0" smtClean="0"/>
              <a:t>American </a:t>
            </a:r>
            <a:r>
              <a:rPr lang="de-DE" dirty="0" smtClean="0"/>
              <a:t>Scientist</a:t>
            </a:r>
            <a:r>
              <a:rPr lang="de-DE" dirty="0"/>
              <a:t>, Volume 95, 2007.</a:t>
            </a:r>
          </a:p>
          <a:p>
            <a:endParaRPr lang="de-DE" dirty="0"/>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a:t>
            </a:r>
            <a:r>
              <a:rPr lang="de-DE" dirty="0" err="1" smtClean="0"/>
              <a:t>Reositorien</a:t>
            </a:r>
            <a:endParaRPr lang="de-DE" dirty="0"/>
          </a:p>
        </p:txBody>
      </p:sp>
      <p:sp>
        <p:nvSpPr>
          <p:cNvPr id="3" name="Inhaltsplatzhalter 2"/>
          <p:cNvSpPr>
            <a:spLocks noGrp="1"/>
          </p:cNvSpPr>
          <p:nvPr>
            <p:ph idx="1"/>
          </p:nvPr>
        </p:nvSpPr>
        <p:spPr/>
        <p:txBody>
          <a:bodyPr/>
          <a:lstStyle/>
          <a:p>
            <a:r>
              <a:rPr lang="de-DE" b="1" dirty="0"/>
              <a:t>Motivation </a:t>
            </a:r>
            <a:r>
              <a:rPr lang="de-DE" dirty="0"/>
              <a:t>(</a:t>
            </a:r>
            <a:r>
              <a:rPr lang="de-DE" dirty="0" smtClean="0"/>
              <a:t>ursprünglich</a:t>
            </a:r>
            <a:r>
              <a:rPr lang="de-DE" dirty="0"/>
              <a:t>)</a:t>
            </a:r>
          </a:p>
          <a:p>
            <a:pPr>
              <a:buFont typeface="Arial" pitchFamily="34" charset="0"/>
              <a:buChar char="•"/>
            </a:pPr>
            <a:r>
              <a:rPr lang="de-DE" dirty="0" smtClean="0"/>
              <a:t>Zeitverzögerung </a:t>
            </a:r>
            <a:r>
              <a:rPr lang="de-DE" dirty="0"/>
              <a:t>vom Einreichen bis zum </a:t>
            </a:r>
            <a:r>
              <a:rPr lang="de-DE" dirty="0" smtClean="0"/>
              <a:t>Veröffentlichen</a:t>
            </a:r>
            <a:endParaRPr lang="de-DE" dirty="0"/>
          </a:p>
          <a:p>
            <a:pPr>
              <a:buFont typeface="Arial" pitchFamily="34" charset="0"/>
              <a:buChar char="•"/>
            </a:pPr>
            <a:r>
              <a:rPr lang="de-DE" dirty="0"/>
              <a:t>1991 </a:t>
            </a:r>
            <a:r>
              <a:rPr lang="de-DE" dirty="0" err="1"/>
              <a:t>Preprintserver</a:t>
            </a:r>
            <a:r>
              <a:rPr lang="de-DE" dirty="0"/>
              <a:t> </a:t>
            </a:r>
            <a:r>
              <a:rPr lang="de-DE" dirty="0" err="1"/>
              <a:t>arXiv</a:t>
            </a:r>
            <a:endParaRPr lang="de-DE" dirty="0"/>
          </a:p>
          <a:p>
            <a:pPr>
              <a:buFont typeface="Arial" pitchFamily="34" charset="0"/>
              <a:buChar char="•"/>
            </a:pPr>
            <a:r>
              <a:rPr lang="de-DE" dirty="0"/>
              <a:t>Paul </a:t>
            </a:r>
            <a:r>
              <a:rPr lang="de-DE" dirty="0" err="1"/>
              <a:t>Ginsparg</a:t>
            </a:r>
            <a:r>
              <a:rPr lang="de-DE" dirty="0"/>
              <a:t>, Los </a:t>
            </a:r>
            <a:r>
              <a:rPr lang="de-DE" dirty="0" err="1"/>
              <a:t>alamos</a:t>
            </a:r>
            <a:r>
              <a:rPr lang="de-DE" dirty="0"/>
              <a:t> National Laboratory</a:t>
            </a:r>
          </a:p>
          <a:p>
            <a:pPr>
              <a:buFont typeface="Arial" pitchFamily="34" charset="0"/>
              <a:buChar char="•"/>
            </a:pPr>
            <a:r>
              <a:rPr lang="de-DE" dirty="0"/>
              <a:t>heute </a:t>
            </a:r>
            <a:r>
              <a:rPr lang="de-DE" dirty="0" smtClean="0"/>
              <a:t>größtes </a:t>
            </a:r>
            <a:r>
              <a:rPr lang="de-DE" dirty="0"/>
              <a:t>Repository</a:t>
            </a:r>
          </a:p>
          <a:p>
            <a:pPr>
              <a:buFont typeface="Arial" pitchFamily="34" charset="0"/>
              <a:buChar char="•"/>
            </a:pPr>
            <a:r>
              <a:rPr lang="de-DE" dirty="0" smtClean="0"/>
              <a:t>Fächer</a:t>
            </a:r>
            <a:r>
              <a:rPr lang="de-DE" dirty="0"/>
              <a:t>: Physik, Mathematik, </a:t>
            </a:r>
            <a:r>
              <a:rPr lang="de-DE" dirty="0" err="1" smtClean="0"/>
              <a:t>Computerwissenschaft,Qualitative</a:t>
            </a:r>
            <a:r>
              <a:rPr lang="de-DE" dirty="0" smtClean="0"/>
              <a:t> </a:t>
            </a:r>
            <a:r>
              <a:rPr lang="de-DE" dirty="0"/>
              <a:t>Biologie</a:t>
            </a:r>
          </a:p>
          <a:p>
            <a:endParaRPr lang="de-DE" dirty="0"/>
          </a:p>
          <a:p>
            <a:r>
              <a:rPr lang="de-DE" dirty="0"/>
              <a:t>Fachliche Repositorien: Beispiele</a:t>
            </a:r>
          </a:p>
          <a:p>
            <a:pPr>
              <a:buFont typeface="Arial" pitchFamily="34" charset="0"/>
              <a:buChar char="•"/>
            </a:pPr>
            <a:r>
              <a:rPr lang="de-DE" dirty="0" err="1"/>
              <a:t>CogPrints</a:t>
            </a:r>
            <a:r>
              <a:rPr lang="de-DE" dirty="0"/>
              <a:t> (</a:t>
            </a:r>
            <a:r>
              <a:rPr lang="de-DE" dirty="0" err="1"/>
              <a:t>Kognitationswissenschaften</a:t>
            </a:r>
            <a:r>
              <a:rPr lang="de-DE" dirty="0"/>
              <a:t>: </a:t>
            </a:r>
            <a:r>
              <a:rPr lang="de-DE" dirty="0" smtClean="0"/>
              <a:t>Psychologie, Neurowissenschaften</a:t>
            </a:r>
            <a:r>
              <a:rPr lang="de-DE" dirty="0"/>
              <a:t>, Biologie, Informatik, </a:t>
            </a:r>
            <a:r>
              <a:rPr lang="de-DE" dirty="0" smtClean="0"/>
              <a:t>Linguistik, Philosophie</a:t>
            </a:r>
            <a:r>
              <a:rPr lang="de-DE" dirty="0"/>
              <a:t>): </a:t>
            </a:r>
            <a:r>
              <a:rPr lang="de-DE" dirty="0">
                <a:hlinkClick r:id="rId2"/>
              </a:rPr>
              <a:t>http://</a:t>
            </a:r>
            <a:r>
              <a:rPr lang="de-DE" dirty="0" smtClean="0">
                <a:hlinkClick r:id="rId2"/>
              </a:rPr>
              <a:t>cogprints.org/</a:t>
            </a:r>
            <a:endParaRPr lang="de-DE" dirty="0" smtClean="0"/>
          </a:p>
          <a:p>
            <a:pPr>
              <a:buFont typeface="Arial" pitchFamily="34" charset="0"/>
              <a:buChar char="•"/>
            </a:pPr>
            <a:r>
              <a:rPr lang="en-US" dirty="0" err="1" smtClean="0"/>
              <a:t>RePEc</a:t>
            </a:r>
            <a:r>
              <a:rPr lang="en-US" dirty="0" smtClean="0"/>
              <a:t> </a:t>
            </a:r>
            <a:r>
              <a:rPr lang="en-US" dirty="0"/>
              <a:t>(Research papers in economics): </a:t>
            </a:r>
            <a:r>
              <a:rPr lang="en-US" dirty="0" smtClean="0">
                <a:hlinkClick r:id="rId3"/>
              </a:rPr>
              <a:t>http://repec.org/</a:t>
            </a:r>
            <a:endParaRPr lang="en-US" dirty="0"/>
          </a:p>
          <a:p>
            <a:pPr>
              <a:buFont typeface="Arial" pitchFamily="34" charset="0"/>
              <a:buChar char="•"/>
            </a:pPr>
            <a:r>
              <a:rPr lang="en-US" dirty="0"/>
              <a:t>E-LIS (E-Prints in Library and Information Science</a:t>
            </a:r>
            <a:r>
              <a:rPr lang="en-US" dirty="0" smtClean="0"/>
              <a:t>): </a:t>
            </a:r>
            <a:r>
              <a:rPr lang="de-DE" dirty="0" smtClean="0">
                <a:hlinkClick r:id="rId4"/>
              </a:rPr>
              <a:t>http</a:t>
            </a:r>
            <a:r>
              <a:rPr lang="de-DE" dirty="0">
                <a:hlinkClick r:id="rId4"/>
              </a:rPr>
              <a:t>://eprints.rclis.org/</a:t>
            </a:r>
            <a:endParaRPr lang="de-DE" dirty="0"/>
          </a:p>
          <a:p>
            <a:endParaRPr lang="de-DE" dirty="0"/>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Institutional</a:t>
            </a:r>
            <a:r>
              <a:rPr lang="de-DE" dirty="0" smtClean="0"/>
              <a:t> </a:t>
            </a:r>
            <a:r>
              <a:rPr lang="de-DE" dirty="0" err="1" smtClean="0"/>
              <a:t>Repositories</a:t>
            </a:r>
            <a:r>
              <a:rPr lang="de-DE" dirty="0" smtClean="0"/>
              <a:t/>
            </a:r>
            <a:br>
              <a:rPr lang="de-DE" dirty="0" smtClean="0"/>
            </a:br>
            <a:endParaRPr lang="de-DE" dirty="0"/>
          </a:p>
        </p:txBody>
      </p:sp>
      <p:sp>
        <p:nvSpPr>
          <p:cNvPr id="3" name="Inhaltsplatzhalter 2"/>
          <p:cNvSpPr>
            <a:spLocks noGrp="1"/>
          </p:cNvSpPr>
          <p:nvPr>
            <p:ph idx="1"/>
          </p:nvPr>
        </p:nvSpPr>
        <p:spPr/>
        <p:txBody>
          <a:bodyPr/>
          <a:lstStyle/>
          <a:p>
            <a:endParaRPr lang="de-DE" dirty="0" smtClean="0"/>
          </a:p>
          <a:p>
            <a:endParaRPr lang="de-DE" dirty="0"/>
          </a:p>
          <a:p>
            <a:pPr>
              <a:buFont typeface="Arial" pitchFamily="34" charset="0"/>
              <a:buChar char="•"/>
            </a:pPr>
            <a:r>
              <a:rPr lang="de-DE" dirty="0"/>
              <a:t>Dokumentenserver</a:t>
            </a:r>
          </a:p>
          <a:p>
            <a:pPr>
              <a:buFont typeface="Arial" pitchFamily="34" charset="0"/>
              <a:buChar char="•"/>
            </a:pPr>
            <a:r>
              <a:rPr lang="de-DE" dirty="0"/>
              <a:t>Hochschulbereich</a:t>
            </a:r>
          </a:p>
          <a:p>
            <a:pPr>
              <a:buFont typeface="Arial" pitchFamily="34" charset="0"/>
              <a:buChar char="•"/>
            </a:pPr>
            <a:r>
              <a:rPr lang="de-DE" dirty="0" smtClean="0"/>
              <a:t>außeruniversitäre </a:t>
            </a:r>
            <a:r>
              <a:rPr lang="de-DE" dirty="0"/>
              <a:t>Forschungseinrichtungen (</a:t>
            </a:r>
            <a:r>
              <a:rPr lang="de-DE" dirty="0" err="1"/>
              <a:t>z.B</a:t>
            </a:r>
            <a:r>
              <a:rPr lang="de-DE" dirty="0"/>
              <a:t> </a:t>
            </a:r>
            <a:r>
              <a:rPr lang="de-DE" dirty="0" err="1"/>
              <a:t>eDoc</a:t>
            </a:r>
            <a:r>
              <a:rPr lang="de-DE" dirty="0"/>
              <a:t> </a:t>
            </a:r>
            <a:r>
              <a:rPr lang="de-DE" dirty="0" smtClean="0"/>
              <a:t>Server MPG</a:t>
            </a:r>
            <a:r>
              <a:rPr lang="de-DE" dirty="0"/>
              <a:t>)</a:t>
            </a:r>
          </a:p>
          <a:p>
            <a:pPr>
              <a:buFont typeface="Arial" pitchFamily="34" charset="0"/>
              <a:buChar char="•"/>
            </a:pPr>
            <a:r>
              <a:rPr lang="de-DE" dirty="0"/>
              <a:t>Fachgebiete, Abteilungen, Institute, Forschungsprojekte</a:t>
            </a:r>
          </a:p>
          <a:p>
            <a:endParaRPr lang="de-DE" dirty="0" smtClean="0"/>
          </a:p>
          <a:p>
            <a:r>
              <a:rPr lang="de-DE" b="1" dirty="0" smtClean="0"/>
              <a:t>Vorteile</a:t>
            </a:r>
            <a:endParaRPr lang="de-DE" b="1" dirty="0"/>
          </a:p>
          <a:p>
            <a:endParaRPr lang="de-DE" dirty="0" smtClean="0"/>
          </a:p>
          <a:p>
            <a:pPr>
              <a:buFont typeface="Arial" pitchFamily="34" charset="0"/>
              <a:buChar char="•"/>
            </a:pPr>
            <a:r>
              <a:rPr lang="de-DE" dirty="0" smtClean="0"/>
              <a:t>Sichtbarkeit </a:t>
            </a:r>
            <a:r>
              <a:rPr lang="de-DE" dirty="0"/>
              <a:t>(auch in Suchmaschinen)</a:t>
            </a:r>
          </a:p>
          <a:p>
            <a:pPr>
              <a:buFont typeface="Arial" pitchFamily="34" charset="0"/>
              <a:buChar char="•"/>
            </a:pPr>
            <a:r>
              <a:rPr lang="de-DE" dirty="0"/>
              <a:t>Schneller und kostenloser Zugang</a:t>
            </a:r>
          </a:p>
          <a:p>
            <a:pPr>
              <a:buFont typeface="Arial" pitchFamily="34" charset="0"/>
              <a:buChar char="•"/>
            </a:pPr>
            <a:r>
              <a:rPr lang="de-DE" dirty="0"/>
              <a:t>Verbesserung der Literaturversorgung</a:t>
            </a:r>
          </a:p>
          <a:p>
            <a:pPr>
              <a:buFont typeface="Arial" pitchFamily="34" charset="0"/>
              <a:buChar char="•"/>
            </a:pPr>
            <a:r>
              <a:rPr lang="de-DE" dirty="0"/>
              <a:t>Langfristige </a:t>
            </a:r>
            <a:r>
              <a:rPr lang="de-DE" dirty="0" smtClean="0"/>
              <a:t>Verfügbarkeit</a:t>
            </a:r>
            <a:endParaRPr lang="de-DE" dirty="0"/>
          </a:p>
          <a:p>
            <a:pPr>
              <a:buFont typeface="Arial" pitchFamily="34" charset="0"/>
              <a:buChar char="•"/>
            </a:pPr>
            <a:endParaRPr lang="de-DE" dirty="0"/>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Umsetzung (Green Way)</a:t>
            </a:r>
            <a:br>
              <a:rPr lang="de-DE" dirty="0" smtClean="0"/>
            </a:br>
            <a:endParaRPr lang="de-DE" dirty="0"/>
          </a:p>
        </p:txBody>
      </p:sp>
      <p:sp>
        <p:nvSpPr>
          <p:cNvPr id="3" name="Inhaltsplatzhalter 2"/>
          <p:cNvSpPr>
            <a:spLocks noGrp="1"/>
          </p:cNvSpPr>
          <p:nvPr>
            <p:ph idx="1"/>
          </p:nvPr>
        </p:nvSpPr>
        <p:spPr/>
        <p:txBody>
          <a:bodyPr/>
          <a:lstStyle/>
          <a:p>
            <a:r>
              <a:rPr lang="de-DE" b="1" dirty="0" smtClean="0"/>
              <a:t>Barrieren</a:t>
            </a:r>
          </a:p>
          <a:p>
            <a:endParaRPr lang="de-DE" dirty="0"/>
          </a:p>
          <a:p>
            <a:pPr>
              <a:buFont typeface="Arial" pitchFamily="34" charset="0"/>
              <a:buChar char="•"/>
            </a:pPr>
            <a:r>
              <a:rPr lang="de-DE" dirty="0"/>
              <a:t>Furcht vor Plagiaten</a:t>
            </a:r>
          </a:p>
          <a:p>
            <a:pPr>
              <a:buFont typeface="Arial" pitchFamily="34" charset="0"/>
              <a:buChar char="•"/>
            </a:pPr>
            <a:r>
              <a:rPr lang="de-DE" dirty="0"/>
              <a:t>Monopolstellung der Verlage</a:t>
            </a:r>
          </a:p>
          <a:p>
            <a:pPr>
              <a:buFont typeface="Arial" pitchFamily="34" charset="0"/>
              <a:buChar char="•"/>
            </a:pPr>
            <a:r>
              <a:rPr lang="de-DE" dirty="0"/>
              <a:t>Hoher Stellenwert des Impact </a:t>
            </a:r>
            <a:r>
              <a:rPr lang="de-DE" dirty="0" err="1"/>
              <a:t>Factors</a:t>
            </a:r>
            <a:endParaRPr lang="de-DE" dirty="0"/>
          </a:p>
          <a:p>
            <a:pPr>
              <a:buFont typeface="Arial" pitchFamily="34" charset="0"/>
              <a:buChar char="•"/>
            </a:pPr>
            <a:r>
              <a:rPr lang="de-DE" dirty="0"/>
              <a:t>Hoher Stellenwert des Peer Reviews</a:t>
            </a:r>
          </a:p>
          <a:p>
            <a:endParaRPr lang="de-DE" dirty="0" smtClean="0"/>
          </a:p>
          <a:p>
            <a:r>
              <a:rPr lang="de-DE" b="1" dirty="0" smtClean="0"/>
              <a:t>Problem: Urheberrecht</a:t>
            </a:r>
            <a:endParaRPr lang="de-DE" b="1" dirty="0"/>
          </a:p>
          <a:p>
            <a:endParaRPr lang="de-DE" dirty="0" smtClean="0"/>
          </a:p>
          <a:p>
            <a:pPr>
              <a:buFont typeface="Arial" pitchFamily="34" charset="0"/>
              <a:buChar char="•"/>
            </a:pPr>
            <a:r>
              <a:rPr lang="de-DE" dirty="0" smtClean="0"/>
              <a:t>Buy-out-Verträge</a:t>
            </a:r>
            <a:r>
              <a:rPr lang="de-DE" dirty="0"/>
              <a:t>: Urheber tritt alle bekannten </a:t>
            </a:r>
            <a:r>
              <a:rPr lang="de-DE" dirty="0" smtClean="0"/>
              <a:t>Nutzungsarten an </a:t>
            </a:r>
            <a:r>
              <a:rPr lang="de-DE" dirty="0"/>
              <a:t>den Werkvertreter ab (gegen einmalige Zahlung)</a:t>
            </a:r>
          </a:p>
          <a:p>
            <a:pPr>
              <a:buFont typeface="Arial" pitchFamily="34" charset="0"/>
              <a:buChar char="•"/>
            </a:pPr>
            <a:r>
              <a:rPr lang="de-DE" dirty="0" smtClean="0"/>
              <a:t>Zweitveröffentlichung </a:t>
            </a:r>
            <a:r>
              <a:rPr lang="de-DE" dirty="0"/>
              <a:t>ist </a:t>
            </a:r>
            <a:r>
              <a:rPr lang="de-DE" dirty="0" smtClean="0"/>
              <a:t>für </a:t>
            </a:r>
            <a:r>
              <a:rPr lang="de-DE" dirty="0"/>
              <a:t>den Autor damit </a:t>
            </a:r>
            <a:r>
              <a:rPr lang="de-DE" dirty="0" smtClean="0"/>
              <a:t>ohne Zustimmung </a:t>
            </a:r>
            <a:r>
              <a:rPr lang="de-DE" dirty="0"/>
              <a:t>des Verlags nicht </a:t>
            </a:r>
            <a:r>
              <a:rPr lang="de-DE" dirty="0" smtClean="0"/>
              <a:t>möglich</a:t>
            </a:r>
            <a:endParaRPr lang="de-DE" dirty="0"/>
          </a:p>
          <a:p>
            <a:pPr>
              <a:buFont typeface="Arial" pitchFamily="34" charset="0"/>
              <a:buChar char="•"/>
            </a:pPr>
            <a:r>
              <a:rPr lang="de-DE" dirty="0" err="1"/>
              <a:t>Self-archiving</a:t>
            </a:r>
            <a:r>
              <a:rPr lang="de-DE" dirty="0"/>
              <a:t> bei 68% der Verlage erlaubt, aber oft nur </a:t>
            </a:r>
            <a:r>
              <a:rPr lang="de-DE" dirty="0" smtClean="0"/>
              <a:t>unter strengen </a:t>
            </a:r>
            <a:r>
              <a:rPr lang="de-DE" dirty="0"/>
              <a:t>Auflagen (anderes Format, Frist)</a:t>
            </a:r>
          </a:p>
          <a:p>
            <a:pPr>
              <a:buFont typeface="Arial" pitchFamily="34" charset="0"/>
              <a:buChar char="•"/>
            </a:pPr>
            <a:r>
              <a:rPr lang="de-DE" dirty="0"/>
              <a:t>keine Rechtsgrundlage oder </a:t>
            </a:r>
            <a:r>
              <a:rPr lang="de-DE" dirty="0" smtClean="0"/>
              <a:t>Anknüpfungspunkt für </a:t>
            </a:r>
            <a:r>
              <a:rPr lang="de-DE" dirty="0" smtClean="0"/>
              <a:t>Open Access</a:t>
            </a:r>
            <a:endParaRPr lang="de-DE" dirty="0"/>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Repositorien</a:t>
            </a:r>
            <a:endParaRPr lang="de-DE" dirty="0"/>
          </a:p>
        </p:txBody>
      </p:sp>
      <p:sp>
        <p:nvSpPr>
          <p:cNvPr id="3" name="Inhaltsplatzhalter 2"/>
          <p:cNvSpPr>
            <a:spLocks noGrp="1"/>
          </p:cNvSpPr>
          <p:nvPr>
            <p:ph idx="1"/>
          </p:nvPr>
        </p:nvSpPr>
        <p:spPr/>
        <p:txBody>
          <a:bodyPr/>
          <a:lstStyle/>
          <a:p>
            <a:r>
              <a:rPr lang="de-DE" dirty="0"/>
              <a:t>Dokumentenserver</a:t>
            </a:r>
          </a:p>
          <a:p>
            <a:endParaRPr lang="de-DE" b="1" dirty="0" smtClean="0"/>
          </a:p>
          <a:p>
            <a:r>
              <a:rPr lang="de-DE" b="1" dirty="0" smtClean="0"/>
              <a:t>Maßnahmen </a:t>
            </a:r>
            <a:r>
              <a:rPr lang="de-DE" b="1" dirty="0"/>
              <a:t>zur </a:t>
            </a:r>
            <a:r>
              <a:rPr lang="de-DE" b="1" dirty="0" smtClean="0"/>
              <a:t>Akzeptanzverbesserung</a:t>
            </a:r>
          </a:p>
          <a:p>
            <a:endParaRPr lang="de-DE" dirty="0"/>
          </a:p>
          <a:p>
            <a:pPr>
              <a:buFont typeface="Arial" pitchFamily="34" charset="0"/>
              <a:buChar char="•"/>
            </a:pPr>
            <a:r>
              <a:rPr lang="de-DE" dirty="0" smtClean="0"/>
              <a:t>Verstärkte Öffentlichkeitsarbeit</a:t>
            </a:r>
            <a:endParaRPr lang="de-DE" dirty="0"/>
          </a:p>
          <a:p>
            <a:pPr>
              <a:buFont typeface="Arial" pitchFamily="34" charset="0"/>
              <a:buChar char="•"/>
            </a:pPr>
            <a:r>
              <a:rPr lang="de-DE" dirty="0"/>
              <a:t>Verbesserte Kommunikation und Kooperation</a:t>
            </a:r>
          </a:p>
          <a:p>
            <a:pPr>
              <a:buFont typeface="Arial" pitchFamily="34" charset="0"/>
              <a:buChar char="•"/>
            </a:pPr>
            <a:r>
              <a:rPr lang="de-DE" dirty="0"/>
              <a:t>Entwicklung innovativer Begutachtungs- </a:t>
            </a:r>
            <a:r>
              <a:rPr lang="de-DE" dirty="0" smtClean="0"/>
              <a:t>und Bewertungssysteme</a:t>
            </a:r>
            <a:endParaRPr lang="de-DE" dirty="0"/>
          </a:p>
          <a:p>
            <a:pPr>
              <a:buFont typeface="Arial" pitchFamily="34" charset="0"/>
              <a:buChar char="•"/>
            </a:pPr>
            <a:r>
              <a:rPr lang="de-DE" dirty="0"/>
              <a:t>Abrufstatistiken </a:t>
            </a:r>
            <a:r>
              <a:rPr lang="de-DE" dirty="0" smtClean="0"/>
              <a:t>für </a:t>
            </a:r>
            <a:r>
              <a:rPr lang="de-DE" dirty="0"/>
              <a:t>die einzelne Publikation</a:t>
            </a:r>
          </a:p>
          <a:p>
            <a:pPr>
              <a:buFont typeface="Arial" pitchFamily="34" charset="0"/>
              <a:buChar char="•"/>
            </a:pPr>
            <a:r>
              <a:rPr lang="de-DE" dirty="0"/>
              <a:t>Verbesserung der </a:t>
            </a:r>
            <a:r>
              <a:rPr lang="de-DE" dirty="0" err="1" smtClean="0"/>
              <a:t>Retrievalmöglichkeiten</a:t>
            </a:r>
            <a:r>
              <a:rPr lang="de-DE" dirty="0" smtClean="0"/>
              <a:t> über </a:t>
            </a:r>
            <a:r>
              <a:rPr lang="de-DE" dirty="0" smtClean="0"/>
              <a:t>mehrere Dokumentenserver (auch institutionell</a:t>
            </a:r>
            <a:r>
              <a:rPr lang="de-DE" dirty="0" smtClean="0"/>
              <a:t> – fachlich)</a:t>
            </a:r>
            <a:r>
              <a:rPr lang="de-DE" dirty="0" smtClean="0"/>
              <a:t> hinweg</a:t>
            </a:r>
            <a:endParaRPr lang="de-DE" dirty="0"/>
          </a:p>
          <a:p>
            <a:pPr>
              <a:buFont typeface="Arial" pitchFamily="34" charset="0"/>
              <a:buChar char="•"/>
            </a:pPr>
            <a:r>
              <a:rPr lang="de-DE" dirty="0"/>
              <a:t>Sicherstellung der </a:t>
            </a:r>
            <a:r>
              <a:rPr lang="de-DE" dirty="0" smtClean="0"/>
              <a:t>Authentizität </a:t>
            </a:r>
            <a:r>
              <a:rPr lang="de-DE" dirty="0"/>
              <a:t>und </a:t>
            </a:r>
            <a:r>
              <a:rPr lang="de-DE" dirty="0" smtClean="0"/>
              <a:t>Integrität </a:t>
            </a:r>
            <a:r>
              <a:rPr lang="de-DE" dirty="0"/>
              <a:t>der </a:t>
            </a:r>
            <a:r>
              <a:rPr lang="de-DE" dirty="0" smtClean="0"/>
              <a:t>Dokumente (digitale </a:t>
            </a:r>
            <a:r>
              <a:rPr lang="de-DE" dirty="0"/>
              <a:t>Signatur, Zeitstempel)</a:t>
            </a:r>
          </a:p>
          <a:p>
            <a:pPr>
              <a:buFont typeface="Arial" pitchFamily="34" charset="0"/>
              <a:buChar char="•"/>
            </a:pPr>
            <a:r>
              <a:rPr lang="de-DE" dirty="0"/>
              <a:t>Sicherstellung der </a:t>
            </a:r>
            <a:r>
              <a:rPr lang="de-DE" dirty="0" smtClean="0"/>
              <a:t>Langzeitverfügbarkeit </a:t>
            </a:r>
            <a:r>
              <a:rPr lang="de-DE" dirty="0"/>
              <a:t>der Dokumente</a:t>
            </a:r>
          </a:p>
          <a:p>
            <a:pPr>
              <a:buFont typeface="Arial" pitchFamily="34" charset="0"/>
              <a:buChar char="•"/>
            </a:pPr>
            <a:r>
              <a:rPr lang="de-DE" dirty="0" smtClean="0"/>
              <a:t>Qualitätskontrolle </a:t>
            </a:r>
            <a:r>
              <a:rPr lang="de-DE" dirty="0"/>
              <a:t>(Zertifizierung der Dokumentenserver</a:t>
            </a:r>
            <a:r>
              <a:rPr lang="de-DE" dirty="0" smtClean="0"/>
              <a:t>)</a:t>
            </a:r>
            <a:endParaRPr lang="de-DE" dirty="0"/>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a:t>Dr. Gernot Deinzer</a:t>
            </a:r>
            <a:br>
              <a:rPr lang="de-DE"/>
            </a:br>
            <a:r>
              <a:rPr lang="de-DE">
                <a:latin typeface="Frutiger Next LT W1G" charset="0"/>
              </a:rPr>
              <a:t>Fachreferate Mathematik, Physik, Informatik</a:t>
            </a:r>
            <a:br>
              <a:rPr lang="de-DE">
                <a:latin typeface="Frutiger Next LT W1G" charset="0"/>
              </a:rPr>
            </a:br>
            <a:r>
              <a:rPr lang="de-DE">
                <a:latin typeface="Frutiger Next LT W1G" charset="0"/>
              </a:rPr>
              <a:t>Universitätsbibliothek</a:t>
            </a:r>
          </a:p>
        </p:txBody>
      </p:sp>
      <p:sp>
        <p:nvSpPr>
          <p:cNvPr id="5121" name="Rectangle 1"/>
          <p:cNvSpPr>
            <a:spLocks noGrp="1" noChangeArrowheads="1"/>
          </p:cNvSpPr>
          <p:nvPr>
            <p:ph type="title" idx="4294967295"/>
          </p:nvPr>
        </p:nvSpPr>
        <p:spPr>
          <a:xfrm>
            <a:off x="1344613" y="1284288"/>
            <a:ext cx="6448425" cy="69691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smtClean="0"/>
              <a:t>Elektronische Publizieren und</a:t>
            </a:r>
            <a:br>
              <a:rPr lang="de-DE" dirty="0" smtClean="0"/>
            </a:br>
            <a:r>
              <a:rPr lang="de-DE" dirty="0" smtClean="0"/>
              <a:t>Open Access</a:t>
            </a:r>
            <a:endParaRPr lang="de-DE" dirty="0"/>
          </a:p>
        </p:txBody>
      </p:sp>
      <p:sp>
        <p:nvSpPr>
          <p:cNvPr id="5122" name="Rectangle 2"/>
          <p:cNvSpPr>
            <a:spLocks noGrp="1" noChangeArrowheads="1"/>
          </p:cNvSpPr>
          <p:nvPr>
            <p:ph type="body" idx="4294967295"/>
          </p:nvPr>
        </p:nvSpPr>
        <p:spPr>
          <a:xfrm>
            <a:off x="1344613" y="2133600"/>
            <a:ext cx="6448425" cy="39624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latin typeface="Frutiger Next LT W1G Bold"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smtClean="0">
                <a:latin typeface="Frutiger Next LT W1G Bold" charset="0"/>
              </a:rPr>
              <a:t>Veröffentlichungen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smtClean="0">
              <a:latin typeface="Frutiger Next LT W1G Bold" charset="0"/>
            </a:endParaRPr>
          </a:p>
          <a:p>
            <a:pP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smtClean="0">
                <a:latin typeface="Frutiger Next LT W1G Bold" charset="0"/>
              </a:rPr>
              <a:t>Publikationsverhalten</a:t>
            </a:r>
          </a:p>
          <a:p>
            <a:pP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smtClean="0">
                <a:latin typeface="Frutiger Next LT W1G Bold" charset="0"/>
              </a:rPr>
              <a:t>Zeitschriftenkrise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smtClean="0">
              <a:latin typeface="Frutiger Next LT W1G Bold"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smtClean="0">
                <a:latin typeface="Frutiger Next LT W1G Bold" charset="0"/>
              </a:rPr>
              <a:t>Open Access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smtClean="0">
              <a:latin typeface="Frutiger Next LT W1G Bold" charset="0"/>
            </a:endParaRPr>
          </a:p>
          <a:p>
            <a:pP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smtClean="0">
                <a:latin typeface="Frutiger Next LT W1G Bold" charset="0"/>
              </a:rPr>
              <a:t>Definition</a:t>
            </a:r>
          </a:p>
          <a:p>
            <a:pP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smtClean="0">
                <a:latin typeface="Frutiger Next LT W1G Bold" charset="0"/>
              </a:rPr>
              <a:t>Golden Way</a:t>
            </a:r>
          </a:p>
          <a:p>
            <a:pP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smtClean="0">
                <a:latin typeface="Frutiger Next LT W1G Bold" charset="0"/>
              </a:rPr>
              <a:t>Green Way</a:t>
            </a:r>
          </a:p>
          <a:p>
            <a:pP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smtClean="0">
                <a:latin typeface="Frutiger Next LT W1G Bold" charset="0"/>
              </a:rPr>
              <a:t>Information</a:t>
            </a:r>
          </a:p>
          <a:p>
            <a:pP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smtClean="0">
              <a:latin typeface="Frutiger Next LT W1G Bold"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smtClean="0">
                <a:latin typeface="Frutiger Next LT W1G Bold" charset="0"/>
              </a:rPr>
              <a:t>Elektronisches Publizieren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smtClean="0">
              <a:latin typeface="Frutiger Next LT W1G Bold" charset="0"/>
            </a:endParaRPr>
          </a:p>
          <a:p>
            <a:pP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smtClean="0">
                <a:latin typeface="Frutiger Next LT W1G Bold" charset="0"/>
              </a:rPr>
              <a:t>Publikationsserver</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a:t>
            </a:r>
            <a:endParaRPr lang="de-DE" dirty="0"/>
          </a:p>
        </p:txBody>
      </p:sp>
      <p:sp>
        <p:nvSpPr>
          <p:cNvPr id="3" name="Inhaltsplatzhalter 2"/>
          <p:cNvSpPr>
            <a:spLocks noGrp="1"/>
          </p:cNvSpPr>
          <p:nvPr>
            <p:ph idx="1"/>
          </p:nvPr>
        </p:nvSpPr>
        <p:spPr/>
        <p:txBody>
          <a:bodyPr/>
          <a:lstStyle/>
          <a:p>
            <a:pPr lvl="0"/>
            <a:r>
              <a:rPr lang="de-DE" dirty="0" smtClean="0"/>
              <a:t>Beschreiben Sie die Möglichkeiten bei den Verlagen </a:t>
            </a:r>
            <a:endParaRPr lang="de-DE" dirty="0" smtClean="0"/>
          </a:p>
          <a:p>
            <a:pPr lvl="0"/>
            <a:endParaRPr lang="de-DE" dirty="0" smtClean="0"/>
          </a:p>
          <a:p>
            <a:pPr lvl="0">
              <a:buFont typeface="Arial" pitchFamily="34" charset="0"/>
              <a:buChar char="•"/>
            </a:pPr>
            <a:r>
              <a:rPr lang="de-DE" dirty="0" smtClean="0"/>
              <a:t>Nature</a:t>
            </a:r>
          </a:p>
          <a:p>
            <a:pPr lvl="0">
              <a:buFont typeface="Arial" pitchFamily="34" charset="0"/>
              <a:buChar char="•"/>
            </a:pPr>
            <a:r>
              <a:rPr lang="de-DE" dirty="0" smtClean="0"/>
              <a:t>Blackwell</a:t>
            </a:r>
          </a:p>
          <a:p>
            <a:pPr lvl="0">
              <a:buFont typeface="Arial" pitchFamily="34" charset="0"/>
              <a:buChar char="•"/>
            </a:pPr>
            <a:r>
              <a:rPr lang="de-DE" dirty="0" smtClean="0"/>
              <a:t>American </a:t>
            </a:r>
            <a:r>
              <a:rPr lang="de-DE" dirty="0" err="1" smtClean="0"/>
              <a:t>Physical</a:t>
            </a:r>
            <a:r>
              <a:rPr lang="de-DE" dirty="0" smtClean="0"/>
              <a:t> </a:t>
            </a:r>
            <a:r>
              <a:rPr lang="de-DE" dirty="0" smtClean="0"/>
              <a:t>Society</a:t>
            </a:r>
          </a:p>
          <a:p>
            <a:pPr lvl="0">
              <a:buFont typeface="Arial" pitchFamily="34" charset="0"/>
              <a:buChar char="•"/>
            </a:pPr>
            <a:r>
              <a:rPr lang="de-DE" dirty="0" smtClean="0"/>
              <a:t>American </a:t>
            </a:r>
            <a:r>
              <a:rPr lang="de-DE" dirty="0" smtClean="0"/>
              <a:t>Chemical Society</a:t>
            </a:r>
            <a:r>
              <a:rPr lang="de-DE" dirty="0" smtClean="0"/>
              <a:t>,</a:t>
            </a:r>
          </a:p>
          <a:p>
            <a:pPr lvl="0"/>
            <a:endParaRPr lang="de-DE" dirty="0" smtClean="0"/>
          </a:p>
          <a:p>
            <a:pPr lvl="0"/>
            <a:r>
              <a:rPr lang="de-DE" dirty="0" smtClean="0"/>
              <a:t>welche </a:t>
            </a:r>
            <a:r>
              <a:rPr lang="de-DE" dirty="0" smtClean="0"/>
              <a:t>ein Autor hat, seine Artikel auf der eigenen Internetseite öffentlich zugänglich zu machen. Gehen Sie dabei auch auf Besonderheiten der einzelnen Verlage ein. Über welche Plattform kommen Sie am einfachsten an die gesuchten Informationen?</a:t>
            </a:r>
          </a:p>
          <a:p>
            <a:endParaRPr lang="de-DE" dirty="0"/>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p>
          <a:p>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Informationsplattform</a:t>
            </a:r>
            <a:br>
              <a:rPr lang="de-DE" dirty="0" smtClean="0"/>
            </a:br>
            <a:r>
              <a:rPr lang="de-DE" dirty="0" smtClean="0">
                <a:hlinkClick r:id="rId2"/>
              </a:rPr>
              <a:t>http://open-access.net/de</a:t>
            </a:r>
            <a:r>
              <a:rPr lang="de-DE" dirty="0" smtClean="0"/>
              <a:t/>
            </a:r>
            <a:br>
              <a:rPr lang="de-DE" dirty="0" smtClean="0"/>
            </a:br>
            <a:r>
              <a:rPr lang="de-DE" dirty="0" smtClean="0"/>
              <a:t/>
            </a:r>
            <a:br>
              <a:rPr lang="de-DE" dirty="0" smtClean="0"/>
            </a:br>
            <a:endParaRPr lang="de-DE" dirty="0"/>
          </a:p>
        </p:txBody>
      </p:sp>
      <p:sp>
        <p:nvSpPr>
          <p:cNvPr id="3" name="Inhaltsplatzhalter 2"/>
          <p:cNvSpPr>
            <a:spLocks noGrp="1"/>
          </p:cNvSpPr>
          <p:nvPr>
            <p:ph idx="1"/>
          </p:nvPr>
        </p:nvSpPr>
        <p:spPr/>
        <p:txBody>
          <a:bodyPr/>
          <a:lstStyle/>
          <a:p>
            <a:r>
              <a:rPr lang="de-DE" b="1" dirty="0" smtClean="0"/>
              <a:t>Zielgruppen:</a:t>
            </a:r>
          </a:p>
          <a:p>
            <a:pPr>
              <a:buFont typeface="Arial" pitchFamily="34" charset="0"/>
              <a:buChar char="•"/>
            </a:pPr>
            <a:endParaRPr lang="de-DE" dirty="0" smtClean="0"/>
          </a:p>
          <a:p>
            <a:pPr>
              <a:buFont typeface="Arial" pitchFamily="34" charset="0"/>
              <a:buChar char="•"/>
            </a:pPr>
            <a:r>
              <a:rPr lang="de-DE" dirty="0" smtClean="0"/>
              <a:t>Informationen </a:t>
            </a:r>
            <a:r>
              <a:rPr lang="de-DE" dirty="0" smtClean="0"/>
              <a:t>für Autor/innen </a:t>
            </a:r>
            <a:r>
              <a:rPr lang="de-DE" dirty="0"/>
              <a:t>wissenschaftlicher Texte</a:t>
            </a:r>
          </a:p>
          <a:p>
            <a:pPr>
              <a:buFont typeface="Arial" pitchFamily="34" charset="0"/>
              <a:buChar char="•"/>
            </a:pPr>
            <a:r>
              <a:rPr lang="de-DE" dirty="0"/>
              <a:t>Herausgeber/innen von OA-Zeitschriften</a:t>
            </a:r>
          </a:p>
          <a:p>
            <a:pPr>
              <a:buFont typeface="Arial" pitchFamily="34" charset="0"/>
              <a:buChar char="•"/>
            </a:pPr>
            <a:r>
              <a:rPr lang="de-DE" dirty="0"/>
              <a:t>Betreiber/innen von OA-Repositorien</a:t>
            </a:r>
          </a:p>
          <a:p>
            <a:pPr>
              <a:buFont typeface="Arial" pitchFamily="34" charset="0"/>
              <a:buChar char="•"/>
            </a:pPr>
            <a:r>
              <a:rPr lang="de-DE" dirty="0"/>
              <a:t>Leitungen von Hochschulen und Forschungseinrichtungen</a:t>
            </a:r>
          </a:p>
          <a:p>
            <a:pPr>
              <a:buFont typeface="Arial" pitchFamily="34" charset="0"/>
              <a:buChar char="•"/>
            </a:pPr>
            <a:r>
              <a:rPr lang="de-DE" dirty="0" smtClean="0"/>
              <a:t>Förderorganisationen</a:t>
            </a:r>
            <a:endParaRPr lang="de-DE" dirty="0"/>
          </a:p>
          <a:p>
            <a:pPr>
              <a:buFont typeface="Arial" pitchFamily="34" charset="0"/>
              <a:buChar char="•"/>
            </a:pPr>
            <a:r>
              <a:rPr lang="de-DE" dirty="0"/>
              <a:t>Bibliotheken</a:t>
            </a:r>
          </a:p>
          <a:p>
            <a:pPr>
              <a:buFont typeface="Arial" pitchFamily="34" charset="0"/>
              <a:buChar char="•"/>
            </a:pPr>
            <a:r>
              <a:rPr lang="de-DE" dirty="0"/>
              <a:t>Verlage</a:t>
            </a:r>
          </a:p>
          <a:p>
            <a:pPr>
              <a:buFont typeface="Arial" pitchFamily="34" charset="0"/>
              <a:buChar char="•"/>
            </a:pPr>
            <a:r>
              <a:rPr lang="de-DE" dirty="0"/>
              <a:t>Politische </a:t>
            </a:r>
            <a:r>
              <a:rPr lang="de-DE" dirty="0" smtClean="0"/>
              <a:t>Entscheidungsträger/innen</a:t>
            </a:r>
            <a:endParaRPr lang="de-DE" dirty="0"/>
          </a:p>
          <a:p>
            <a:pPr>
              <a:buFont typeface="Arial" pitchFamily="34" charset="0"/>
              <a:buChar char="•"/>
            </a:pPr>
            <a:r>
              <a:rPr lang="de-DE" dirty="0"/>
              <a:t>Interessierte Ö</a:t>
            </a:r>
            <a:r>
              <a:rPr lang="de-DE" dirty="0" smtClean="0"/>
              <a:t>ffentlichkeit</a:t>
            </a:r>
            <a:endParaRPr lang="de-DE" dirty="0"/>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Informationsplattform</a:t>
            </a:r>
            <a:br>
              <a:rPr lang="de-DE" dirty="0" smtClean="0"/>
            </a:br>
            <a:r>
              <a:rPr lang="de-DE" dirty="0" smtClean="0">
                <a:hlinkClick r:id="rId2"/>
              </a:rPr>
              <a:t>http://open-access.net/de</a:t>
            </a:r>
            <a:r>
              <a:rPr lang="de-DE" dirty="0" smtClean="0"/>
              <a:t/>
            </a:r>
            <a:br>
              <a:rPr lang="de-DE" dirty="0" smtClean="0"/>
            </a:br>
            <a:r>
              <a:rPr lang="de-DE" dirty="0" smtClean="0"/>
              <a:t/>
            </a:r>
            <a:br>
              <a:rPr lang="de-DE" dirty="0" smtClean="0"/>
            </a:br>
            <a:endParaRPr lang="de-DE" dirty="0"/>
          </a:p>
        </p:txBody>
      </p:sp>
      <p:sp>
        <p:nvSpPr>
          <p:cNvPr id="3" name="Inhaltsplatzhalter 2"/>
          <p:cNvSpPr>
            <a:spLocks noGrp="1"/>
          </p:cNvSpPr>
          <p:nvPr>
            <p:ph idx="1"/>
          </p:nvPr>
        </p:nvSpPr>
        <p:spPr/>
        <p:txBody>
          <a:bodyPr/>
          <a:lstStyle/>
          <a:p>
            <a:r>
              <a:rPr lang="de-DE" b="1" dirty="0" smtClean="0"/>
              <a:t>Fachspezifische </a:t>
            </a:r>
            <a:r>
              <a:rPr lang="de-DE" b="1" dirty="0"/>
              <a:t>Informationen zu OA</a:t>
            </a:r>
          </a:p>
          <a:p>
            <a:endParaRPr lang="de-DE" dirty="0" smtClean="0"/>
          </a:p>
          <a:p>
            <a:pPr>
              <a:buFont typeface="Arial" pitchFamily="34" charset="0"/>
              <a:buChar char="•"/>
            </a:pPr>
            <a:r>
              <a:rPr lang="de-DE" dirty="0" smtClean="0"/>
              <a:t>Allgemeine </a:t>
            </a:r>
            <a:r>
              <a:rPr lang="de-DE" dirty="0"/>
              <a:t>Informationen in verschiedenen Fachdisziplinen</a:t>
            </a:r>
          </a:p>
          <a:p>
            <a:pPr>
              <a:buFont typeface="Arial" pitchFamily="34" charset="0"/>
              <a:buChar char="•"/>
            </a:pPr>
            <a:r>
              <a:rPr lang="de-DE" dirty="0"/>
              <a:t>Open-Access-Zeitschriften</a:t>
            </a:r>
          </a:p>
          <a:p>
            <a:pPr>
              <a:buFont typeface="Arial" pitchFamily="34" charset="0"/>
              <a:buChar char="•"/>
            </a:pPr>
            <a:r>
              <a:rPr lang="de-DE" dirty="0" smtClean="0"/>
              <a:t>Disziplinäre </a:t>
            </a:r>
            <a:r>
              <a:rPr lang="de-DE" dirty="0"/>
              <a:t>Repositorien und Datenbanken</a:t>
            </a:r>
          </a:p>
          <a:p>
            <a:pPr>
              <a:buFont typeface="Arial" pitchFamily="34" charset="0"/>
              <a:buChar char="•"/>
            </a:pPr>
            <a:r>
              <a:rPr lang="de-DE" dirty="0"/>
              <a:t>Austausch</a:t>
            </a:r>
          </a:p>
          <a:p>
            <a:pPr>
              <a:buFont typeface="Arial" pitchFamily="34" charset="0"/>
              <a:buChar char="•"/>
            </a:pPr>
            <a:r>
              <a:rPr lang="de-DE" dirty="0"/>
              <a:t>Mailingliste</a:t>
            </a:r>
          </a:p>
          <a:p>
            <a:pPr>
              <a:buFont typeface="Arial" pitchFamily="34" charset="0"/>
              <a:buChar char="•"/>
            </a:pPr>
            <a:r>
              <a:rPr lang="de-DE" dirty="0"/>
              <a:t>News</a:t>
            </a:r>
          </a:p>
          <a:p>
            <a:pPr>
              <a:buFont typeface="Arial" pitchFamily="34" charset="0"/>
              <a:buChar char="•"/>
            </a:pPr>
            <a:r>
              <a:rPr lang="de-DE" dirty="0"/>
              <a:t>Links</a:t>
            </a:r>
          </a:p>
          <a:p>
            <a:pPr>
              <a:buFont typeface="Arial" pitchFamily="34" charset="0"/>
              <a:buChar char="•"/>
            </a:pPr>
            <a:r>
              <a:rPr lang="de-DE" dirty="0"/>
              <a:t>Downloads</a:t>
            </a:r>
          </a:p>
          <a:p>
            <a:endParaRPr lang="de-DE" dirty="0"/>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a:t>Dr. Gernot Deinzer</a:t>
            </a:r>
            <a:br>
              <a:rPr lang="de-DE"/>
            </a:br>
            <a:r>
              <a:rPr lang="de-DE">
                <a:latin typeface="Frutiger Next LT W1G" charset="0"/>
              </a:rPr>
              <a:t>Fachreferate Mathematik, Physik, Informatik</a:t>
            </a:r>
            <a:br>
              <a:rPr lang="de-DE">
                <a:latin typeface="Frutiger Next LT W1G" charset="0"/>
              </a:rPr>
            </a:br>
            <a:r>
              <a:rPr lang="de-DE">
                <a:latin typeface="Frutiger Next LT W1G" charset="0"/>
              </a:rPr>
              <a:t>Universitätsbibliothek</a:t>
            </a:r>
          </a:p>
        </p:txBody>
      </p:sp>
      <p:sp>
        <p:nvSpPr>
          <p:cNvPr id="6145" name="Rectangle 1"/>
          <p:cNvSpPr>
            <a:spLocks noGrp="1" noChangeArrowheads="1"/>
          </p:cNvSpPr>
          <p:nvPr>
            <p:ph type="title" idx="4294967295"/>
          </p:nvPr>
        </p:nvSpPr>
        <p:spPr>
          <a:xfrm>
            <a:off x="1344613" y="1282700"/>
            <a:ext cx="6448425" cy="701675"/>
          </a:xfrm>
          <a:ln/>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smtClean="0"/>
              <a:t>Publikationsserver</a:t>
            </a:r>
            <a:br>
              <a:rPr lang="de-DE" dirty="0" smtClean="0"/>
            </a:br>
            <a:r>
              <a:rPr lang="de-DE" dirty="0" smtClean="0">
                <a:hlinkClick r:id="rId3"/>
              </a:rPr>
              <a:t>http://epub.uni-regensburg.de/</a:t>
            </a:r>
            <a:endParaRPr lang="de-DE" dirty="0"/>
          </a:p>
        </p:txBody>
      </p:sp>
      <p:sp>
        <p:nvSpPr>
          <p:cNvPr id="6146" name="Rectangle 2"/>
          <p:cNvSpPr>
            <a:spLocks noGrp="1" noChangeArrowheads="1"/>
          </p:cNvSpPr>
          <p:nvPr>
            <p:ph type="body" idx="4294967295"/>
          </p:nvPr>
        </p:nvSpPr>
        <p:spPr>
          <a:xfrm>
            <a:off x="1344613" y="2133600"/>
            <a:ext cx="6448425" cy="3962400"/>
          </a:xfrm>
          <a:ln/>
        </p:spPr>
        <p:txBody>
          <a:bodyPr/>
          <a:lstStyle/>
          <a:p>
            <a:pPr marL="0" indent="0">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  zentraler Nachweis der Publikationen der Universität </a:t>
            </a:r>
            <a:r>
              <a:rPr lang="de-DE" dirty="0" smtClean="0"/>
              <a:t>Regensburg (am Besten mit Volltexten)</a:t>
            </a:r>
            <a:endParaRPr lang="de-DE" dirty="0"/>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marL="0" indent="0">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  Export für Literaturverwaltung</a:t>
            </a:r>
          </a:p>
          <a:p>
            <a:pPr marL="0" indent="0">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marL="0" indent="0">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  Vernetzung mit anderen Repositorien</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         z. B.: Google Scholar</a:t>
            </a:r>
          </a:p>
          <a:p>
            <a:pPr marL="0" indent="0">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marL="0" indent="0">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  Suchmaschinenoptimierung</a:t>
            </a:r>
          </a:p>
          <a:p>
            <a:pPr marL="0" indent="0">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marL="0" indent="0">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  Anbindung an soziale Netzwerke (</a:t>
            </a:r>
            <a:r>
              <a:rPr lang="de-DE" dirty="0" err="1"/>
              <a:t>social</a:t>
            </a:r>
            <a:r>
              <a:rPr lang="de-DE" dirty="0"/>
              <a:t> Bookmarks)</a:t>
            </a:r>
          </a:p>
          <a:p>
            <a:pPr marL="0" indent="0">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marL="0" indent="0">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  zukünftig Sonderdruckversand</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a:t>Dr. Gernot Deinzer</a:t>
            </a:r>
            <a:br>
              <a:rPr lang="de-DE"/>
            </a:br>
            <a:r>
              <a:rPr lang="de-DE">
                <a:latin typeface="Frutiger Next LT W1G" charset="0"/>
              </a:rPr>
              <a:t>Fachreferate Mathematik, Physik, Informatik</a:t>
            </a:r>
            <a:br>
              <a:rPr lang="de-DE">
                <a:latin typeface="Frutiger Next LT W1G" charset="0"/>
              </a:rPr>
            </a:br>
            <a:r>
              <a:rPr lang="de-DE">
                <a:latin typeface="Frutiger Next LT W1G" charset="0"/>
              </a:rPr>
              <a:t>Universitätsbibliothek</a:t>
            </a:r>
          </a:p>
        </p:txBody>
      </p:sp>
      <p:sp>
        <p:nvSpPr>
          <p:cNvPr id="37890" name="Rectangle 2"/>
          <p:cNvSpPr>
            <a:spLocks noGrp="1" noChangeArrowheads="1"/>
          </p:cNvSpPr>
          <p:nvPr>
            <p:ph type="title"/>
          </p:nvPr>
        </p:nvSpPr>
        <p:spPr/>
        <p:txBody>
          <a:bodyPr/>
          <a:lstStyle/>
          <a:p>
            <a:r>
              <a:rPr lang="de-DE"/>
              <a:t>Publikationsserver</a:t>
            </a:r>
          </a:p>
        </p:txBody>
      </p:sp>
      <p:sp>
        <p:nvSpPr>
          <p:cNvPr id="37891" name="Rectangle 3"/>
          <p:cNvSpPr>
            <a:spLocks noGrp="1" noChangeArrowheads="1"/>
          </p:cNvSpPr>
          <p:nvPr>
            <p:ph type="body" idx="1"/>
          </p:nvPr>
        </p:nvSpPr>
        <p:spPr/>
        <p:txBody>
          <a:bodyPr/>
          <a:lstStyle/>
          <a:p>
            <a:pPr>
              <a:buFont typeface="Frutiger Next LT W1G" charset="0"/>
              <a:buChar char="•"/>
            </a:pPr>
            <a:r>
              <a:rPr lang="de-DE" dirty="0"/>
              <a:t>Volltexte</a:t>
            </a:r>
          </a:p>
          <a:p>
            <a:pPr>
              <a:buFont typeface="Frutiger Next LT W1G" charset="0"/>
              <a:buChar char="•"/>
            </a:pPr>
            <a:endParaRPr lang="de-DE" dirty="0"/>
          </a:p>
          <a:p>
            <a:pPr lvl="1">
              <a:buFont typeface="Frutiger Next LT W1G" charset="0"/>
              <a:buNone/>
            </a:pPr>
            <a:r>
              <a:rPr lang="de-DE" dirty="0"/>
              <a:t>Steigerung der </a:t>
            </a:r>
            <a:r>
              <a:rPr lang="de-DE" dirty="0" err="1"/>
              <a:t>Zitierhäufigkeit</a:t>
            </a:r>
            <a:endParaRPr lang="de-DE" dirty="0"/>
          </a:p>
          <a:p>
            <a:pPr lvl="1">
              <a:buFont typeface="Frutiger Next LT W1G" charset="0"/>
              <a:buNone/>
            </a:pPr>
            <a:r>
              <a:rPr lang="de-DE" dirty="0"/>
              <a:t>Rechtliche Fragen</a:t>
            </a:r>
          </a:p>
          <a:p>
            <a:pPr lvl="1">
              <a:buFont typeface="Frutiger Next LT W1G" charset="0"/>
              <a:buNone/>
            </a:pPr>
            <a:r>
              <a:rPr lang="de-DE" dirty="0"/>
              <a:t>Sherpa/Romeo</a:t>
            </a:r>
          </a:p>
          <a:p>
            <a:pPr lvl="1">
              <a:buFont typeface="Frutiger Next LT W1G" charset="0"/>
              <a:buNone/>
            </a:pPr>
            <a:r>
              <a:rPr lang="de-DE" dirty="0" smtClean="0"/>
              <a:t>Erfüllung von DFG-Richtlinien</a:t>
            </a:r>
            <a:endParaRPr lang="de-DE" dirty="0"/>
          </a:p>
          <a:p>
            <a:pPr>
              <a:buFont typeface="Frutiger Next LT W1G" charset="0"/>
              <a:buNone/>
            </a:pPr>
            <a:endParaRPr lang="de-DE" dirty="0"/>
          </a:p>
          <a:p>
            <a:pPr>
              <a:buFont typeface="Frutiger Next LT W1G" charset="0"/>
              <a:buChar char="•"/>
            </a:pPr>
            <a:r>
              <a:rPr lang="de-DE" dirty="0" smtClean="0"/>
              <a:t>Downloadstatistik</a:t>
            </a:r>
          </a:p>
          <a:p>
            <a:pPr>
              <a:buFont typeface="Frutiger Next LT W1G" charset="0"/>
              <a:buChar char="•"/>
            </a:pPr>
            <a:endParaRPr lang="de-DE" dirty="0" smtClean="0"/>
          </a:p>
          <a:p>
            <a:pPr>
              <a:buFont typeface="Frutiger Next LT W1G" charset="0"/>
              <a:buChar char="•"/>
            </a:pPr>
            <a:r>
              <a:rPr lang="de-DE" dirty="0" smtClean="0"/>
              <a:t>Veröffentlichung von Schriftenreihen</a:t>
            </a:r>
            <a:endParaRPr lang="de-DE" dirty="0"/>
          </a:p>
          <a:p>
            <a:pPr>
              <a:buFont typeface="Frutiger Next LT W1G" charset="0"/>
              <a:buChar char="•"/>
            </a:pPr>
            <a:endParaRPr lang="de-DE" dirty="0"/>
          </a:p>
          <a:p>
            <a:pPr>
              <a:buFont typeface="Frutiger Next LT W1G" charset="0"/>
              <a:buChar char="•"/>
            </a:pPr>
            <a:r>
              <a:rPr lang="de-DE" dirty="0"/>
              <a:t>Abonnements</a:t>
            </a:r>
          </a:p>
          <a:p>
            <a:pPr>
              <a:buFont typeface="Frutiger Next LT W1G" charset="0"/>
              <a:buChar char="•"/>
            </a:pPr>
            <a:endParaRPr lang="de-DE" dirty="0"/>
          </a:p>
          <a:p>
            <a:pPr>
              <a:buFont typeface="Frutiger Next LT W1G" charset="0"/>
              <a:buChar char="•"/>
            </a:pPr>
            <a:r>
              <a:rPr lang="de-DE" dirty="0"/>
              <a:t>RSS- Feeds</a:t>
            </a:r>
          </a:p>
          <a:p>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a:t>
            </a:r>
            <a:endParaRPr lang="de-DE" dirty="0"/>
          </a:p>
        </p:txBody>
      </p:sp>
      <p:sp>
        <p:nvSpPr>
          <p:cNvPr id="3" name="Inhaltsplatzhalter 2"/>
          <p:cNvSpPr>
            <a:spLocks noGrp="1"/>
          </p:cNvSpPr>
          <p:nvPr>
            <p:ph idx="1"/>
          </p:nvPr>
        </p:nvSpPr>
        <p:spPr/>
        <p:txBody>
          <a:bodyPr/>
          <a:lstStyle/>
          <a:p>
            <a:r>
              <a:rPr lang="de-DE" dirty="0" smtClean="0"/>
              <a:t>Betrachte folgende Publikationen:</a:t>
            </a:r>
          </a:p>
          <a:p>
            <a:endParaRPr lang="de-DE" dirty="0" smtClean="0"/>
          </a:p>
          <a:p>
            <a:r>
              <a:rPr lang="de-DE" dirty="0" smtClean="0"/>
              <a:t>Weber, Enzo (2009) </a:t>
            </a:r>
            <a:r>
              <a:rPr lang="de-DE" i="1" dirty="0" err="1" smtClean="0"/>
              <a:t>Structural</a:t>
            </a:r>
            <a:r>
              <a:rPr lang="de-DE" i="1" dirty="0" smtClean="0"/>
              <a:t> </a:t>
            </a:r>
            <a:r>
              <a:rPr lang="de-DE" i="1" dirty="0" err="1" smtClean="0"/>
              <a:t>Conditional</a:t>
            </a:r>
            <a:r>
              <a:rPr lang="de-DE" i="1" dirty="0" smtClean="0"/>
              <a:t> </a:t>
            </a:r>
            <a:r>
              <a:rPr lang="de-DE" i="1" dirty="0" err="1" smtClean="0"/>
              <a:t>Correlation</a:t>
            </a:r>
            <a:r>
              <a:rPr lang="de-DE" i="1" dirty="0" smtClean="0"/>
              <a:t>.</a:t>
            </a:r>
            <a:r>
              <a:rPr lang="de-DE" dirty="0" smtClean="0"/>
              <a:t> Regensburger Diskussionsbeiträge zur Wirtschaftswissenschaft 434, Working Paper</a:t>
            </a:r>
            <a:r>
              <a:rPr lang="de-DE" dirty="0" smtClean="0"/>
              <a:t>.</a:t>
            </a:r>
          </a:p>
          <a:p>
            <a:endParaRPr lang="en-US" dirty="0" smtClean="0"/>
          </a:p>
          <a:p>
            <a:r>
              <a:rPr lang="de-DE" dirty="0" smtClean="0"/>
              <a:t>Begemann, Georg (2009) </a:t>
            </a:r>
            <a:r>
              <a:rPr lang="de-DE" i="1" dirty="0" smtClean="0"/>
              <a:t>Quantum </a:t>
            </a:r>
            <a:r>
              <a:rPr lang="de-DE" i="1" dirty="0" err="1" smtClean="0"/>
              <a:t>interference</a:t>
            </a:r>
            <a:r>
              <a:rPr lang="de-DE" i="1" dirty="0" smtClean="0"/>
              <a:t> </a:t>
            </a:r>
            <a:r>
              <a:rPr lang="de-DE" i="1" dirty="0" err="1" smtClean="0"/>
              <a:t>phenomena</a:t>
            </a:r>
            <a:r>
              <a:rPr lang="de-DE" i="1" dirty="0" smtClean="0"/>
              <a:t> in </a:t>
            </a:r>
            <a:r>
              <a:rPr lang="de-DE" i="1" dirty="0" err="1" smtClean="0"/>
              <a:t>transport</a:t>
            </a:r>
            <a:r>
              <a:rPr lang="de-DE" i="1" dirty="0" smtClean="0"/>
              <a:t> </a:t>
            </a:r>
            <a:r>
              <a:rPr lang="de-DE" i="1" dirty="0" err="1" smtClean="0"/>
              <a:t>through</a:t>
            </a:r>
            <a:r>
              <a:rPr lang="de-DE" i="1" dirty="0" smtClean="0"/>
              <a:t> </a:t>
            </a:r>
            <a:r>
              <a:rPr lang="de-DE" i="1" dirty="0" err="1" smtClean="0"/>
              <a:t>molecules</a:t>
            </a:r>
            <a:r>
              <a:rPr lang="de-DE" i="1" dirty="0" smtClean="0"/>
              <a:t> </a:t>
            </a:r>
            <a:r>
              <a:rPr lang="de-DE" i="1" dirty="0" err="1" smtClean="0"/>
              <a:t>and</a:t>
            </a:r>
            <a:r>
              <a:rPr lang="de-DE" i="1" dirty="0" smtClean="0"/>
              <a:t> multiple </a:t>
            </a:r>
            <a:r>
              <a:rPr lang="de-DE" i="1" dirty="0" err="1" smtClean="0"/>
              <a:t>quantum</a:t>
            </a:r>
            <a:r>
              <a:rPr lang="de-DE" i="1" dirty="0" smtClean="0"/>
              <a:t> </a:t>
            </a:r>
            <a:r>
              <a:rPr lang="de-DE" i="1" dirty="0" err="1" smtClean="0"/>
              <a:t>dots</a:t>
            </a:r>
            <a:r>
              <a:rPr lang="de-DE" i="1" dirty="0" smtClean="0"/>
              <a:t>.</a:t>
            </a:r>
            <a:r>
              <a:rPr lang="de-DE" dirty="0" smtClean="0"/>
              <a:t> Dissertationsreihe der Fakultät für Physik der Universität Regensburg 9, Dissertation, Universität </a:t>
            </a:r>
            <a:r>
              <a:rPr lang="de-DE" dirty="0" smtClean="0"/>
              <a:t>Regensburg</a:t>
            </a:r>
          </a:p>
          <a:p>
            <a:endParaRPr lang="de-DE" dirty="0" smtClean="0"/>
          </a:p>
          <a:p>
            <a:r>
              <a:rPr lang="de-DE" dirty="0" smtClean="0"/>
              <a:t>Wolff, Christian (2009) </a:t>
            </a:r>
            <a:r>
              <a:rPr lang="de-DE" i="1" dirty="0" smtClean="0"/>
              <a:t>„</a:t>
            </a:r>
            <a:r>
              <a:rPr lang="de-DE" i="1" dirty="0" err="1" smtClean="0"/>
              <a:t>embedded</a:t>
            </a:r>
            <a:r>
              <a:rPr lang="de-DE" i="1" dirty="0" smtClean="0"/>
              <a:t> </a:t>
            </a:r>
            <a:r>
              <a:rPr lang="de-DE" i="1" dirty="0" err="1" smtClean="0"/>
              <a:t>media</a:t>
            </a:r>
            <a:r>
              <a:rPr lang="de-DE" i="1" dirty="0" smtClean="0"/>
              <a:t> </a:t>
            </a:r>
            <a:r>
              <a:rPr lang="de-DE" i="1" dirty="0" err="1" smtClean="0"/>
              <a:t>computing</a:t>
            </a:r>
            <a:r>
              <a:rPr lang="de-DE" i="1" dirty="0" smtClean="0"/>
              <a:t>“ – die Regensburger Ausrichtung der Medieninformatik.</a:t>
            </a:r>
            <a:r>
              <a:rPr lang="de-DE" dirty="0" smtClean="0"/>
              <a:t> In: Workshop Medieninformatik in Forschung, Lehre und Praxis im Rahmen der GI-Fachtagung Mensch und Computer 2009, 06.- 09.9.2009, Berlin.</a:t>
            </a:r>
            <a:endParaRPr lang="en-US" dirty="0" smtClean="0"/>
          </a:p>
          <a:p>
            <a:endParaRPr lang="en-US" dirty="0" smtClean="0"/>
          </a:p>
          <a:p>
            <a:endParaRPr lang="de-DE" dirty="0" smtClean="0"/>
          </a:p>
          <a:p>
            <a:endParaRPr lang="de-DE" dirty="0" smtClean="0"/>
          </a:p>
          <a:p>
            <a:endParaRPr lang="de-DE" dirty="0" smtClean="0"/>
          </a:p>
          <a:p>
            <a:endParaRPr lang="de-DE" dirty="0"/>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p>
          <a:p>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9" name="Datumsplatzhalter 4"/>
          <p:cNvSpPr>
            <a:spLocks noGrp="1"/>
          </p:cNvSpPr>
          <p:nvPr>
            <p:ph type="dt" idx="11"/>
          </p:nvPr>
        </p:nvSpPr>
        <p:spPr/>
        <p:txBody>
          <a:bodyPr/>
          <a:lstStyle/>
          <a:p>
            <a:r>
              <a:rPr lang="de-DE"/>
              <a:t>Dr. Gernot Deinzer</a:t>
            </a:r>
            <a:br>
              <a:rPr lang="de-DE"/>
            </a:br>
            <a:r>
              <a:rPr lang="de-DE">
                <a:latin typeface="Frutiger Next LT W1G" charset="0"/>
              </a:rPr>
              <a:t>Fachreferate Mathematik, Physik, Informatik</a:t>
            </a:r>
            <a:br>
              <a:rPr lang="de-DE">
                <a:latin typeface="Frutiger Next LT W1G" charset="0"/>
              </a:rPr>
            </a:br>
            <a:r>
              <a:rPr lang="de-DE">
                <a:latin typeface="Frutiger Next LT W1G" charset="0"/>
              </a:rPr>
              <a:t>Universitätsbibliothek</a:t>
            </a:r>
          </a:p>
        </p:txBody>
      </p:sp>
      <p:sp>
        <p:nvSpPr>
          <p:cNvPr id="10241" name="Rectangle 1"/>
          <p:cNvSpPr>
            <a:spLocks noGrp="1" noChangeArrowheads="1"/>
          </p:cNvSpPr>
          <p:nvPr>
            <p:ph type="title" idx="4294967295"/>
          </p:nvPr>
        </p:nvSpPr>
        <p:spPr>
          <a:xfrm>
            <a:off x="1344613" y="1236663"/>
            <a:ext cx="6448425" cy="790575"/>
          </a:xfrm>
          <a:ln/>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Einbinden von Publikationslisten</a:t>
            </a:r>
          </a:p>
        </p:txBody>
      </p:sp>
      <p:pic>
        <p:nvPicPr>
          <p:cNvPr id="10244" name="Picture 4" descr="Einbinden1"/>
          <p:cNvPicPr>
            <a:picLocks noChangeAspect="1" noChangeArrowheads="1"/>
          </p:cNvPicPr>
          <p:nvPr/>
        </p:nvPicPr>
        <p:blipFill>
          <a:blip r:embed="rId3" cstate="print"/>
          <a:srcRect/>
          <a:stretch>
            <a:fillRect/>
          </a:stretch>
        </p:blipFill>
        <p:spPr bwMode="auto">
          <a:xfrm>
            <a:off x="1438275" y="1978025"/>
            <a:ext cx="6400800" cy="3328988"/>
          </a:xfrm>
          <a:prstGeom prst="rect">
            <a:avLst/>
          </a:prstGeom>
          <a:noFill/>
        </p:spPr>
      </p:pic>
      <p:pic>
        <p:nvPicPr>
          <p:cNvPr id="10245" name="Picture 5" descr="Einbinden2"/>
          <p:cNvPicPr>
            <a:picLocks noChangeAspect="1" noChangeArrowheads="1"/>
          </p:cNvPicPr>
          <p:nvPr/>
        </p:nvPicPr>
        <p:blipFill>
          <a:blip r:embed="rId4" cstate="print"/>
          <a:srcRect/>
          <a:stretch>
            <a:fillRect/>
          </a:stretch>
        </p:blipFill>
        <p:spPr bwMode="auto">
          <a:xfrm>
            <a:off x="1438275" y="1978025"/>
            <a:ext cx="6400800" cy="3336925"/>
          </a:xfrm>
          <a:prstGeom prst="rect">
            <a:avLst/>
          </a:prstGeom>
          <a:noFill/>
        </p:spPr>
      </p:pic>
      <p:pic>
        <p:nvPicPr>
          <p:cNvPr id="10246" name="Picture 6" descr="Einbinden3"/>
          <p:cNvPicPr>
            <a:picLocks noChangeAspect="1" noChangeArrowheads="1"/>
          </p:cNvPicPr>
          <p:nvPr/>
        </p:nvPicPr>
        <p:blipFill>
          <a:blip r:embed="rId5" cstate="print"/>
          <a:srcRect/>
          <a:stretch>
            <a:fillRect/>
          </a:stretch>
        </p:blipFill>
        <p:spPr bwMode="auto">
          <a:xfrm>
            <a:off x="1438275" y="1978025"/>
            <a:ext cx="6400800" cy="3319463"/>
          </a:xfrm>
          <a:prstGeom prst="rect">
            <a:avLst/>
          </a:prstGeom>
          <a:noFill/>
        </p:spPr>
      </p:pic>
      <p:pic>
        <p:nvPicPr>
          <p:cNvPr id="10247" name="Picture 7" descr="Einbinden4"/>
          <p:cNvPicPr>
            <a:picLocks noChangeAspect="1" noChangeArrowheads="1"/>
          </p:cNvPicPr>
          <p:nvPr/>
        </p:nvPicPr>
        <p:blipFill>
          <a:blip r:embed="rId6" cstate="print"/>
          <a:srcRect/>
          <a:stretch>
            <a:fillRect/>
          </a:stretch>
        </p:blipFill>
        <p:spPr bwMode="auto">
          <a:xfrm>
            <a:off x="1438275" y="1978025"/>
            <a:ext cx="6400800" cy="3328988"/>
          </a:xfrm>
          <a:prstGeom prst="rect">
            <a:avLst/>
          </a:prstGeom>
          <a:noFill/>
        </p:spPr>
      </p:pic>
      <p:pic>
        <p:nvPicPr>
          <p:cNvPr id="10248" name="Picture 8" descr="Einbinden5"/>
          <p:cNvPicPr>
            <a:picLocks noChangeAspect="1" noChangeArrowheads="1"/>
          </p:cNvPicPr>
          <p:nvPr/>
        </p:nvPicPr>
        <p:blipFill>
          <a:blip r:embed="rId7" cstate="print"/>
          <a:srcRect/>
          <a:stretch>
            <a:fillRect/>
          </a:stretch>
        </p:blipFill>
        <p:spPr bwMode="auto">
          <a:xfrm>
            <a:off x="1438275" y="1978025"/>
            <a:ext cx="6400800" cy="3319463"/>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linds(horizontal)">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linds(horizontal)">
                                      <p:cBhvr>
                                        <p:cTn id="12" dur="500"/>
                                        <p:tgtEl>
                                          <p:spTgt spid="102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blinds(horizontal)">
                                      <p:cBhvr>
                                        <p:cTn id="17" dur="500"/>
                                        <p:tgtEl>
                                          <p:spTgt spid="102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8"/>
                                        </p:tgtEl>
                                        <p:attrNameLst>
                                          <p:attrName>style.visibility</p:attrName>
                                        </p:attrNameLst>
                                      </p:cBhvr>
                                      <p:to>
                                        <p:strVal val="visible"/>
                                      </p:to>
                                    </p:set>
                                    <p:animEffect transition="in" filter="blinds(horizontal)">
                                      <p:cBhvr>
                                        <p:cTn id="22"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7" name="Datumsplatzhalter 4"/>
          <p:cNvSpPr>
            <a:spLocks noGrp="1"/>
          </p:cNvSpPr>
          <p:nvPr>
            <p:ph type="dt" idx="11"/>
          </p:nvPr>
        </p:nvSpPr>
        <p:spPr/>
        <p:txBody>
          <a:bodyPr/>
          <a:lstStyle/>
          <a:p>
            <a:r>
              <a:rPr lang="de-DE"/>
              <a:t>Dr. Gernot Deinzer</a:t>
            </a:r>
            <a:br>
              <a:rPr lang="de-DE"/>
            </a:br>
            <a:r>
              <a:rPr lang="de-DE">
                <a:latin typeface="Frutiger Next LT W1G" charset="0"/>
              </a:rPr>
              <a:t>Fachreferate Mathematik, Physik, Informatik</a:t>
            </a:r>
            <a:br>
              <a:rPr lang="de-DE">
                <a:latin typeface="Frutiger Next LT W1G" charset="0"/>
              </a:rPr>
            </a:br>
            <a:r>
              <a:rPr lang="de-DE">
                <a:latin typeface="Frutiger Next LT W1G" charset="0"/>
              </a:rPr>
              <a:t>Universitätsbibliothek</a:t>
            </a:r>
          </a:p>
        </p:txBody>
      </p:sp>
      <p:sp>
        <p:nvSpPr>
          <p:cNvPr id="12289" name="Rectangle 1"/>
          <p:cNvSpPr>
            <a:spLocks noGrp="1" noChangeArrowheads="1"/>
          </p:cNvSpPr>
          <p:nvPr>
            <p:ph type="title"/>
          </p:nvPr>
        </p:nvSpPr>
        <p:spPr>
          <a:ln/>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Bsp: Wirtschaftswissenschaftliche Fakultät</a:t>
            </a:r>
          </a:p>
        </p:txBody>
      </p:sp>
      <p:pic>
        <p:nvPicPr>
          <p:cNvPr id="12293" name="Picture 5" descr="suche_wiwi"/>
          <p:cNvPicPr>
            <a:picLocks noGrp="1" noChangeAspect="1" noChangeArrowheads="1"/>
          </p:cNvPicPr>
          <p:nvPr>
            <p:ph idx="1"/>
          </p:nvPr>
        </p:nvPicPr>
        <p:blipFill>
          <a:blip r:embed="rId3" cstate="print"/>
          <a:srcRect/>
          <a:stretch>
            <a:fillRect/>
          </a:stretch>
        </p:blipFill>
        <p:spPr>
          <a:xfrm>
            <a:off x="179388" y="2060575"/>
            <a:ext cx="6446837" cy="3849688"/>
          </a:xfrm>
        </p:spPr>
      </p:pic>
      <p:pic>
        <p:nvPicPr>
          <p:cNvPr id="12294" name="Picture 6" descr="wiwi"/>
          <p:cNvPicPr>
            <a:picLocks noChangeAspect="1" noChangeArrowheads="1"/>
          </p:cNvPicPr>
          <p:nvPr/>
        </p:nvPicPr>
        <p:blipFill>
          <a:blip r:embed="rId4" cstate="print"/>
          <a:srcRect/>
          <a:stretch>
            <a:fillRect/>
          </a:stretch>
        </p:blipFill>
        <p:spPr bwMode="auto">
          <a:xfrm>
            <a:off x="1835150" y="1844675"/>
            <a:ext cx="7158038" cy="4370388"/>
          </a:xfrm>
          <a:prstGeom prst="rect">
            <a:avLst/>
          </a:prstGeom>
          <a:noFill/>
        </p:spPr>
      </p:pic>
      <p:sp>
        <p:nvSpPr>
          <p:cNvPr id="12295" name="AutoShape 7"/>
          <p:cNvSpPr>
            <a:spLocks noChangeArrowheads="1"/>
          </p:cNvSpPr>
          <p:nvPr/>
        </p:nvSpPr>
        <p:spPr bwMode="auto">
          <a:xfrm>
            <a:off x="900113" y="3644900"/>
            <a:ext cx="935037" cy="792163"/>
          </a:xfrm>
          <a:prstGeom prst="rightArrow">
            <a:avLst>
              <a:gd name="adj1" fmla="val 50000"/>
              <a:gd name="adj2" fmla="val 29509"/>
            </a:avLst>
          </a:prstGeom>
          <a:solidFill>
            <a:srgbClr val="00B8FF"/>
          </a:solidFill>
          <a:ln w="9525">
            <a:solidFill>
              <a:schemeClr val="tx1"/>
            </a:solidFill>
            <a:miter lim="800000"/>
            <a:headEnd/>
            <a:tailEnd/>
          </a:ln>
          <a:effectLst/>
        </p:spPr>
        <p:txBody>
          <a:bodyPr wrap="none" anchor="ctr"/>
          <a:lstStyle/>
          <a:p>
            <a:endParaRPr lang="de-DE"/>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horizontal)">
                                      <p:cBhvr>
                                        <p:cTn id="7" dur="500"/>
                                        <p:tgtEl>
                                          <p:spTgt spid="1229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295"/>
                                        </p:tgtEl>
                                        <p:attrNameLst>
                                          <p:attrName>style.visibility</p:attrName>
                                        </p:attrNameLst>
                                      </p:cBhvr>
                                      <p:to>
                                        <p:strVal val="visible"/>
                                      </p:to>
                                    </p:set>
                                    <p:animEffect transition="in" filter="blinds(horizontal)">
                                      <p:cBhvr>
                                        <p:cTn id="10"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2"/>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7" name="Datumsplatzhalter 3"/>
          <p:cNvSpPr>
            <a:spLocks noGrp="1"/>
          </p:cNvSpPr>
          <p:nvPr>
            <p:ph type="dt" idx="11"/>
          </p:nvPr>
        </p:nvSpPr>
        <p:spPr/>
        <p:txBody>
          <a:bodyPr/>
          <a:lstStyle/>
          <a:p>
            <a:r>
              <a:rPr lang="de-DE"/>
              <a:t>Dr. Gernot Deinzer</a:t>
            </a:r>
            <a:br>
              <a:rPr lang="de-DE"/>
            </a:br>
            <a:r>
              <a:rPr lang="de-DE">
                <a:latin typeface="Frutiger Next LT W1G" charset="0"/>
              </a:rPr>
              <a:t>Fachreferate Mathematik, Physik, Informatik</a:t>
            </a:r>
            <a:br>
              <a:rPr lang="de-DE">
                <a:latin typeface="Frutiger Next LT W1G" charset="0"/>
              </a:rPr>
            </a:br>
            <a:r>
              <a:rPr lang="de-DE">
                <a:latin typeface="Frutiger Next LT W1G" charset="0"/>
              </a:rPr>
              <a:t>Universitätsbibliothek</a:t>
            </a:r>
          </a:p>
        </p:txBody>
      </p:sp>
      <p:sp>
        <p:nvSpPr>
          <p:cNvPr id="13313" name="Rectangle 1"/>
          <p:cNvSpPr>
            <a:spLocks noGrp="1" noChangeArrowheads="1"/>
          </p:cNvSpPr>
          <p:nvPr>
            <p:ph type="title" idx="4294967295"/>
          </p:nvPr>
        </p:nvSpPr>
        <p:spPr>
          <a:xfrm>
            <a:off x="1344613" y="1236663"/>
            <a:ext cx="6448425" cy="790575"/>
          </a:xfrm>
          <a:ln/>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Bsp: Fakultät Physik</a:t>
            </a:r>
          </a:p>
        </p:txBody>
      </p:sp>
      <p:pic>
        <p:nvPicPr>
          <p:cNvPr id="13316" name="Picture 4" descr="suche_physik"/>
          <p:cNvPicPr>
            <a:picLocks noChangeAspect="1" noChangeArrowheads="1"/>
          </p:cNvPicPr>
          <p:nvPr/>
        </p:nvPicPr>
        <p:blipFill>
          <a:blip r:embed="rId3" cstate="print"/>
          <a:srcRect/>
          <a:stretch>
            <a:fillRect/>
          </a:stretch>
        </p:blipFill>
        <p:spPr bwMode="auto">
          <a:xfrm>
            <a:off x="0" y="2060575"/>
            <a:ext cx="6797675" cy="4054475"/>
          </a:xfrm>
          <a:prstGeom prst="rect">
            <a:avLst/>
          </a:prstGeom>
          <a:noFill/>
        </p:spPr>
      </p:pic>
      <p:pic>
        <p:nvPicPr>
          <p:cNvPr id="13317" name="Picture 5" descr="Physik"/>
          <p:cNvPicPr>
            <a:picLocks noChangeAspect="1" noChangeArrowheads="1"/>
          </p:cNvPicPr>
          <p:nvPr/>
        </p:nvPicPr>
        <p:blipFill>
          <a:blip r:embed="rId4" cstate="print"/>
          <a:srcRect/>
          <a:stretch>
            <a:fillRect/>
          </a:stretch>
        </p:blipFill>
        <p:spPr bwMode="auto">
          <a:xfrm>
            <a:off x="1835150" y="1916113"/>
            <a:ext cx="7104063" cy="4356100"/>
          </a:xfrm>
          <a:prstGeom prst="rect">
            <a:avLst/>
          </a:prstGeom>
          <a:noFill/>
        </p:spPr>
      </p:pic>
      <p:sp>
        <p:nvSpPr>
          <p:cNvPr id="13318" name="AutoShape 6"/>
          <p:cNvSpPr>
            <a:spLocks noChangeArrowheads="1"/>
          </p:cNvSpPr>
          <p:nvPr/>
        </p:nvSpPr>
        <p:spPr bwMode="auto">
          <a:xfrm>
            <a:off x="900113" y="4005263"/>
            <a:ext cx="976312" cy="720725"/>
          </a:xfrm>
          <a:prstGeom prst="rightArrow">
            <a:avLst>
              <a:gd name="adj1" fmla="val 50000"/>
              <a:gd name="adj2" fmla="val 33866"/>
            </a:avLst>
          </a:prstGeom>
          <a:solidFill>
            <a:srgbClr val="00B8FF"/>
          </a:solidFill>
          <a:ln w="9525">
            <a:solidFill>
              <a:schemeClr val="tx1"/>
            </a:solidFill>
            <a:miter lim="800000"/>
            <a:headEnd/>
            <a:tailEnd/>
          </a:ln>
          <a:effectLst/>
        </p:spPr>
        <p:txBody>
          <a:bodyPr wrap="none" anchor="ctr"/>
          <a:lstStyle/>
          <a:p>
            <a:endParaRPr lang="de-DE"/>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linds(horizontal)">
                                      <p:cBhvr>
                                        <p:cTn id="7" dur="500"/>
                                        <p:tgtEl>
                                          <p:spTgt spid="133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318"/>
                                        </p:tgtEl>
                                        <p:attrNameLst>
                                          <p:attrName>style.visibility</p:attrName>
                                        </p:attrNameLst>
                                      </p:cBhvr>
                                      <p:to>
                                        <p:strVal val="visible"/>
                                      </p:to>
                                    </p:set>
                                    <p:animEffect transition="in" filter="blinds(horizontal)">
                                      <p:cBhvr>
                                        <p:cTn id="10"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2"/>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7" name="Datumsplatzhalter 3"/>
          <p:cNvSpPr>
            <a:spLocks noGrp="1"/>
          </p:cNvSpPr>
          <p:nvPr>
            <p:ph type="dt" idx="11"/>
          </p:nvPr>
        </p:nvSpPr>
        <p:spPr/>
        <p:txBody>
          <a:bodyPr/>
          <a:lstStyle/>
          <a:p>
            <a:r>
              <a:rPr lang="de-DE"/>
              <a:t>Dr. Gernot Deinzer</a:t>
            </a:r>
            <a:br>
              <a:rPr lang="de-DE"/>
            </a:br>
            <a:r>
              <a:rPr lang="de-DE">
                <a:latin typeface="Frutiger Next LT W1G" charset="0"/>
              </a:rPr>
              <a:t>Fachreferate Mathematik, Physik, Informatik</a:t>
            </a:r>
            <a:br>
              <a:rPr lang="de-DE">
                <a:latin typeface="Frutiger Next LT W1G" charset="0"/>
              </a:rPr>
            </a:br>
            <a:r>
              <a:rPr lang="de-DE">
                <a:latin typeface="Frutiger Next LT W1G" charset="0"/>
              </a:rPr>
              <a:t>Universitätsbibliothek</a:t>
            </a:r>
          </a:p>
        </p:txBody>
      </p:sp>
      <p:sp>
        <p:nvSpPr>
          <p:cNvPr id="14337" name="Rectangle 1"/>
          <p:cNvSpPr>
            <a:spLocks noGrp="1" noChangeArrowheads="1"/>
          </p:cNvSpPr>
          <p:nvPr>
            <p:ph type="title" idx="4294967295"/>
          </p:nvPr>
        </p:nvSpPr>
        <p:spPr>
          <a:xfrm>
            <a:off x="1344613" y="1236663"/>
            <a:ext cx="6448425" cy="790575"/>
          </a:xfrm>
          <a:ln/>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SFB: Spinphänomene in reduzierten Dimensionen</a:t>
            </a:r>
          </a:p>
        </p:txBody>
      </p:sp>
      <p:pic>
        <p:nvPicPr>
          <p:cNvPr id="14339" name="Picture 3" descr="suche_sfb"/>
          <p:cNvPicPr>
            <a:picLocks noChangeAspect="1" noChangeArrowheads="1"/>
          </p:cNvPicPr>
          <p:nvPr/>
        </p:nvPicPr>
        <p:blipFill>
          <a:blip r:embed="rId3" cstate="print"/>
          <a:srcRect/>
          <a:stretch>
            <a:fillRect/>
          </a:stretch>
        </p:blipFill>
        <p:spPr bwMode="auto">
          <a:xfrm>
            <a:off x="0" y="2133600"/>
            <a:ext cx="6777038" cy="4021138"/>
          </a:xfrm>
          <a:prstGeom prst="rect">
            <a:avLst/>
          </a:prstGeom>
          <a:noFill/>
        </p:spPr>
      </p:pic>
      <p:pic>
        <p:nvPicPr>
          <p:cNvPr id="14340" name="Picture 4" descr="sfb"/>
          <p:cNvPicPr>
            <a:picLocks noChangeAspect="1" noChangeArrowheads="1"/>
          </p:cNvPicPr>
          <p:nvPr/>
        </p:nvPicPr>
        <p:blipFill>
          <a:blip r:embed="rId4" cstate="print"/>
          <a:srcRect/>
          <a:stretch>
            <a:fillRect/>
          </a:stretch>
        </p:blipFill>
        <p:spPr bwMode="auto">
          <a:xfrm>
            <a:off x="3203575" y="2133600"/>
            <a:ext cx="5564188" cy="4052888"/>
          </a:xfrm>
          <a:prstGeom prst="rect">
            <a:avLst/>
          </a:prstGeom>
          <a:noFill/>
        </p:spPr>
      </p:pic>
      <p:sp>
        <p:nvSpPr>
          <p:cNvPr id="14341" name="AutoShape 5"/>
          <p:cNvSpPr>
            <a:spLocks noChangeArrowheads="1"/>
          </p:cNvSpPr>
          <p:nvPr/>
        </p:nvSpPr>
        <p:spPr bwMode="auto">
          <a:xfrm>
            <a:off x="2195513" y="4005263"/>
            <a:ext cx="976312" cy="863600"/>
          </a:xfrm>
          <a:prstGeom prst="rightArrow">
            <a:avLst>
              <a:gd name="adj1" fmla="val 50000"/>
              <a:gd name="adj2" fmla="val 28263"/>
            </a:avLst>
          </a:prstGeom>
          <a:solidFill>
            <a:srgbClr val="00B8FF"/>
          </a:solidFill>
          <a:ln w="9525">
            <a:solidFill>
              <a:schemeClr val="tx1"/>
            </a:solidFill>
            <a:miter lim="800000"/>
            <a:headEnd/>
            <a:tailEnd/>
          </a:ln>
          <a:effectLst/>
        </p:spPr>
        <p:txBody>
          <a:bodyPr wrap="none" anchor="ctr"/>
          <a:lstStyle/>
          <a:p>
            <a:endParaRPr lang="de-DE"/>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linds(horizontal)">
                                      <p:cBhvr>
                                        <p:cTn id="7" dur="500"/>
                                        <p:tgtEl>
                                          <p:spTgt spid="143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blinds(horizontal)">
                                      <p:cBhvr>
                                        <p:cTn id="10"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Publish</a:t>
            </a:r>
            <a:r>
              <a:rPr lang="de-DE" dirty="0" smtClean="0"/>
              <a:t> </a:t>
            </a:r>
            <a:r>
              <a:rPr lang="de-DE" dirty="0" err="1" smtClean="0"/>
              <a:t>or</a:t>
            </a:r>
            <a:r>
              <a:rPr lang="de-DE" dirty="0" smtClean="0"/>
              <a:t> </a:t>
            </a:r>
            <a:r>
              <a:rPr lang="de-DE" dirty="0" err="1" smtClean="0"/>
              <a:t>perish</a:t>
            </a:r>
            <a:r>
              <a:rPr lang="de-DE" dirty="0" smtClean="0"/>
              <a:t>:</a:t>
            </a:r>
            <a:br>
              <a:rPr lang="de-DE" dirty="0" smtClean="0"/>
            </a:br>
            <a:r>
              <a:rPr lang="de-DE" sz="1800" dirty="0"/>
              <a:t>Berufliches Weiterkommen </a:t>
            </a:r>
            <a:r>
              <a:rPr lang="de-DE" sz="1800" dirty="0" smtClean="0"/>
              <a:t>abhängig </a:t>
            </a:r>
            <a:r>
              <a:rPr lang="de-DE" sz="1800" dirty="0"/>
              <a:t>von Publikationen</a:t>
            </a:r>
          </a:p>
        </p:txBody>
      </p:sp>
      <p:sp>
        <p:nvSpPr>
          <p:cNvPr id="3" name="Inhaltsplatzhalter 2"/>
          <p:cNvSpPr>
            <a:spLocks noGrp="1"/>
          </p:cNvSpPr>
          <p:nvPr>
            <p:ph idx="1"/>
          </p:nvPr>
        </p:nvSpPr>
        <p:spPr/>
        <p:txBody>
          <a:bodyPr/>
          <a:lstStyle/>
          <a:p>
            <a:endParaRPr lang="de-DE" sz="2400" dirty="0" smtClean="0"/>
          </a:p>
          <a:p>
            <a:r>
              <a:rPr lang="de-DE" sz="2400" dirty="0" smtClean="0"/>
              <a:t>Verlag</a:t>
            </a:r>
          </a:p>
          <a:p>
            <a:endParaRPr lang="de-DE" sz="2400" dirty="0"/>
          </a:p>
          <a:p>
            <a:pPr>
              <a:buFont typeface="Arial" pitchFamily="34" charset="0"/>
              <a:buChar char="•"/>
            </a:pPr>
            <a:r>
              <a:rPr lang="de-DE" sz="1800" dirty="0" err="1"/>
              <a:t>peer-review</a:t>
            </a:r>
            <a:r>
              <a:rPr lang="de-DE" sz="1800" dirty="0"/>
              <a:t> </a:t>
            </a:r>
            <a:r>
              <a:rPr lang="de-DE" sz="1800" dirty="0" smtClean="0"/>
              <a:t> (</a:t>
            </a:r>
            <a:r>
              <a:rPr lang="de-DE" sz="1800" dirty="0"/>
              <a:t>Begutachtung)</a:t>
            </a:r>
          </a:p>
          <a:p>
            <a:pPr>
              <a:buFont typeface="Arial" pitchFamily="34" charset="0"/>
              <a:buChar char="•"/>
            </a:pPr>
            <a:r>
              <a:rPr lang="de-DE" sz="1800" dirty="0"/>
              <a:t>Impact </a:t>
            </a:r>
            <a:r>
              <a:rPr lang="de-DE" sz="1800" dirty="0" err="1"/>
              <a:t>Factor</a:t>
            </a:r>
            <a:r>
              <a:rPr lang="de-DE" sz="1800" dirty="0"/>
              <a:t> (v.a. im STM-Bereich) Werte </a:t>
            </a:r>
            <a:r>
              <a:rPr lang="de-DE" sz="1800" dirty="0" smtClean="0"/>
              <a:t>für </a:t>
            </a:r>
            <a:r>
              <a:rPr lang="de-DE" sz="1800" dirty="0"/>
              <a:t>Zeitschriften</a:t>
            </a:r>
          </a:p>
          <a:p>
            <a:pPr>
              <a:buFont typeface="Arial" pitchFamily="34" charset="0"/>
              <a:buChar char="•"/>
            </a:pPr>
            <a:r>
              <a:rPr lang="de-DE" sz="1800" dirty="0"/>
              <a:t>Autorenbetreuung</a:t>
            </a:r>
          </a:p>
          <a:p>
            <a:pPr>
              <a:buFont typeface="Arial" pitchFamily="34" charset="0"/>
              <a:buChar char="•"/>
            </a:pPr>
            <a:r>
              <a:rPr lang="de-DE" sz="1800" dirty="0"/>
              <a:t>Vertrieb von </a:t>
            </a:r>
            <a:r>
              <a:rPr lang="de-DE" sz="1800" dirty="0" smtClean="0"/>
              <a:t>Zeitschriftenheften</a:t>
            </a:r>
          </a:p>
          <a:p>
            <a:pPr>
              <a:buFont typeface="Arial" pitchFamily="34" charset="0"/>
              <a:buChar char="•"/>
            </a:pPr>
            <a:r>
              <a:rPr lang="de-DE" sz="1800" dirty="0" smtClean="0"/>
              <a:t>Betrieb elektronischer Plattformen</a:t>
            </a:r>
          </a:p>
          <a:p>
            <a:endParaRPr lang="de-DE" sz="2400" dirty="0" smtClean="0"/>
          </a:p>
          <a:p>
            <a:endParaRPr lang="de-DE" sz="2400" dirty="0"/>
          </a:p>
          <a:p>
            <a:r>
              <a:rPr lang="de-DE" sz="2400" dirty="0" smtClean="0"/>
              <a:t>Wissenschaftliche Bibliothek</a:t>
            </a:r>
          </a:p>
          <a:p>
            <a:endParaRPr lang="de-DE" sz="2400" dirty="0"/>
          </a:p>
          <a:p>
            <a:r>
              <a:rPr lang="de-DE" sz="1800" dirty="0"/>
              <a:t>wichtigster Abnehmer wissenschaftlicher Zeitschriften</a:t>
            </a:r>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a:t>Dr. Gernot Deinzer</a:t>
            </a:r>
            <a:br>
              <a:rPr lang="de-DE"/>
            </a:br>
            <a:r>
              <a:rPr lang="de-DE">
                <a:latin typeface="Frutiger Next LT W1G" charset="0"/>
              </a:rPr>
              <a:t>Fachreferate Mathematik, Physik, Informatik</a:t>
            </a:r>
            <a:br>
              <a:rPr lang="de-DE">
                <a:latin typeface="Frutiger Next LT W1G" charset="0"/>
              </a:rPr>
            </a:br>
            <a:r>
              <a:rPr lang="de-DE">
                <a:latin typeface="Frutiger Next LT W1G" charset="0"/>
              </a:rPr>
              <a:t>Universitätsbibliothek</a:t>
            </a:r>
          </a:p>
        </p:txBody>
      </p:sp>
      <p:sp>
        <p:nvSpPr>
          <p:cNvPr id="17409" name="Rectangle 1"/>
          <p:cNvSpPr>
            <a:spLocks noGrp="1" noChangeArrowheads="1"/>
          </p:cNvSpPr>
          <p:nvPr>
            <p:ph type="title" idx="4294967295"/>
          </p:nvPr>
        </p:nvSpPr>
        <p:spPr>
          <a:xfrm>
            <a:off x="1344613" y="1282700"/>
            <a:ext cx="6448425" cy="701675"/>
          </a:xfrm>
          <a:ln/>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Eingabehilfen</a:t>
            </a:r>
          </a:p>
        </p:txBody>
      </p:sp>
      <p:sp>
        <p:nvSpPr>
          <p:cNvPr id="17410" name="Rectangle 2"/>
          <p:cNvSpPr>
            <a:spLocks noGrp="1" noChangeArrowheads="1"/>
          </p:cNvSpPr>
          <p:nvPr>
            <p:ph type="body" idx="4294967295"/>
          </p:nvPr>
        </p:nvSpPr>
        <p:spPr>
          <a:xfrm>
            <a:off x="1344613" y="2133600"/>
            <a:ext cx="6448425" cy="3962400"/>
          </a:xfrm>
          <a:ln/>
        </p:spPr>
        <p:txBody>
          <a:bodyPr/>
          <a:lstStyle/>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Importmöglichkeiten</a:t>
            </a:r>
          </a:p>
          <a:p>
            <a:pPr lvl="1">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EndNote</a:t>
            </a:r>
          </a:p>
          <a:p>
            <a:pPr lvl="1">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PubMed</a:t>
            </a:r>
          </a:p>
          <a:p>
            <a:pPr lvl="1">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ArXiv</a:t>
            </a:r>
          </a:p>
          <a:p>
            <a:pPr marL="0" indent="0">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In Arbeit</a:t>
            </a:r>
          </a:p>
          <a:p>
            <a:pPr lvl="1">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Bibtex</a:t>
            </a:r>
          </a:p>
          <a:p>
            <a:pPr lvl="1">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Web of Science</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p>
          <a:p>
            <a:pPr marL="0" indent="0">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Angabe von Institution bei persönlichen Daten</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Bestehende Listen übernimmt die Universitätsbibliothek</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a:t>Dr. Gernot Deinzer</a:t>
            </a:r>
            <a:br>
              <a:rPr lang="de-DE"/>
            </a:br>
            <a:r>
              <a:rPr lang="de-DE">
                <a:latin typeface="Frutiger Next LT W1G" charset="0"/>
              </a:rPr>
              <a:t>Fachreferate Mathematik, Physik, Informatik</a:t>
            </a:r>
            <a:br>
              <a:rPr lang="de-DE">
                <a:latin typeface="Frutiger Next LT W1G" charset="0"/>
              </a:rPr>
            </a:br>
            <a:r>
              <a:rPr lang="de-DE">
                <a:latin typeface="Frutiger Next LT W1G" charset="0"/>
              </a:rPr>
              <a:t>Universitätsbibliothek</a:t>
            </a:r>
          </a:p>
        </p:txBody>
      </p:sp>
      <p:sp>
        <p:nvSpPr>
          <p:cNvPr id="18433" name="Rectangle 1"/>
          <p:cNvSpPr>
            <a:spLocks noGrp="1" noChangeArrowheads="1"/>
          </p:cNvSpPr>
          <p:nvPr>
            <p:ph type="title" idx="4294967295"/>
          </p:nvPr>
        </p:nvSpPr>
        <p:spPr>
          <a:xfrm>
            <a:off x="1344613" y="1282700"/>
            <a:ext cx="6448425" cy="701675"/>
          </a:xfrm>
          <a:ln/>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Hilfe, Vorträge, Schulungen</a:t>
            </a:r>
          </a:p>
        </p:txBody>
      </p:sp>
      <p:sp>
        <p:nvSpPr>
          <p:cNvPr id="18434" name="Rectangle 2"/>
          <p:cNvSpPr>
            <a:spLocks noGrp="1" noChangeArrowheads="1"/>
          </p:cNvSpPr>
          <p:nvPr>
            <p:ph type="body" idx="4294967295"/>
          </p:nvPr>
        </p:nvSpPr>
        <p:spPr>
          <a:xfrm>
            <a:off x="1344613" y="2133600"/>
            <a:ext cx="6448425" cy="3962400"/>
          </a:xfrm>
          <a:ln/>
        </p:spPr>
        <p:txBody>
          <a:bodyPr/>
          <a:lstStyle/>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Hilfeseiten</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Vorträge: jederzeit </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Schulungen (z. B. Einbringen von Publikationen)</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a:t>Dr. Gernot Deinzer</a:t>
            </a:r>
            <a:br>
              <a:rPr lang="de-DE"/>
            </a:br>
            <a:r>
              <a:rPr lang="de-DE">
                <a:latin typeface="Frutiger Next LT W1G" charset="0"/>
              </a:rPr>
              <a:t>Fachreferate Mathematik, Physik, Informatik</a:t>
            </a:r>
            <a:br>
              <a:rPr lang="de-DE">
                <a:latin typeface="Frutiger Next LT W1G" charset="0"/>
              </a:rPr>
            </a:br>
            <a:r>
              <a:rPr lang="de-DE">
                <a:latin typeface="Frutiger Next LT W1G" charset="0"/>
              </a:rPr>
              <a:t>Universitätsbibliothek</a:t>
            </a:r>
          </a:p>
        </p:txBody>
      </p:sp>
      <p:sp>
        <p:nvSpPr>
          <p:cNvPr id="19457" name="Rectangle 1"/>
          <p:cNvSpPr>
            <a:spLocks noGrp="1" noChangeArrowheads="1"/>
          </p:cNvSpPr>
          <p:nvPr>
            <p:ph type="title" idx="4294967295"/>
          </p:nvPr>
        </p:nvSpPr>
        <p:spPr>
          <a:xfrm>
            <a:off x="1344613" y="1282700"/>
            <a:ext cx="6448425" cy="701675"/>
          </a:xfrm>
          <a:ln/>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Vielen Dank für Ihre Aufmerksamkeit</a:t>
            </a:r>
          </a:p>
        </p:txBody>
      </p:sp>
      <p:sp>
        <p:nvSpPr>
          <p:cNvPr id="19458" name="Rectangle 2"/>
          <p:cNvSpPr>
            <a:spLocks noGrp="1" noChangeArrowheads="1"/>
          </p:cNvSpPr>
          <p:nvPr>
            <p:ph type="body" idx="4294967295"/>
          </p:nvPr>
        </p:nvSpPr>
        <p:spPr>
          <a:xfrm>
            <a:off x="1344613" y="2133600"/>
            <a:ext cx="6448425" cy="3962400"/>
          </a:xfrm>
          <a:ln/>
        </p:spPr>
        <p:txBody>
          <a:bodyPr/>
          <a:lstStyle/>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smtClean="0"/>
              <a:t>Bei Fragen</a:t>
            </a:r>
            <a:endParaRPr lang="de-DE" dirty="0"/>
          </a:p>
          <a:p>
            <a:pPr marL="0" indent="0">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Dr. Gernot </a:t>
            </a:r>
            <a:r>
              <a:rPr lang="de-DE" dirty="0" err="1"/>
              <a:t>Deinzer</a:t>
            </a:r>
            <a:endParaRPr lang="de-DE" dirty="0"/>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err="1"/>
              <a:t>Zi</a:t>
            </a:r>
            <a:r>
              <a:rPr lang="de-DE" dirty="0"/>
              <a:t>.: M202 (Mathematikgebäude)</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Tel.: 943-2759</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E-Mail: gernot.deinzer@bibliothek.uni-regensburg.de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Impact </a:t>
            </a:r>
            <a:r>
              <a:rPr lang="de-DE" dirty="0" err="1" smtClean="0"/>
              <a:t>Factor</a:t>
            </a:r>
            <a:r>
              <a:rPr lang="de-DE" dirty="0" smtClean="0"/>
              <a:t/>
            </a:r>
            <a:br>
              <a:rPr lang="de-DE" dirty="0" smtClean="0"/>
            </a:br>
            <a:endParaRPr lang="de-DE" dirty="0"/>
          </a:p>
        </p:txBody>
      </p:sp>
      <p:sp>
        <p:nvSpPr>
          <p:cNvPr id="3" name="Inhaltsplatzhalter 2"/>
          <p:cNvSpPr>
            <a:spLocks noGrp="1"/>
          </p:cNvSpPr>
          <p:nvPr>
            <p:ph idx="1"/>
          </p:nvPr>
        </p:nvSpPr>
        <p:spPr>
          <a:xfrm>
            <a:off x="1365523" y="1916832"/>
            <a:ext cx="6446837" cy="4177581"/>
          </a:xfrm>
        </p:spPr>
        <p:txBody>
          <a:bodyPr/>
          <a:lstStyle/>
          <a:p>
            <a:r>
              <a:rPr lang="de-DE" b="1" dirty="0" smtClean="0"/>
              <a:t>Definition</a:t>
            </a:r>
            <a:endParaRPr lang="de-DE" b="1" dirty="0"/>
          </a:p>
          <a:p>
            <a:endParaRPr lang="de-DE" dirty="0" smtClean="0"/>
          </a:p>
          <a:p>
            <a:r>
              <a:rPr lang="de-DE" dirty="0" smtClean="0"/>
              <a:t>Häufigkeit </a:t>
            </a:r>
            <a:r>
              <a:rPr lang="de-DE" dirty="0"/>
              <a:t>der Zitate auf </a:t>
            </a:r>
            <a:r>
              <a:rPr lang="de-DE" dirty="0" smtClean="0"/>
              <a:t>einen ”durchschnittlichen </a:t>
            </a:r>
            <a:r>
              <a:rPr lang="de-DE" dirty="0"/>
              <a:t>Artikel“ </a:t>
            </a:r>
            <a:r>
              <a:rPr lang="de-DE" dirty="0" smtClean="0"/>
              <a:t>einer bestimmten </a:t>
            </a:r>
            <a:r>
              <a:rPr lang="de-DE" dirty="0"/>
              <a:t>Zeitschrift in den letzten 2 Jahren</a:t>
            </a:r>
          </a:p>
          <a:p>
            <a:endParaRPr lang="de-DE" dirty="0" smtClean="0"/>
          </a:p>
          <a:p>
            <a:r>
              <a:rPr lang="de-DE" b="1" dirty="0" smtClean="0"/>
              <a:t>Berechnung</a:t>
            </a:r>
            <a:endParaRPr lang="de-DE" b="1" dirty="0"/>
          </a:p>
          <a:p>
            <a:endParaRPr lang="de-DE" dirty="0"/>
          </a:p>
          <a:p>
            <a:r>
              <a:rPr lang="de-DE" dirty="0" smtClean="0"/>
              <a:t>                   Anzahl </a:t>
            </a:r>
            <a:r>
              <a:rPr lang="de-DE" dirty="0"/>
              <a:t>der Artikel aus den beiden </a:t>
            </a:r>
            <a:r>
              <a:rPr lang="de-DE" dirty="0" smtClean="0"/>
              <a:t>zurückliegenden </a:t>
            </a:r>
            <a:r>
              <a:rPr lang="de-DE" dirty="0"/>
              <a:t>Jahren,</a:t>
            </a:r>
          </a:p>
          <a:p>
            <a:r>
              <a:rPr lang="de-DE" dirty="0" smtClean="0"/>
              <a:t>                            welche </a:t>
            </a:r>
            <a:r>
              <a:rPr lang="de-DE" dirty="0"/>
              <a:t>im Berichtsjahr die Zeitschrift </a:t>
            </a:r>
            <a:r>
              <a:rPr lang="de-DE" dirty="0" smtClean="0"/>
              <a:t>zitieren</a:t>
            </a:r>
          </a:p>
          <a:p>
            <a:r>
              <a:rPr lang="de-DE" dirty="0" smtClean="0"/>
              <a:t>IF =   ------------------------------------------------------------------------------------------</a:t>
            </a:r>
            <a:endParaRPr lang="de-DE" dirty="0"/>
          </a:p>
          <a:p>
            <a:r>
              <a:rPr lang="de-DE" dirty="0" smtClean="0"/>
              <a:t>                                  Gesamtzahl </a:t>
            </a:r>
            <a:r>
              <a:rPr lang="de-DE" dirty="0"/>
              <a:t>aller in diesem Zeitraum</a:t>
            </a:r>
          </a:p>
          <a:p>
            <a:r>
              <a:rPr lang="de-DE" dirty="0" smtClean="0"/>
              <a:t>                       in </a:t>
            </a:r>
            <a:r>
              <a:rPr lang="de-DE" dirty="0"/>
              <a:t>der betreffenden Zeitschrift publizierten Artikel</a:t>
            </a:r>
          </a:p>
          <a:p>
            <a:endParaRPr lang="de-DE" dirty="0" smtClean="0"/>
          </a:p>
          <a:p>
            <a:r>
              <a:rPr lang="de-DE" b="1" dirty="0" smtClean="0"/>
              <a:t>Evaluationsinstrument</a:t>
            </a:r>
            <a:endParaRPr lang="de-DE" b="1" dirty="0"/>
          </a:p>
          <a:p>
            <a:r>
              <a:rPr lang="de-DE" dirty="0"/>
              <a:t>Berufungen, </a:t>
            </a:r>
            <a:r>
              <a:rPr lang="de-DE" dirty="0" smtClean="0"/>
              <a:t>Beförderungen</a:t>
            </a:r>
            <a:r>
              <a:rPr lang="de-DE" dirty="0"/>
              <a:t>, </a:t>
            </a:r>
            <a:r>
              <a:rPr lang="de-DE" dirty="0" smtClean="0"/>
              <a:t>Drittmittelzuweisungen</a:t>
            </a:r>
          </a:p>
          <a:p>
            <a:endParaRPr lang="de-DE" dirty="0" smtClean="0"/>
          </a:p>
          <a:p>
            <a:r>
              <a:rPr lang="de-DE" dirty="0" smtClean="0"/>
              <a:t>=&gt;  Steigende Anzahl der Veröffentlichungen, Ranking von </a:t>
            </a:r>
            <a:r>
              <a:rPr lang="de-DE" dirty="0" smtClean="0"/>
              <a:t>Z</a:t>
            </a:r>
            <a:r>
              <a:rPr lang="de-DE" dirty="0" smtClean="0"/>
              <a:t>eitschriften</a:t>
            </a:r>
          </a:p>
          <a:p>
            <a:endParaRPr lang="de-DE" dirty="0" smtClean="0"/>
          </a:p>
          <a:p>
            <a:endParaRPr lang="de-DE" dirty="0"/>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a:t>
            </a:r>
            <a:endParaRPr lang="de-DE" dirty="0"/>
          </a:p>
        </p:txBody>
      </p:sp>
      <p:sp>
        <p:nvSpPr>
          <p:cNvPr id="3" name="Inhaltsplatzhalter 2"/>
          <p:cNvSpPr>
            <a:spLocks noGrp="1"/>
          </p:cNvSpPr>
          <p:nvPr>
            <p:ph idx="1"/>
          </p:nvPr>
        </p:nvSpPr>
        <p:spPr/>
        <p:txBody>
          <a:bodyPr/>
          <a:lstStyle/>
          <a:p>
            <a:r>
              <a:rPr lang="de-DE" dirty="0" smtClean="0"/>
              <a:t>Impact Faktoren für folgende Zeitschriften:</a:t>
            </a:r>
          </a:p>
          <a:p>
            <a:endParaRPr lang="de-DE" dirty="0" smtClean="0"/>
          </a:p>
          <a:p>
            <a:pPr lvl="0">
              <a:buFont typeface="Arial" pitchFamily="34" charset="0"/>
              <a:buChar char="•"/>
            </a:pPr>
            <a:r>
              <a:rPr lang="de-DE" dirty="0" err="1" smtClean="0"/>
              <a:t>PLoS</a:t>
            </a:r>
            <a:r>
              <a:rPr lang="de-DE" dirty="0" smtClean="0"/>
              <a:t> </a:t>
            </a:r>
            <a:r>
              <a:rPr lang="de-DE" dirty="0" err="1" smtClean="0"/>
              <a:t>Genetics</a:t>
            </a:r>
            <a:endParaRPr lang="de-DE" dirty="0" smtClean="0"/>
          </a:p>
          <a:p>
            <a:pPr lvl="0">
              <a:buFont typeface="Arial" pitchFamily="34" charset="0"/>
              <a:buChar char="•"/>
            </a:pPr>
            <a:r>
              <a:rPr lang="de-DE" dirty="0" smtClean="0"/>
              <a:t>Nature  </a:t>
            </a:r>
            <a:r>
              <a:rPr lang="de-DE" dirty="0" err="1" smtClean="0"/>
              <a:t>Genetics</a:t>
            </a:r>
            <a:endParaRPr lang="de-DE" dirty="0" smtClean="0"/>
          </a:p>
          <a:p>
            <a:pPr lvl="0">
              <a:buFont typeface="Arial" pitchFamily="34" charset="0"/>
              <a:buChar char="•"/>
            </a:pPr>
            <a:r>
              <a:rPr lang="de-DE" dirty="0" err="1" smtClean="0"/>
              <a:t>Genetics</a:t>
            </a:r>
            <a:r>
              <a:rPr lang="de-DE" dirty="0" smtClean="0"/>
              <a:t> </a:t>
            </a:r>
            <a:r>
              <a:rPr lang="de-DE" dirty="0" err="1" smtClean="0"/>
              <a:t>and</a:t>
            </a:r>
            <a:r>
              <a:rPr lang="de-DE" dirty="0" smtClean="0"/>
              <a:t> </a:t>
            </a:r>
            <a:r>
              <a:rPr lang="de-DE" dirty="0" err="1" smtClean="0"/>
              <a:t>Molecular</a:t>
            </a:r>
            <a:r>
              <a:rPr lang="de-DE" dirty="0" smtClean="0"/>
              <a:t> </a:t>
            </a:r>
            <a:r>
              <a:rPr lang="de-DE" dirty="0" err="1" smtClean="0"/>
              <a:t>Biology</a:t>
            </a:r>
            <a:endParaRPr lang="de-DE" dirty="0" smtClean="0"/>
          </a:p>
          <a:p>
            <a:pPr>
              <a:buFont typeface="Arial" pitchFamily="34" charset="0"/>
              <a:buChar char="•"/>
            </a:pPr>
            <a:endParaRPr lang="de-DE" dirty="0"/>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p>
          <a:p>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Zeitschriftenkrise</a:t>
            </a:r>
            <a:br>
              <a:rPr lang="de-DE" dirty="0" smtClean="0"/>
            </a:br>
            <a:endParaRPr lang="de-DE" dirty="0"/>
          </a:p>
        </p:txBody>
      </p:sp>
      <p:sp>
        <p:nvSpPr>
          <p:cNvPr id="3" name="Inhaltsplatzhalter 2"/>
          <p:cNvSpPr>
            <a:spLocks noGrp="1"/>
          </p:cNvSpPr>
          <p:nvPr>
            <p:ph idx="1"/>
          </p:nvPr>
        </p:nvSpPr>
        <p:spPr/>
        <p:txBody>
          <a:bodyPr/>
          <a:lstStyle/>
          <a:p>
            <a:r>
              <a:rPr lang="de-DE" b="1" dirty="0" smtClean="0"/>
              <a:t>Situation </a:t>
            </a:r>
            <a:r>
              <a:rPr lang="de-DE" b="1" dirty="0"/>
              <a:t>an </a:t>
            </a:r>
            <a:r>
              <a:rPr lang="de-DE" b="1" dirty="0" smtClean="0"/>
              <a:t>Bibliotheken:</a:t>
            </a:r>
          </a:p>
          <a:p>
            <a:endParaRPr lang="de-DE" dirty="0"/>
          </a:p>
          <a:p>
            <a:r>
              <a:rPr lang="de-DE" dirty="0"/>
              <a:t>Dominanz weniger großer Verlage im </a:t>
            </a:r>
            <a:r>
              <a:rPr lang="de-DE" dirty="0" smtClean="0"/>
              <a:t>wissenschaftlichen Bereich</a:t>
            </a:r>
            <a:endParaRPr lang="de-DE" dirty="0"/>
          </a:p>
          <a:p>
            <a:r>
              <a:rPr lang="de-DE" dirty="0" smtClean="0"/>
              <a:t>=&gt; </a:t>
            </a:r>
            <a:r>
              <a:rPr lang="de-DE" b="1" dirty="0"/>
              <a:t>Kostenexplosion</a:t>
            </a:r>
          </a:p>
          <a:p>
            <a:endParaRPr lang="de-DE" dirty="0" smtClean="0"/>
          </a:p>
          <a:p>
            <a:endParaRPr lang="de-DE" dirty="0" smtClean="0"/>
          </a:p>
          <a:p>
            <a:r>
              <a:rPr lang="de-DE" b="1" dirty="0" smtClean="0"/>
              <a:t>Probleme</a:t>
            </a:r>
          </a:p>
          <a:p>
            <a:endParaRPr lang="de-DE" dirty="0" smtClean="0"/>
          </a:p>
          <a:p>
            <a:pPr>
              <a:buFont typeface="Arial" pitchFamily="34" charset="0"/>
              <a:buChar char="•"/>
            </a:pPr>
            <a:r>
              <a:rPr lang="de-DE" dirty="0" smtClean="0"/>
              <a:t>Restriktive </a:t>
            </a:r>
            <a:r>
              <a:rPr lang="de-DE" dirty="0"/>
              <a:t>Preis- und </a:t>
            </a:r>
            <a:r>
              <a:rPr lang="de-DE" dirty="0" smtClean="0"/>
              <a:t>Geschäftsmodelle </a:t>
            </a:r>
            <a:r>
              <a:rPr lang="de-DE" dirty="0"/>
              <a:t>bei </a:t>
            </a:r>
            <a:r>
              <a:rPr lang="de-DE" dirty="0" smtClean="0"/>
              <a:t>elektronischen Medien</a:t>
            </a:r>
            <a:endParaRPr lang="de-DE" dirty="0"/>
          </a:p>
          <a:p>
            <a:pPr>
              <a:buFont typeface="Arial" pitchFamily="34" charset="0"/>
              <a:buChar char="•"/>
            </a:pPr>
            <a:r>
              <a:rPr lang="de-DE" dirty="0" smtClean="0"/>
              <a:t>Lizenzverträge</a:t>
            </a:r>
            <a:endParaRPr lang="de-DE" dirty="0"/>
          </a:p>
          <a:p>
            <a:pPr>
              <a:buFont typeface="Arial" pitchFamily="34" charset="0"/>
              <a:buChar char="•"/>
            </a:pPr>
            <a:r>
              <a:rPr lang="de-DE" dirty="0"/>
              <a:t>Abbestellklauseln</a:t>
            </a:r>
          </a:p>
          <a:p>
            <a:pPr>
              <a:buFont typeface="Arial" pitchFamily="34" charset="0"/>
              <a:buChar char="•"/>
            </a:pPr>
            <a:r>
              <a:rPr lang="de-DE" dirty="0"/>
              <a:t>Etatsituation an </a:t>
            </a:r>
            <a:r>
              <a:rPr lang="de-DE" dirty="0" smtClean="0"/>
              <a:t>wissenschaftliche </a:t>
            </a:r>
            <a:r>
              <a:rPr lang="de-DE" dirty="0"/>
              <a:t>Bibliotheken</a:t>
            </a:r>
          </a:p>
          <a:p>
            <a:endParaRPr lang="de-DE" dirty="0" smtClean="0"/>
          </a:p>
          <a:p>
            <a:endParaRPr lang="de-DE" dirty="0" smtClean="0"/>
          </a:p>
          <a:p>
            <a:r>
              <a:rPr lang="de-DE" b="1" dirty="0" smtClean="0"/>
              <a:t>Lösungsmöglichkeiten ?</a:t>
            </a:r>
          </a:p>
          <a:p>
            <a:endParaRPr lang="de-DE" dirty="0"/>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Open Access</a:t>
            </a:r>
            <a:endParaRPr lang="de-DE" dirty="0"/>
          </a:p>
        </p:txBody>
      </p:sp>
      <p:sp>
        <p:nvSpPr>
          <p:cNvPr id="3" name="Inhaltsplatzhalter 2"/>
          <p:cNvSpPr>
            <a:spLocks noGrp="1"/>
          </p:cNvSpPr>
          <p:nvPr>
            <p:ph idx="1"/>
          </p:nvPr>
        </p:nvSpPr>
        <p:spPr/>
        <p:txBody>
          <a:bodyPr/>
          <a:lstStyle/>
          <a:p>
            <a:r>
              <a:rPr lang="de-DE" b="1" dirty="0" smtClean="0"/>
              <a:t>Definition</a:t>
            </a:r>
          </a:p>
          <a:p>
            <a:endParaRPr lang="de-DE" dirty="0"/>
          </a:p>
          <a:p>
            <a:r>
              <a:rPr lang="de-DE" dirty="0"/>
              <a:t>Unter dem Schlagwort Open Access werden </a:t>
            </a:r>
            <a:r>
              <a:rPr lang="de-DE" dirty="0" smtClean="0"/>
              <a:t>unterschiedliche Bestrebungen </a:t>
            </a:r>
            <a:r>
              <a:rPr lang="de-DE" dirty="0" smtClean="0"/>
              <a:t>für </a:t>
            </a:r>
            <a:r>
              <a:rPr lang="de-DE" dirty="0"/>
              <a:t>einen freien Zugriff auf Ergebnisse </a:t>
            </a:r>
            <a:r>
              <a:rPr lang="de-DE" dirty="0" smtClean="0"/>
              <a:t>öffentlich</a:t>
            </a:r>
            <a:r>
              <a:rPr lang="de-DE" dirty="0"/>
              <a:t> </a:t>
            </a:r>
            <a:r>
              <a:rPr lang="de-DE" dirty="0" smtClean="0"/>
              <a:t>finanzierter </a:t>
            </a:r>
            <a:r>
              <a:rPr lang="de-DE" dirty="0"/>
              <a:t>Forschung ü</a:t>
            </a:r>
            <a:r>
              <a:rPr lang="de-DE" dirty="0" smtClean="0"/>
              <a:t>ber </a:t>
            </a:r>
            <a:r>
              <a:rPr lang="de-DE" dirty="0"/>
              <a:t>das Internet zusammengefasst.</a:t>
            </a:r>
          </a:p>
          <a:p>
            <a:endParaRPr lang="de-DE" b="1" dirty="0" smtClean="0"/>
          </a:p>
          <a:p>
            <a:r>
              <a:rPr lang="de-DE" b="1" dirty="0" smtClean="0"/>
              <a:t>Ziel</a:t>
            </a:r>
            <a:endParaRPr lang="de-DE" b="1" dirty="0"/>
          </a:p>
          <a:p>
            <a:endParaRPr lang="de-DE" dirty="0" smtClean="0"/>
          </a:p>
          <a:p>
            <a:r>
              <a:rPr lang="de-DE" dirty="0" smtClean="0"/>
              <a:t>wissenschaftliche </a:t>
            </a:r>
            <a:r>
              <a:rPr lang="de-DE" dirty="0"/>
              <a:t>Literatur (und Daten, digitale </a:t>
            </a:r>
            <a:r>
              <a:rPr lang="de-DE" dirty="0" smtClean="0"/>
              <a:t>Reproduktionen von </a:t>
            </a:r>
            <a:r>
              <a:rPr lang="de-DE" dirty="0"/>
              <a:t>Kulturgut) im Internet frei </a:t>
            </a:r>
            <a:r>
              <a:rPr lang="de-DE" dirty="0" smtClean="0"/>
              <a:t>zugänglich </a:t>
            </a:r>
            <a:r>
              <a:rPr lang="de-DE" dirty="0"/>
              <a:t>zu </a:t>
            </a:r>
            <a:r>
              <a:rPr lang="de-DE" dirty="0" smtClean="0"/>
              <a:t>machen</a:t>
            </a:r>
          </a:p>
          <a:p>
            <a:endParaRPr lang="de-DE" dirty="0"/>
          </a:p>
          <a:p>
            <a:pPr>
              <a:buFont typeface="Arial" pitchFamily="34" charset="0"/>
              <a:buChar char="•"/>
            </a:pPr>
            <a:r>
              <a:rPr lang="de-DE" dirty="0"/>
              <a:t>Kostenlos</a:t>
            </a:r>
          </a:p>
          <a:p>
            <a:pPr>
              <a:buFont typeface="Arial" pitchFamily="34" charset="0"/>
              <a:buChar char="•"/>
            </a:pPr>
            <a:r>
              <a:rPr lang="de-DE" dirty="0"/>
              <a:t>Ohne </a:t>
            </a:r>
            <a:r>
              <a:rPr lang="de-DE" dirty="0" smtClean="0"/>
              <a:t>Zugangsbeschränkungen</a:t>
            </a:r>
            <a:endParaRPr lang="de-DE" dirty="0"/>
          </a:p>
          <a:p>
            <a:endParaRPr lang="de-DE" dirty="0"/>
          </a:p>
        </p:txBody>
      </p:sp>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smtClean="0"/>
              <a:t>Dr. Gernot Deinzer</a:t>
            </a:r>
            <a:br>
              <a:rPr lang="de-DE" smtClean="0"/>
            </a:br>
            <a:r>
              <a:rPr lang="de-DE" smtClean="0">
                <a:latin typeface="+mn-lt"/>
              </a:rPr>
              <a:t>Fachreferate Mathematik, Physik, Informatik</a:t>
            </a:r>
            <a:br>
              <a:rPr lang="de-DE" smtClean="0">
                <a:latin typeface="+mn-lt"/>
              </a:rPr>
            </a:br>
            <a:r>
              <a:rPr lang="de-DE" smtClean="0">
                <a:latin typeface="+mn-lt"/>
              </a:rPr>
              <a:t>Universitätsbibliothek</a:t>
            </a:r>
            <a:endParaRPr lang="de-DE">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a:t>Dr. Gernot Deinzer</a:t>
            </a:r>
            <a:br>
              <a:rPr lang="de-DE"/>
            </a:br>
            <a:r>
              <a:rPr lang="de-DE">
                <a:latin typeface="Frutiger Next LT W1G" charset="0"/>
              </a:rPr>
              <a:t>Fachreferate Mathematik, Physik, Informatik</a:t>
            </a:r>
            <a:br>
              <a:rPr lang="de-DE">
                <a:latin typeface="Frutiger Next LT W1G" charset="0"/>
              </a:rPr>
            </a:br>
            <a:r>
              <a:rPr lang="de-DE">
                <a:latin typeface="Frutiger Next LT W1G" charset="0"/>
              </a:rPr>
              <a:t>Universitätsbibliothek</a:t>
            </a:r>
          </a:p>
        </p:txBody>
      </p:sp>
      <p:sp>
        <p:nvSpPr>
          <p:cNvPr id="8193" name="Rectangle 1"/>
          <p:cNvSpPr>
            <a:spLocks noGrp="1" noChangeArrowheads="1"/>
          </p:cNvSpPr>
          <p:nvPr>
            <p:ph type="title" idx="4294967295"/>
          </p:nvPr>
        </p:nvSpPr>
        <p:spPr>
          <a:xfrm>
            <a:off x="1344613" y="1236663"/>
            <a:ext cx="6448425" cy="790575"/>
          </a:xfrm>
          <a:ln/>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DFG Richtlinien</a:t>
            </a:r>
          </a:p>
        </p:txBody>
      </p:sp>
      <p:sp>
        <p:nvSpPr>
          <p:cNvPr id="8194" name="Rectangle 2"/>
          <p:cNvSpPr>
            <a:spLocks noGrp="1" noChangeArrowheads="1"/>
          </p:cNvSpPr>
          <p:nvPr>
            <p:ph type="body" idx="4294967295"/>
          </p:nvPr>
        </p:nvSpPr>
        <p:spPr>
          <a:xfrm>
            <a:off x="1344613" y="2133600"/>
            <a:ext cx="6448425" cy="3962400"/>
          </a:xfrm>
          <a:ln/>
        </p:spPr>
        <p:txBody>
          <a:bodyPr/>
          <a:lstStyle/>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Verwendungsrichtlinien, Merkblatt 2.02, S. 11:</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b="1" dirty="0"/>
              <a:t>13. Veröffentlichung von Forschungsergebnissen</a:t>
            </a:r>
          </a:p>
          <a:p>
            <a:pPr marL="0" indent="0">
              <a:buFont typeface="Frutiger Next LT W1G"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Die DFG erwartet, dass die mit ihren Mitteln finanzierten Forschungsergebnisse publiziert und . . . für den </a:t>
            </a:r>
            <a:r>
              <a:rPr lang="de-DE" dirty="0">
                <a:solidFill>
                  <a:srgbClr val="FF0000"/>
                </a:solidFill>
              </a:rPr>
              <a:t>entgeltfreien Zugriff im Internet</a:t>
            </a:r>
            <a:r>
              <a:rPr lang="de-DE" dirty="0"/>
              <a:t> (Open Access) verfügbar gemacht werden. Die entsprechenden Beiträge sollten dazu entweder zusätzlich zur Verlagspublikation . . . </a:t>
            </a:r>
            <a:r>
              <a:rPr lang="de-DE" dirty="0">
                <a:solidFill>
                  <a:srgbClr val="FF0000"/>
                </a:solidFill>
              </a:rPr>
              <a:t>institutionelle elektronische Archive (Repositorien)</a:t>
            </a:r>
            <a:r>
              <a:rPr lang="de-DE" dirty="0"/>
              <a:t> eingestellt oder . . .</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idx="10"/>
          </p:nvPr>
        </p:nvSpPr>
        <p:spPr/>
        <p:txBody>
          <a:bodyPr/>
          <a:lstStyle/>
          <a:p>
            <a:r>
              <a:rPr lang="de-DE" dirty="0" smtClean="0"/>
              <a:t>Elektronisches Publizieren und Open Access · Regensburg · 21. Juli 2010</a:t>
            </a:r>
            <a:endParaRPr lang="de-DE" dirty="0"/>
          </a:p>
        </p:txBody>
      </p:sp>
      <p:sp>
        <p:nvSpPr>
          <p:cNvPr id="5" name="Datumsplatzhalter 4"/>
          <p:cNvSpPr>
            <a:spLocks noGrp="1"/>
          </p:cNvSpPr>
          <p:nvPr>
            <p:ph type="dt" idx="11"/>
          </p:nvPr>
        </p:nvSpPr>
        <p:spPr/>
        <p:txBody>
          <a:bodyPr/>
          <a:lstStyle/>
          <a:p>
            <a:r>
              <a:rPr lang="de-DE"/>
              <a:t>Dr. Gernot Deinzer</a:t>
            </a:r>
            <a:br>
              <a:rPr lang="de-DE"/>
            </a:br>
            <a:r>
              <a:rPr lang="de-DE">
                <a:latin typeface="Frutiger Next LT W1G" charset="0"/>
              </a:rPr>
              <a:t>Fachreferate Mathematik, Physik, Informatik</a:t>
            </a:r>
            <a:br>
              <a:rPr lang="de-DE">
                <a:latin typeface="Frutiger Next LT W1G" charset="0"/>
              </a:rPr>
            </a:br>
            <a:r>
              <a:rPr lang="de-DE">
                <a:latin typeface="Frutiger Next LT W1G" charset="0"/>
              </a:rPr>
              <a:t>Universitätsbibliothek</a:t>
            </a:r>
          </a:p>
        </p:txBody>
      </p:sp>
      <p:sp>
        <p:nvSpPr>
          <p:cNvPr id="9217" name="Rectangle 1"/>
          <p:cNvSpPr>
            <a:spLocks noGrp="1" noChangeArrowheads="1"/>
          </p:cNvSpPr>
          <p:nvPr>
            <p:ph type="title" idx="4294967295"/>
          </p:nvPr>
        </p:nvSpPr>
        <p:spPr>
          <a:xfrm>
            <a:off x="1344613" y="1282700"/>
            <a:ext cx="6448425" cy="701675"/>
          </a:xfrm>
          <a:ln/>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t>DFG Richtlinien</a:t>
            </a:r>
          </a:p>
        </p:txBody>
      </p:sp>
      <p:sp>
        <p:nvSpPr>
          <p:cNvPr id="9218" name="Rectangle 2"/>
          <p:cNvSpPr>
            <a:spLocks noGrp="1" noChangeArrowheads="1"/>
          </p:cNvSpPr>
          <p:nvPr>
            <p:ph type="body" idx="4294967295"/>
          </p:nvPr>
        </p:nvSpPr>
        <p:spPr>
          <a:xfrm>
            <a:off x="1344613" y="2133600"/>
            <a:ext cx="6448425" cy="3962400"/>
          </a:xfrm>
          <a:ln/>
        </p:spPr>
        <p:txBody>
          <a:bodyPr/>
          <a:lstStyle/>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Verwendungsrichtlinien, Merkblatt 2.02, S. 11:</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b="1" dirty="0"/>
              <a:t>13. Veröffentlichung von Forschungsergebnissen</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         </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An DFG-geförderten Projekten beteiligte Wissenschaftler sollten sich in Verlagsverträgen möglichst ein nicht ausschließliches Verwertungsrecht zur elektronischen Publikation ihrer Forschungsergebnisse zwecks </a:t>
            </a:r>
            <a:r>
              <a:rPr lang="de-DE" dirty="0">
                <a:solidFill>
                  <a:srgbClr val="FF0000"/>
                </a:solidFill>
              </a:rPr>
              <a:t>entgeltfreier </a:t>
            </a:r>
            <a:r>
              <a:rPr lang="de-DE" dirty="0"/>
              <a:t>Nutzung fest und dauerhaft vorbehalten.</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a:t>          </a:t>
            </a:r>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dirty="0" smtClean="0"/>
              <a:t>                                      </a:t>
            </a:r>
            <a:endParaRPr lang="de-DE" dirty="0"/>
          </a:p>
          <a:p>
            <a:pPr marL="0" indent="0">
              <a:buFont typeface="Frutiger Next LT W1G"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Frutiger Next LT W1G Bold"/>
        <a:ea typeface="DejaVu Sans"/>
        <a:cs typeface="DejaVu Sans"/>
      </a:majorFont>
      <a:minorFont>
        <a:latin typeface="Frutiger Next LT W1G"/>
        <a:ea typeface="DejaVu Sans"/>
        <a:cs typeface="DejaVu San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DejaVu Sans"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DejaVu Sans" charset="0"/>
            <a:cs typeface="DejaVu Sans"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Frutiger Next LT W1G Bold"/>
        <a:ea typeface="DejaVu Sans"/>
        <a:cs typeface="DejaVu Sans"/>
      </a:majorFont>
      <a:minorFont>
        <a:latin typeface="Frutiger Next LT W1G"/>
        <a:ea typeface="DejaVu Sans"/>
        <a:cs typeface="DejaVu San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DejaVu Sans"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DejaVu Sans" charset="0"/>
            <a:cs typeface="DejaVu Sans"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1789</Words>
  <Application>Microsoft Office PowerPoint</Application>
  <PresentationFormat>Bildschirmpräsentation (4:3)</PresentationFormat>
  <Paragraphs>404</Paragraphs>
  <Slides>32</Slides>
  <Notes>11</Notes>
  <HiddenSlides>0</HiddenSlides>
  <MMClips>0</MMClips>
  <ScaleCrop>false</ScaleCrop>
  <HeadingPairs>
    <vt:vector size="4" baseType="variant">
      <vt:variant>
        <vt:lpstr>Design</vt:lpstr>
      </vt:variant>
      <vt:variant>
        <vt:i4>2</vt:i4>
      </vt:variant>
      <vt:variant>
        <vt:lpstr>Folientitel</vt:lpstr>
      </vt:variant>
      <vt:variant>
        <vt:i4>32</vt:i4>
      </vt:variant>
    </vt:vector>
  </HeadingPairs>
  <TitlesOfParts>
    <vt:vector size="34" baseType="lpstr">
      <vt:lpstr>Standarddesign</vt:lpstr>
      <vt:lpstr>Standarddesign</vt:lpstr>
      <vt:lpstr>Elektronisches Publizieren und Open Access</vt:lpstr>
      <vt:lpstr>Elektronische Publizieren und Open Access</vt:lpstr>
      <vt:lpstr>Publish or perish: Berufliches Weiterkommen abhängig von Publikationen</vt:lpstr>
      <vt:lpstr>Impact Factor </vt:lpstr>
      <vt:lpstr>Übung</vt:lpstr>
      <vt:lpstr>Zeitschriftenkrise </vt:lpstr>
      <vt:lpstr>Open Access</vt:lpstr>
      <vt:lpstr>DFG Richtlinien</vt:lpstr>
      <vt:lpstr>DFG Richtlinien</vt:lpstr>
      <vt:lpstr>Golden Road to open access</vt:lpstr>
      <vt:lpstr>PLoS </vt:lpstr>
      <vt:lpstr>Weitere Open Access Zeitschriften </vt:lpstr>
      <vt:lpstr>Finanzierung </vt:lpstr>
      <vt:lpstr>Übung:</vt:lpstr>
      <vt:lpstr>Green Road to open access</vt:lpstr>
      <vt:lpstr>Fachliche Reositorien</vt:lpstr>
      <vt:lpstr>Institutional Repositories </vt:lpstr>
      <vt:lpstr>Umsetzung (Green Way) </vt:lpstr>
      <vt:lpstr>Repositorien</vt:lpstr>
      <vt:lpstr>Übung</vt:lpstr>
      <vt:lpstr>Informationsplattform http://open-access.net/de  </vt:lpstr>
      <vt:lpstr>Informationsplattform http://open-access.net/de  </vt:lpstr>
      <vt:lpstr>Publikationsserver http://epub.uni-regensburg.de/</vt:lpstr>
      <vt:lpstr>Publikationsserver</vt:lpstr>
      <vt:lpstr>Übung</vt:lpstr>
      <vt:lpstr>Einbinden von Publikationslisten</vt:lpstr>
      <vt:lpstr>Bsp: Wirtschaftswissenschaftliche Fakultät</vt:lpstr>
      <vt:lpstr>Bsp: Fakultät Physik</vt:lpstr>
      <vt:lpstr>SFB: Spinphänomene in reduzierten Dimensionen</vt:lpstr>
      <vt:lpstr>Eingabehilfen</vt:lpstr>
      <vt:lpstr>Hilfe, Vorträge, Schulungen</vt:lpstr>
      <vt:lpstr>Vielen Dank für Ihre Aufmerksamkeit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iMac G5</dc:creator>
  <cp:lastModifiedBy>Rechenzentrum</cp:lastModifiedBy>
  <cp:revision>77</cp:revision>
  <cp:lastPrinted>1601-01-01T00:00:00Z</cp:lastPrinted>
  <dcterms:created xsi:type="dcterms:W3CDTF">2009-06-19T14:00:58Z</dcterms:created>
  <dcterms:modified xsi:type="dcterms:W3CDTF">2010-07-20T13:13:45Z</dcterms:modified>
</cp:coreProperties>
</file>