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3" r:id="rId4"/>
    <p:sldId id="272" r:id="rId5"/>
    <p:sldId id="258" r:id="rId6"/>
    <p:sldId id="268" r:id="rId7"/>
    <p:sldId id="270" r:id="rId8"/>
    <p:sldId id="259" r:id="rId9"/>
    <p:sldId id="260" r:id="rId10"/>
    <p:sldId id="269" r:id="rId11"/>
    <p:sldId id="274" r:id="rId12"/>
    <p:sldId id="276" r:id="rId13"/>
    <p:sldId id="275" r:id="rId14"/>
    <p:sldId id="263" r:id="rId15"/>
    <p:sldId id="264" r:id="rId16"/>
    <p:sldId id="265" r:id="rId17"/>
    <p:sldId id="266" r:id="rId18"/>
    <p:sldId id="267" r:id="rId19"/>
    <p:sldId id="271" r:id="rId20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AEA700"/>
    <a:srgbClr val="0087B2"/>
    <a:srgbClr val="CDD30F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73018" autoAdjust="0"/>
  </p:normalViewPr>
  <p:slideViewPr>
    <p:cSldViewPr>
      <p:cViewPr varScale="1">
        <p:scale>
          <a:sx n="81" d="100"/>
          <a:sy n="81" d="100"/>
        </p:scale>
        <p:origin x="-18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16.11.2018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768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16.11.2018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87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9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Gegenüber MMZ ist seit Sommer 2017 ein </a:t>
            </a:r>
            <a:r>
              <a:rPr lang="de-DE" dirty="0" err="1" smtClean="0"/>
              <a:t>Defi</a:t>
            </a:r>
            <a:r>
              <a:rPr lang="de-DE" dirty="0" smtClean="0"/>
              <a:t> angebracht.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0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Gerät redet</a:t>
            </a:r>
            <a:r>
              <a:rPr lang="de-DE" baseline="0" smtClean="0"/>
              <a:t> mit Anwender und gibt Anweisungen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29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1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7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05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33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691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40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Listen</a:t>
            </a:r>
            <a:r>
              <a:rPr lang="de-DE" baseline="0" dirty="0" smtClean="0"/>
              <a:t> an den Theken und im Intranet</a:t>
            </a:r>
          </a:p>
          <a:p>
            <a:r>
              <a:rPr lang="de-DE" baseline="0" dirty="0" smtClean="0"/>
              <a:t>Alle 2 Jahre Auffrischung nötig -&gt; Arbeitszeit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5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Ruhe bewahren und Überblick über die Gesamtsituation verschaffen 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– sollte dies relevant sein - die Gefahrenstelle absichern und den Verletzen aus der Gefahrenstelle bringen (unter Berücksichtigung der eigenen Sicherheit)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Wenn der Verletzte ansprechbar ist -&gt; direkt einen Notruf absetzen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Wenn der Verletzte bewusstlos ist -&gt; diesen erst in eine stabile Seitenlage bringen und dann den Notruf wählen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Danach müssen – bis zum Eintreffen des Rettungsdiensts – evtl. weitere Erste-Hilfe-Maßnahmen erfolgen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9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Wichtig:</a:t>
            </a:r>
            <a:r>
              <a:rPr lang="de-DE" baseline="0" dirty="0" smtClean="0"/>
              <a:t> Rettungstreffpunkte kennen! </a:t>
            </a:r>
          </a:p>
          <a:p>
            <a:r>
              <a:rPr lang="de-DE" dirty="0" smtClean="0"/>
              <a:t>Der herbeigerufene </a:t>
            </a:r>
            <a:r>
              <a:rPr lang="de-DE" b="1" dirty="0" smtClean="0"/>
              <a:t>Rettungsdienst muss beim Rettungstreffpunkt abgeholt werden</a:t>
            </a:r>
            <a:r>
              <a:rPr lang="de-DE" dirty="0" smtClean="0"/>
              <a:t>. (siehe Plan) Vorher informieren, welcher</a:t>
            </a:r>
            <a:r>
              <a:rPr lang="de-DE" baseline="0" dirty="0" smtClean="0"/>
              <a:t> Rettungstreffpunkt der nächste ist und wo der Treffpunkt genau zu finden ist. </a:t>
            </a:r>
            <a:endParaRPr lang="de-DE" dirty="0" smtClean="0"/>
          </a:p>
          <a:p>
            <a:r>
              <a:rPr lang="de-DE" dirty="0" smtClean="0"/>
              <a:t>Philosophie/Theologie</a:t>
            </a:r>
          </a:p>
          <a:p>
            <a:r>
              <a:rPr lang="de-DE" dirty="0" smtClean="0"/>
              <a:t>Chemie/Pharmazie</a:t>
            </a:r>
          </a:p>
          <a:p>
            <a:r>
              <a:rPr lang="de-DE" dirty="0" smtClean="0"/>
              <a:t>Physik</a:t>
            </a:r>
          </a:p>
          <a:p>
            <a:r>
              <a:rPr lang="de-DE" dirty="0" smtClean="0"/>
              <a:t>Mensa</a:t>
            </a:r>
          </a:p>
          <a:p>
            <a:r>
              <a:rPr lang="de-DE" dirty="0" smtClean="0"/>
              <a:t>Sportzentrum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11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98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Räume, in denen sich Erste-Hilfe-Material befindet, sind mit dem Schild „Erste Hilfe“ (weißes Kreuz auf grünem Grund) gekennzeichnet. Es befindet sich auch auf dem Schrank, in dem sich der Erste-Hilfe Kasten befindet.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Erste-Hilfe-Kästen finden sich in jedem Lesesaal und in der Zentralbibliothek.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 mit Erste-Hilfe-Kästen im Intranet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2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70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16.11.2018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Team Erste Hilfe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AG Sicherheit</a:t>
            </a:r>
            <a:endParaRPr lang="de-DE" dirty="0">
              <a:latin typeface="Frutiger Next LT W1G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Frutiger Next LT W1G" pitchFamily="34" charset="0"/>
              </a:rPr>
              <a:t>UNIVERSITÄTSBIBLIOTHEK</a:t>
            </a:r>
          </a:p>
          <a:p>
            <a:pPr>
              <a:defRPr/>
            </a:pPr>
            <a:endParaRPr lang="de-DE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7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1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97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20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1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81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9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63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6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4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28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Frutiger Next LT W1G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3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17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Team Erste Hilfe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AG Sicherheit</a:t>
            </a: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UNIVERSITÄTSBIBLIOTHEK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B427-BBED-457B-9DF2-086E637AC536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964F-9207-4C53-B963-DB7F7F6D8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23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Erste-Hilfe-Unterweisung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smtClean="0"/>
              <a:t>2018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befindet sich der Defibrillator in der ZB?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199533" cy="3960813"/>
          </a:xfrm>
        </p:spPr>
      </p:pic>
    </p:spTree>
    <p:extLst>
      <p:ext uri="{BB962C8B-B14F-4D97-AF65-F5344CB8AC3E}">
        <p14:creationId xmlns:p14="http://schemas.microsoft.com/office/powerpoint/2010/main" val="2672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 zur Nutzung des Defibrillators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892036" cy="269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4084" y="1988840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Defibrillator führt den Ersthelfer durch die Anwendung.</a:t>
            </a:r>
          </a:p>
          <a:p>
            <a:r>
              <a:rPr lang="de-DE" dirty="0" smtClean="0"/>
              <a:t>Der </a:t>
            </a:r>
            <a:r>
              <a:rPr lang="de-DE" dirty="0"/>
              <a:t>Patient </a:t>
            </a:r>
            <a:r>
              <a:rPr lang="de-DE" dirty="0" smtClean="0"/>
              <a:t>muss </a:t>
            </a:r>
            <a:r>
              <a:rPr lang="de-DE" dirty="0"/>
              <a:t>auf einer trockenen und nicht leitenden Unterlage </a:t>
            </a:r>
            <a:r>
              <a:rPr lang="de-DE" dirty="0" smtClean="0"/>
              <a:t>liegen, selbst möglichst auf der Haut trocken sein und </a:t>
            </a:r>
            <a:r>
              <a:rPr lang="de-DE" dirty="0"/>
              <a:t>die Brust ohne Behaarung </a:t>
            </a:r>
            <a:r>
              <a:rPr lang="de-DE" dirty="0" smtClean="0"/>
              <a:t>sein.</a:t>
            </a:r>
          </a:p>
          <a:p>
            <a:endParaRPr lang="de-DE" b="1" dirty="0" smtClean="0"/>
          </a:p>
          <a:p>
            <a:r>
              <a:rPr lang="de-DE" b="1" dirty="0" smtClean="0"/>
              <a:t>Wichtig:</a:t>
            </a:r>
            <a:r>
              <a:rPr lang="de-DE" dirty="0" smtClean="0"/>
              <a:t> Die Wiederbelebungsmaßnahmen nur während der Analyse- und Schockphasen aussetzen!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4968552" cy="432048"/>
          </a:xfrm>
        </p:spPr>
        <p:txBody>
          <a:bodyPr/>
          <a:lstStyle/>
          <a:p>
            <a:r>
              <a:rPr lang="de-DE" dirty="0" smtClean="0"/>
              <a:t>20 Defibrillatoren an der Uni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0258"/>
            <a:ext cx="258403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256584" cy="48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1520" y="635913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Frutiger Next LT W1G" pitchFamily="34" charset="0"/>
              </a:rPr>
              <a:t>https://www.uni-regensburg.de/technische-zentrale/abteilung-referate/sicherheitswesen-v-3/ersthelfer-und-ersthelferausbildung/index.html</a:t>
            </a:r>
          </a:p>
        </p:txBody>
      </p:sp>
    </p:spTree>
    <p:extLst>
      <p:ext uri="{BB962C8B-B14F-4D97-AF65-F5344CB8AC3E}">
        <p14:creationId xmlns:p14="http://schemas.microsoft.com/office/powerpoint/2010/main" val="36756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487640"/>
          </a:xfrm>
        </p:spPr>
        <p:txBody>
          <a:bodyPr/>
          <a:lstStyle/>
          <a:p>
            <a:pPr algn="ctr"/>
            <a:r>
              <a:rPr lang="de-DE" dirty="0" smtClean="0"/>
              <a:t>Was ist bei einem Arbeits- / Dienstunfall zu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1988840"/>
            <a:ext cx="7200800" cy="431160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</a:t>
            </a:r>
            <a:r>
              <a:rPr lang="de-DE" b="1" dirty="0">
                <a:solidFill>
                  <a:srgbClr val="FF0000"/>
                </a:solidFill>
              </a:rPr>
              <a:t>Meldung</a:t>
            </a:r>
            <a:r>
              <a:rPr lang="de-DE" dirty="0"/>
              <a:t> eines Unfalls muss</a:t>
            </a:r>
          </a:p>
          <a:p>
            <a:pPr lvl="3">
              <a:buFontTx/>
              <a:buChar char="-"/>
            </a:pPr>
            <a:r>
              <a:rPr lang="de-DE" dirty="0">
                <a:latin typeface="Frutiger Next LT W1G" pitchFamily="34" charset="0"/>
              </a:rPr>
              <a:t>bei der </a:t>
            </a:r>
            <a:r>
              <a:rPr lang="de-DE" b="1" dirty="0">
                <a:solidFill>
                  <a:srgbClr val="FF0000"/>
                </a:solidFill>
                <a:latin typeface="Frutiger Next LT W1G" pitchFamily="34" charset="0"/>
              </a:rPr>
              <a:t>Abteilungsleitung</a:t>
            </a:r>
            <a:r>
              <a:rPr lang="de-DE" dirty="0">
                <a:latin typeface="Frutiger Next LT W1G" pitchFamily="34" charset="0"/>
              </a:rPr>
              <a:t>, </a:t>
            </a:r>
          </a:p>
          <a:p>
            <a:pPr lvl="3">
              <a:buFontTx/>
              <a:buChar char="-"/>
            </a:pPr>
            <a:r>
              <a:rPr lang="de-DE" dirty="0">
                <a:latin typeface="Frutiger Next LT W1G" pitchFamily="34" charset="0"/>
              </a:rPr>
              <a:t>im </a:t>
            </a:r>
            <a:r>
              <a:rPr lang="de-DE" b="1" dirty="0">
                <a:solidFill>
                  <a:srgbClr val="FF0000"/>
                </a:solidFill>
                <a:latin typeface="Frutiger Next LT W1G" pitchFamily="34" charset="0"/>
              </a:rPr>
              <a:t>Sekretariat</a:t>
            </a:r>
            <a:r>
              <a:rPr lang="de-DE" dirty="0">
                <a:latin typeface="Frutiger Next LT W1G" pitchFamily="34" charset="0"/>
              </a:rPr>
              <a:t> bei </a:t>
            </a:r>
            <a:r>
              <a:rPr lang="de-DE">
                <a:latin typeface="Frutiger Next LT W1G" pitchFamily="34" charset="0"/>
              </a:rPr>
              <a:t>Frau </a:t>
            </a:r>
            <a:r>
              <a:rPr lang="de-DE" smtClean="0">
                <a:latin typeface="Frutiger Next LT W1G" pitchFamily="34" charset="0"/>
              </a:rPr>
              <a:t>Barth/Frau Piendl </a:t>
            </a:r>
            <a:r>
              <a:rPr lang="de-DE" dirty="0">
                <a:latin typeface="Frutiger Next LT W1G" pitchFamily="34" charset="0"/>
              </a:rPr>
              <a:t>und </a:t>
            </a:r>
          </a:p>
          <a:p>
            <a:pPr lvl="3">
              <a:buFontTx/>
              <a:buChar char="-"/>
            </a:pPr>
            <a:r>
              <a:rPr lang="de-DE" dirty="0">
                <a:latin typeface="Frutiger Next LT W1G" pitchFamily="34" charset="0"/>
              </a:rPr>
              <a:t>bei der </a:t>
            </a:r>
            <a:r>
              <a:rPr lang="de-DE" b="1" dirty="0">
                <a:solidFill>
                  <a:srgbClr val="FF0000"/>
                </a:solidFill>
                <a:latin typeface="Frutiger Next LT W1G" pitchFamily="34" charset="0"/>
              </a:rPr>
              <a:t>Verwaltung</a:t>
            </a:r>
            <a:r>
              <a:rPr lang="de-DE" dirty="0">
                <a:latin typeface="Frutiger Next LT W1G" pitchFamily="34" charset="0"/>
              </a:rPr>
              <a:t> (Frau Schiller / Frau Reiter) </a:t>
            </a:r>
            <a:r>
              <a:rPr lang="de-DE" dirty="0" smtClean="0">
                <a:latin typeface="Frutiger Next LT W1G" pitchFamily="34" charset="0"/>
              </a:rPr>
              <a:t>erfolgen.</a:t>
            </a:r>
          </a:p>
          <a:p>
            <a:pPr lvl="3">
              <a:buFontTx/>
              <a:buChar char="-"/>
            </a:pPr>
            <a:endParaRPr lang="de-DE" dirty="0">
              <a:latin typeface="Frutiger Next LT W1G" pitchFamily="34" charset="0"/>
            </a:endParaRPr>
          </a:p>
          <a:p>
            <a:endParaRPr lang="de-DE" dirty="0" smtClean="0"/>
          </a:p>
          <a:p>
            <a:r>
              <a:rPr lang="de-DE" dirty="0" smtClean="0"/>
              <a:t>Nach </a:t>
            </a:r>
            <a:r>
              <a:rPr lang="de-DE" dirty="0"/>
              <a:t>einem Arbeitsunfall sollte ein </a:t>
            </a:r>
            <a:r>
              <a:rPr lang="de-DE" b="1" dirty="0">
                <a:solidFill>
                  <a:srgbClr val="FF0000"/>
                </a:solidFill>
              </a:rPr>
              <a:t>Durchgangsarzt</a:t>
            </a:r>
            <a:r>
              <a:rPr lang="de-DE" dirty="0"/>
              <a:t> (ein sog. D-Arzt) aufgesucht werden.</a:t>
            </a:r>
          </a:p>
          <a:p>
            <a:r>
              <a:rPr lang="de-DE" u="sng" dirty="0"/>
              <a:t>Wichtig</a:t>
            </a:r>
            <a:r>
              <a:rPr lang="de-DE" dirty="0"/>
              <a:t>: Schon zu Beginn sagen, dass es sich um einen Arbeitsunfall handelt.</a:t>
            </a:r>
          </a:p>
          <a:p>
            <a:endParaRPr lang="de-DE" dirty="0" smtClean="0"/>
          </a:p>
          <a:p>
            <a:r>
              <a:rPr lang="de-DE" dirty="0"/>
              <a:t>Im Ordner </a:t>
            </a:r>
            <a:r>
              <a:rPr lang="de-DE" b="1" dirty="0"/>
              <a:t>„Sicherheit“ </a:t>
            </a:r>
            <a:r>
              <a:rPr lang="de-DE" dirty="0"/>
              <a:t>auf </a:t>
            </a:r>
            <a:r>
              <a:rPr lang="de-DE" b="1" dirty="0"/>
              <a:t>Laufwerk </a:t>
            </a:r>
            <a:r>
              <a:rPr lang="de-DE" b="1" dirty="0" smtClean="0"/>
              <a:t>(H:) </a:t>
            </a:r>
            <a:r>
              <a:rPr lang="de-DE" dirty="0"/>
              <a:t>befindet sich eine PDF-Datei mit den D-Ärzten in Regensburg.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5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 ist bei einem Arbeits- / Dienstunfall zu tun?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Nachdem der Arbeitsunfall gemeldet wurde, sind verschiedene </a:t>
            </a:r>
            <a:r>
              <a:rPr lang="de-DE" b="1" dirty="0">
                <a:solidFill>
                  <a:srgbClr val="FF0000"/>
                </a:solidFill>
              </a:rPr>
              <a:t>Formblätter</a:t>
            </a:r>
            <a:r>
              <a:rPr lang="de-DE" dirty="0"/>
              <a:t> auszufüllen. </a:t>
            </a:r>
          </a:p>
          <a:p>
            <a:r>
              <a:rPr lang="de-DE" dirty="0"/>
              <a:t> </a:t>
            </a:r>
          </a:p>
          <a:p>
            <a:r>
              <a:rPr lang="de-DE" b="1" u="sng" dirty="0"/>
              <a:t>Beamte:</a:t>
            </a:r>
            <a:endParaRPr lang="de-DE" b="1" dirty="0"/>
          </a:p>
          <a:p>
            <a:r>
              <a:rPr lang="de-DE" dirty="0"/>
              <a:t>Die Formulare gibt es auf der Website des Landesamts für Finanzen, zuständig ist das </a:t>
            </a:r>
            <a:r>
              <a:rPr lang="de-DE" b="1" dirty="0">
                <a:solidFill>
                  <a:srgbClr val="FF0000"/>
                </a:solidFill>
              </a:rPr>
              <a:t>Landesamt für Finanzen in Regensburg</a:t>
            </a:r>
            <a:r>
              <a:rPr lang="de-DE" dirty="0"/>
              <a:t>.</a:t>
            </a:r>
          </a:p>
          <a:p>
            <a:r>
              <a:rPr lang="de-DE" dirty="0"/>
              <a:t> </a:t>
            </a:r>
          </a:p>
          <a:p>
            <a:r>
              <a:rPr lang="de-DE" b="1" u="sng" dirty="0"/>
              <a:t>Arbeitnehmer:</a:t>
            </a:r>
            <a:endParaRPr lang="de-DE" b="1" dirty="0"/>
          </a:p>
          <a:p>
            <a:r>
              <a:rPr lang="de-DE" dirty="0"/>
              <a:t>Als Arbeitnehmerin oder Arbeitnehmer ist für Sie </a:t>
            </a:r>
            <a:r>
              <a:rPr lang="de-DE" b="1" dirty="0">
                <a:solidFill>
                  <a:srgbClr val="FF0000"/>
                </a:solidFill>
              </a:rPr>
              <a:t>die gesetzliche Unfallversicherung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zuständig (</a:t>
            </a:r>
            <a:r>
              <a:rPr lang="de-DE" i="1" dirty="0">
                <a:solidFill>
                  <a:srgbClr val="FF0000"/>
                </a:solidFill>
              </a:rPr>
              <a:t>i.d.R. ist das die Kommunale Unfallversicherung Bayern / Bayerische Landesunfallkasse</a:t>
            </a:r>
            <a:r>
              <a:rPr lang="de-DE" dirty="0"/>
              <a:t>)!</a:t>
            </a:r>
          </a:p>
          <a:p>
            <a:r>
              <a:rPr lang="de-DE" dirty="0"/>
              <a:t>Sie erhalten das Formular "Unfallanzeige" vom Arbeitgeber bzw. vom Träger der gesetzlichen Unfallversicherung.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Im </a:t>
            </a:r>
            <a:r>
              <a:rPr lang="de-DE" dirty="0"/>
              <a:t>Ordner „Sicherheit“ auf Laufwerk H befindet sich auch eine </a:t>
            </a:r>
            <a:r>
              <a:rPr lang="de-DE" dirty="0" smtClean="0"/>
              <a:t>Datei </a:t>
            </a:r>
            <a:r>
              <a:rPr lang="de-DE" dirty="0"/>
              <a:t>namens „Unfallmeldung“, die sich noch mal mit dem Procedere eines Dienst- bzw. Arbeitsunfall beschäftigt.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2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Wie und durch wen werden die Erste-Hilfe-Leistungen dokumentiert?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4032448" cy="396044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im Verbandblock 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entweder </a:t>
            </a:r>
            <a:r>
              <a:rPr lang="de-DE" dirty="0"/>
              <a:t>durch den </a:t>
            </a:r>
            <a:r>
              <a:rPr lang="de-DE" dirty="0" smtClean="0"/>
              <a:t>Ersthelfer</a:t>
            </a:r>
          </a:p>
          <a:p>
            <a:pPr indent="0"/>
            <a:r>
              <a:rPr lang="de-DE" dirty="0"/>
              <a:t> </a:t>
            </a:r>
            <a:r>
              <a:rPr lang="de-DE" dirty="0" smtClean="0"/>
              <a:t>     oder </a:t>
            </a:r>
            <a:r>
              <a:rPr lang="de-DE" dirty="0"/>
              <a:t>den Betreuer des </a:t>
            </a:r>
            <a:r>
              <a:rPr lang="de-DE" dirty="0" smtClean="0"/>
              <a:t>Erste-Hilfe-   </a:t>
            </a:r>
          </a:p>
          <a:p>
            <a:pPr indent="0"/>
            <a:r>
              <a:rPr lang="de-DE" dirty="0"/>
              <a:t> </a:t>
            </a:r>
            <a:r>
              <a:rPr lang="de-DE" dirty="0" smtClean="0"/>
              <a:t>     Kastens</a:t>
            </a:r>
          </a:p>
          <a:p>
            <a:pPr indent="0"/>
            <a:endParaRPr lang="de-DE" dirty="0"/>
          </a:p>
          <a:p>
            <a:pPr indent="0"/>
            <a:endParaRPr lang="de-DE" dirty="0" smtClean="0"/>
          </a:p>
          <a:p>
            <a:pPr indent="0"/>
            <a:r>
              <a:rPr lang="de-DE" b="1" dirty="0" smtClean="0"/>
              <a:t>Wichtig:</a:t>
            </a:r>
            <a:r>
              <a:rPr lang="de-DE" dirty="0" smtClean="0"/>
              <a:t> Auch kleinere Verletzungen, die während der Arbeitszeit geschehen sind</a:t>
            </a:r>
            <a:r>
              <a:rPr lang="de-DE" smtClean="0"/>
              <a:t>, sollen </a:t>
            </a:r>
            <a:r>
              <a:rPr lang="de-DE" dirty="0" smtClean="0"/>
              <a:t>eingetragen werden, da somit der Nachweis besteht, dass – sollte es zu Spätfolgen kommen – die Verletzung während </a:t>
            </a:r>
            <a:r>
              <a:rPr lang="de-DE" dirty="0"/>
              <a:t>einer versicherten Tätigkeit geschehen ist und man somit unfallversichert ist.</a:t>
            </a:r>
          </a:p>
          <a:p>
            <a:pPr indent="0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26679" cy="44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Welche Pflichten hat jeder im Bezug auf die Erste Hilfe?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u="sng" dirty="0" smtClean="0"/>
          </a:p>
          <a:p>
            <a:r>
              <a:rPr lang="de-DE" u="sng" dirty="0" smtClean="0"/>
              <a:t>Grundsatz</a:t>
            </a:r>
            <a:r>
              <a:rPr lang="de-DE" u="sng" dirty="0"/>
              <a:t>: </a:t>
            </a:r>
            <a:endParaRPr lang="de-DE" u="sng" dirty="0" smtClean="0"/>
          </a:p>
          <a:p>
            <a:r>
              <a:rPr lang="de-DE" dirty="0" smtClean="0"/>
              <a:t>Das </a:t>
            </a:r>
            <a:r>
              <a:rPr lang="de-DE" dirty="0"/>
              <a:t>einzige, was man falsch machen kann, ist nicht zu helfen, da man zum Helfen </a:t>
            </a:r>
            <a:r>
              <a:rPr lang="de-DE" dirty="0">
                <a:solidFill>
                  <a:srgbClr val="FF0000"/>
                </a:solidFill>
              </a:rPr>
              <a:t>gesetzlich verpflichtet </a:t>
            </a:r>
            <a:r>
              <a:rPr lang="de-DE" dirty="0"/>
              <a:t>ist.</a:t>
            </a:r>
          </a:p>
          <a:p>
            <a:endParaRPr lang="de-DE" dirty="0" smtClean="0"/>
          </a:p>
          <a:p>
            <a:r>
              <a:rPr lang="de-DE" dirty="0" smtClean="0"/>
              <a:t>Von </a:t>
            </a:r>
            <a:r>
              <a:rPr lang="de-DE" dirty="0"/>
              <a:t>jedem wird die Hilfe verlangt, die er zu leisten in der Lage ist. </a:t>
            </a:r>
            <a:r>
              <a:rPr lang="de-DE" dirty="0" smtClean="0"/>
              <a:t>Die </a:t>
            </a:r>
            <a:r>
              <a:rPr lang="de-DE" dirty="0"/>
              <a:t>Hilfe muss zweckmäßig und rechtzeitig erfolgen.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9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501200"/>
            <a:ext cx="7476592" cy="696912"/>
          </a:xfrm>
        </p:spPr>
        <p:txBody>
          <a:bodyPr/>
          <a:lstStyle/>
          <a:p>
            <a:r>
              <a:rPr lang="de-DE" dirty="0" smtClean="0"/>
              <a:t>Wo befindet sich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7200800" cy="4680520"/>
          </a:xfrm>
        </p:spPr>
        <p:txBody>
          <a:bodyPr>
            <a:normAutofit/>
          </a:bodyPr>
          <a:lstStyle/>
          <a:p>
            <a:pPr indent="0"/>
            <a:r>
              <a:rPr lang="de-DE" dirty="0" smtClean="0"/>
              <a:t>Ruheraum mit Krankenliege?</a:t>
            </a:r>
          </a:p>
          <a:p>
            <a:pPr indent="0"/>
            <a:endParaRPr lang="de-DE" dirty="0" smtClean="0"/>
          </a:p>
          <a:p>
            <a:r>
              <a:rPr lang="de-DE" dirty="0" smtClean="0"/>
              <a:t>	In der </a:t>
            </a:r>
            <a:r>
              <a:rPr lang="de-DE" b="1" dirty="0" smtClean="0"/>
              <a:t>Zentralbibliothek</a:t>
            </a:r>
            <a:r>
              <a:rPr lang="de-DE" dirty="0" smtClean="0"/>
              <a:t> auf Ebene 4 </a:t>
            </a:r>
          </a:p>
          <a:p>
            <a:r>
              <a:rPr lang="de-DE" b="1" dirty="0" smtClean="0"/>
              <a:t>	Raum 4.57 </a:t>
            </a:r>
            <a:r>
              <a:rPr lang="de-DE" dirty="0" smtClean="0"/>
              <a:t>(neben Kopierstelle),     	</a:t>
            </a:r>
          </a:p>
          <a:p>
            <a:r>
              <a:rPr lang="de-DE" dirty="0" smtClean="0"/>
              <a:t>	Telefon</a:t>
            </a:r>
            <a:r>
              <a:rPr lang="de-DE" dirty="0"/>
              <a:t>: -3971 und -</a:t>
            </a:r>
            <a:r>
              <a:rPr lang="de-DE" dirty="0" smtClean="0"/>
              <a:t>3894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u="sng" dirty="0" smtClean="0"/>
          </a:p>
          <a:p>
            <a:r>
              <a:rPr lang="de-DE" u="sng" dirty="0" smtClean="0">
                <a:solidFill>
                  <a:srgbClr val="FF0000"/>
                </a:solidFill>
              </a:rPr>
              <a:t>Wichtig</a:t>
            </a:r>
            <a:r>
              <a:rPr lang="de-DE" u="sng" dirty="0">
                <a:solidFill>
                  <a:srgbClr val="FF0000"/>
                </a:solidFill>
              </a:rPr>
              <a:t>:</a:t>
            </a:r>
            <a:r>
              <a:rPr lang="de-DE" dirty="0">
                <a:solidFill>
                  <a:srgbClr val="FF0000"/>
                </a:solidFill>
              </a:rPr>
              <a:t>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Hilfsbedürftige </a:t>
            </a:r>
            <a:r>
              <a:rPr lang="de-DE" dirty="0">
                <a:solidFill>
                  <a:srgbClr val="FF0000"/>
                </a:solidFill>
              </a:rPr>
              <a:t>nicht alleine lassen – </a:t>
            </a:r>
            <a:r>
              <a:rPr lang="de-DE" dirty="0" smtClean="0">
                <a:solidFill>
                  <a:srgbClr val="FF0000"/>
                </a:solidFill>
              </a:rPr>
              <a:t>eine </a:t>
            </a:r>
            <a:r>
              <a:rPr lang="de-DE" dirty="0">
                <a:solidFill>
                  <a:srgbClr val="FF0000"/>
                </a:solidFill>
              </a:rPr>
              <a:t>Person sollte immer anwesend sein.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10" y="3429000"/>
            <a:ext cx="3713667" cy="24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 descr="file:///H:/Sicherheit/4_erste-hilfe_unfaelle/Krankenlie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61" y="3613666"/>
            <a:ext cx="2374265" cy="194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385661" y="5541860"/>
            <a:ext cx="23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dirty="0" smtClean="0"/>
              <a:t>obile Krankenliege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188200" cy="864096"/>
          </a:xfrm>
        </p:spPr>
        <p:txBody>
          <a:bodyPr/>
          <a:lstStyle/>
          <a:p>
            <a:pPr algn="ctr"/>
            <a:r>
              <a:rPr lang="de-DE" sz="4800" dirty="0" smtClean="0">
                <a:solidFill>
                  <a:srgbClr val="A46674"/>
                </a:solidFill>
                <a:latin typeface="Frutiger Next LT W1G Medium" pitchFamily="34" charset="0"/>
              </a:rPr>
              <a:t>Vielen Dank für Ihre Aufmerksamkeit!</a:t>
            </a:r>
            <a:br>
              <a:rPr lang="de-DE" sz="4800" dirty="0" smtClean="0">
                <a:solidFill>
                  <a:srgbClr val="A46674"/>
                </a:solidFill>
                <a:latin typeface="Frutiger Next LT W1G Medium" pitchFamily="34" charset="0"/>
              </a:rPr>
            </a:br>
            <a:endParaRPr lang="de-DE" sz="4800" dirty="0">
              <a:solidFill>
                <a:srgbClr val="A46674"/>
              </a:solidFill>
              <a:latin typeface="Frutiger Next LT W1G Medium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84377" y="3356992"/>
            <a:ext cx="631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Frutiger Next LT W1G Medium" pitchFamily="34" charset="0"/>
              </a:rPr>
              <a:t>Haben Sie noch Fragen?</a:t>
            </a:r>
            <a:endParaRPr lang="de-DE" sz="2800" dirty="0">
              <a:latin typeface="Frutiger Next LT W1G Medium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4" y="4005064"/>
            <a:ext cx="79057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97136" y="4893316"/>
            <a:ext cx="6120680" cy="1764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1520" y="1988840"/>
            <a:ext cx="8640960" cy="214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323528" y="2114854"/>
            <a:ext cx="8501874" cy="2016224"/>
            <a:chOff x="107504" y="2564904"/>
            <a:chExt cx="8928770" cy="230425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2564904"/>
              <a:ext cx="8928770" cy="2191337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7164288" y="3284984"/>
              <a:ext cx="1512168" cy="15841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2771800" y="1484784"/>
            <a:ext cx="4551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Frutiger Next LT W1G" panose="020B0503040204020203" pitchFamily="34" charset="0"/>
              </a:rPr>
              <a:t>Wo findet man Informationen?</a:t>
            </a:r>
            <a:endParaRPr lang="de-DE" sz="2400" b="1" dirty="0">
              <a:latin typeface="Frutiger Next LT W1G" panose="020B0503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0336" y="4535763"/>
            <a:ext cx="23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Laufwerk H:\Sicherheit</a:t>
            </a:r>
            <a:endParaRPr lang="de-DE" b="1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85954" y="5044938"/>
            <a:ext cx="5822826" cy="1428750"/>
            <a:chOff x="179512" y="5429250"/>
            <a:chExt cx="6038850" cy="148366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5484163"/>
              <a:ext cx="6038850" cy="1428750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>
            <a:xfrm>
              <a:off x="323528" y="5429250"/>
              <a:ext cx="2160240" cy="12401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563888" y="41664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ODER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887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88200" cy="696912"/>
          </a:xfrm>
        </p:spPr>
        <p:txBody>
          <a:bodyPr/>
          <a:lstStyle/>
          <a:p>
            <a:pPr algn="ctr"/>
            <a:r>
              <a:rPr lang="de-DE" dirty="0" smtClean="0"/>
              <a:t>Welche Kollegen sind Ersthelfer?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83968" y="22132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Frutiger Next LT W1G" panose="020B0503040204020203" pitchFamily="34" charset="0"/>
              </a:rPr>
              <a:t>An den Theken</a:t>
            </a:r>
            <a:endParaRPr lang="de-DE" b="1" dirty="0">
              <a:solidFill>
                <a:srgbClr val="FF0000"/>
              </a:solidFill>
              <a:latin typeface="Frutiger Next LT W1G" panose="020B0503040204020203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44145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1560" y="2041884"/>
            <a:ext cx="111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Frutiger Next LT W1G" panose="020B0503040204020203" pitchFamily="34" charset="0"/>
              </a:rPr>
              <a:t>Intranet</a:t>
            </a:r>
            <a:r>
              <a:rPr lang="de-DE" sz="2800" b="1" dirty="0" smtClean="0"/>
              <a:t> </a:t>
            </a:r>
            <a:endParaRPr lang="de-DE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36" y="3140968"/>
            <a:ext cx="4118257" cy="33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Wie ist bei einem Notfall vorzugehen?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867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Welche Nummer ist zu wählen?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de-DE" sz="2400" b="1"/>
              <a:t>RETTUNGSDIENST </a:t>
            </a:r>
            <a:r>
              <a:rPr lang="de-DE" sz="2400" b="1" smtClean="0"/>
              <a:t> </a:t>
            </a:r>
            <a:r>
              <a:rPr lang="de-DE" sz="4400" b="1" smtClean="0">
                <a:solidFill>
                  <a:srgbClr val="FF0000"/>
                </a:solidFill>
              </a:rPr>
              <a:t>09 112</a:t>
            </a:r>
            <a:endParaRPr lang="de-DE" sz="4400" b="1" dirty="0">
              <a:solidFill>
                <a:srgbClr val="FF0000"/>
              </a:solidFill>
            </a:endParaRPr>
          </a:p>
          <a:p>
            <a:pPr algn="ctr"/>
            <a:r>
              <a:rPr lang="de-DE" dirty="0" smtClean="0"/>
              <a:t>	(</a:t>
            </a:r>
            <a:r>
              <a:rPr lang="de-DE" dirty="0"/>
              <a:t>Uni-Telefone: Vorwahl 09- oder 01-)</a:t>
            </a:r>
          </a:p>
          <a:p>
            <a:endParaRPr lang="de-DE" b="1" u="sng" dirty="0" smtClean="0"/>
          </a:p>
          <a:p>
            <a:endParaRPr lang="de-DE" b="1" u="sng" dirty="0"/>
          </a:p>
          <a:p>
            <a:r>
              <a:rPr lang="de-DE" dirty="0" smtClean="0"/>
              <a:t>Wenn </a:t>
            </a:r>
            <a:r>
              <a:rPr lang="de-DE" dirty="0"/>
              <a:t>man selbst nicht vom Unfallort weg </a:t>
            </a:r>
            <a:r>
              <a:rPr lang="de-DE" dirty="0" smtClean="0"/>
              <a:t>kann:</a:t>
            </a:r>
          </a:p>
          <a:p>
            <a:r>
              <a:rPr lang="de-DE" dirty="0"/>
              <a:t>	</a:t>
            </a:r>
            <a:r>
              <a:rPr lang="de-DE" dirty="0" smtClean="0"/>
              <a:t>einem Kollegen bzw. im Sekretariat Bescheid geben, damit 	jemand die Sanitäter vom Rettungstreffpunkt abholt und zum Unfallort 	führt.</a:t>
            </a:r>
          </a:p>
          <a:p>
            <a:endParaRPr lang="de-DE" b="1" dirty="0" smtClean="0"/>
          </a:p>
          <a:p>
            <a:r>
              <a:rPr lang="de-DE" b="1" dirty="0" smtClean="0"/>
              <a:t>Wichtig</a:t>
            </a:r>
            <a:r>
              <a:rPr lang="de-DE" dirty="0" smtClean="0"/>
              <a:t>: 	Dem Kollegen (sollte er nicht gerade vor Ort sein) genau beschreiben, 	wo man sich befindet, damit der Rettungsdienst schnell zum Unfallort 	kommen kann.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1475656" y="407945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15" y="1600726"/>
            <a:ext cx="5343921" cy="52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196753"/>
            <a:ext cx="7188200" cy="360040"/>
          </a:xfrm>
        </p:spPr>
        <p:txBody>
          <a:bodyPr/>
          <a:lstStyle/>
          <a:p>
            <a:r>
              <a:rPr lang="de-DE" sz="1800" dirty="0" smtClean="0"/>
              <a:t>Rettungstreffpunkte an der Universität</a:t>
            </a:r>
            <a:endParaRPr lang="de-DE" sz="1800" dirty="0"/>
          </a:p>
        </p:txBody>
      </p:sp>
      <p:sp>
        <p:nvSpPr>
          <p:cNvPr id="3" name="Ellipse 2"/>
          <p:cNvSpPr/>
          <p:nvPr/>
        </p:nvSpPr>
        <p:spPr>
          <a:xfrm>
            <a:off x="2699792" y="1628800"/>
            <a:ext cx="432048" cy="432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491880" y="6376723"/>
            <a:ext cx="432048" cy="432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196929" y="4293096"/>
            <a:ext cx="432048" cy="432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374399" y="4290309"/>
            <a:ext cx="432048" cy="432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590423" y="1682800"/>
            <a:ext cx="432048" cy="432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415632"/>
          </a:xfrm>
        </p:spPr>
        <p:txBody>
          <a:bodyPr/>
          <a:lstStyle/>
          <a:p>
            <a:pPr algn="ctr"/>
            <a:r>
              <a:rPr lang="de-DE" dirty="0" smtClean="0"/>
              <a:t>Was ist bei einem Notruf wichtig?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472608" cy="4383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0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645024" cy="3645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Wo befindet sich das Erste-Hilfe-Material?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			</a:t>
            </a:r>
          </a:p>
          <a:p>
            <a:r>
              <a:rPr lang="de-DE" sz="2800" dirty="0" smtClean="0"/>
              <a:t>			Hier befindet sich ein Erste-			Hilfe-Kasten!</a:t>
            </a:r>
            <a:endParaRPr lang="de-DE" sz="2800" dirty="0"/>
          </a:p>
          <a:p>
            <a:endParaRPr lang="de-DE" sz="2800" b="1" dirty="0" smtClean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Wichtig</a:t>
            </a:r>
            <a:r>
              <a:rPr lang="de-DE" b="1" dirty="0"/>
              <a:t>: Schmerztabletten usw. dürfen ausschließlich vom Arzt oder Apotheker ausgegeben werden, da weder Krankheitsbild noch Vorgeschichte bekannt sind</a:t>
            </a:r>
            <a:r>
              <a:rPr lang="de-DE" b="1" dirty="0" smtClean="0"/>
              <a:t>.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213716" y="2852936"/>
            <a:ext cx="864096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8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775672"/>
          </a:xfrm>
        </p:spPr>
        <p:txBody>
          <a:bodyPr/>
          <a:lstStyle/>
          <a:p>
            <a:r>
              <a:rPr lang="de-DE" sz="1800" dirty="0">
                <a:solidFill>
                  <a:srgbClr val="FF0000"/>
                </a:solidFill>
              </a:rPr>
              <a:t>Betreuer der Erste-Hilfe-Kästen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 smtClean="0"/>
              <a:t>https</a:t>
            </a:r>
            <a:r>
              <a:rPr lang="de-DE" sz="1100" dirty="0"/>
              <a:t>://erato.uni-regensburg.de/interna/gebaeude/erstehilfe.htm</a:t>
            </a:r>
            <a:br>
              <a:rPr lang="de-DE" sz="1100" dirty="0"/>
            </a:br>
            <a:r>
              <a:rPr lang="de-DE" sz="1200" dirty="0" smtClean="0"/>
              <a:t>“Erste Hilfe/Notfall“ im Intranet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492896"/>
            <a:ext cx="629283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Bildschirmpräsentation (4:3)</PresentationFormat>
  <Paragraphs>141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Benutzerdefiniertes Design</vt:lpstr>
      <vt:lpstr>PowerPoint-Präsentation</vt:lpstr>
      <vt:lpstr>PowerPoint-Präsentation</vt:lpstr>
      <vt:lpstr>Welche Kollegen sind Ersthelfer?</vt:lpstr>
      <vt:lpstr>Wie ist bei einem Notfall vorzugehen?</vt:lpstr>
      <vt:lpstr>Welche Nummer ist zu wählen?</vt:lpstr>
      <vt:lpstr>Rettungstreffpunkte an der Universität</vt:lpstr>
      <vt:lpstr>Was ist bei einem Notruf wichtig?</vt:lpstr>
      <vt:lpstr>Wo befindet sich das Erste-Hilfe-Material? </vt:lpstr>
      <vt:lpstr>Betreuer der Erste-Hilfe-Kästen  https://erato.uni-regensburg.de/interna/gebaeude/erstehilfe.htm “Erste Hilfe/Notfall“ im Intranet  </vt:lpstr>
      <vt:lpstr>Wo befindet sich der Defibrillator in der ZB?</vt:lpstr>
      <vt:lpstr>Hinweise zur Nutzung des Defibrillators</vt:lpstr>
      <vt:lpstr>20 Defibrillatoren an der Uni</vt:lpstr>
      <vt:lpstr>Was ist bei einem Arbeits- / Dienstunfall zu tun?</vt:lpstr>
      <vt:lpstr>Was ist bei einem Arbeits- / Dienstunfall zu tun?</vt:lpstr>
      <vt:lpstr>Wie und durch wen werden die Erste-Hilfe-Leistungen dokumentiert? </vt:lpstr>
      <vt:lpstr>Welche Pflichten hat jeder im Bezug auf die Erste Hilfe? </vt:lpstr>
      <vt:lpstr>Wo befindet sich …</vt:lpstr>
      <vt:lpstr>Vielen Dank für Ihre Aufmerksamkeit!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LocalAdmin</dc:creator>
  <cp:lastModifiedBy>Rechenzentrum</cp:lastModifiedBy>
  <cp:revision>166</cp:revision>
  <cp:lastPrinted>2018-11-16T06:50:38Z</cp:lastPrinted>
  <dcterms:modified xsi:type="dcterms:W3CDTF">2018-11-16T09:28:57Z</dcterms:modified>
</cp:coreProperties>
</file>